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74" r:id="rId15"/>
    <p:sldId id="282" r:id="rId16"/>
    <p:sldId id="258" r:id="rId17"/>
    <p:sldId id="264" r:id="rId18"/>
    <p:sldId id="272" r:id="rId19"/>
    <p:sldId id="275" r:id="rId20"/>
    <p:sldId id="278" r:id="rId21"/>
    <p:sldId id="276" r:id="rId22"/>
    <p:sldId id="277" r:id="rId23"/>
    <p:sldId id="279" r:id="rId24"/>
    <p:sldId id="297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8" r:id="rId35"/>
    <p:sldId id="281" r:id="rId36"/>
    <p:sldId id="280" r:id="rId37"/>
    <p:sldId id="300" r:id="rId38"/>
    <p:sldId id="293" r:id="rId39"/>
    <p:sldId id="294" r:id="rId40"/>
    <p:sldId id="295" r:id="rId41"/>
    <p:sldId id="299" r:id="rId42"/>
    <p:sldId id="283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6600"/>
    <a:srgbClr val="33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5" autoAdjust="0"/>
    <p:restoredTop sz="94690" autoAdjust="0"/>
  </p:normalViewPr>
  <p:slideViewPr>
    <p:cSldViewPr>
      <p:cViewPr>
        <p:scale>
          <a:sx n="80" d="100"/>
          <a:sy n="80" d="100"/>
        </p:scale>
        <p:origin x="-3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72524-96D4-4E53-9A35-E7A7392CD296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TIG 2013_Mix It Up: Case Management Data &amp; Document Assembly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328F-378C-4744-8383-A256E2A51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836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53F80-AC8D-41C5-BA32-B1EE978EE548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TIG 2013_Mix It Up: Case Management Data &amp; Document Assembly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7E1A4-BE51-4282-BF59-B134445D8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15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E1A4-BE51-4282-BF59-B134445D80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TIG 2013_Mix It Up: Case Management Data &amp; Document Assembly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E1A4-BE51-4282-BF59-B134445D805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TIG 2013_Mix It Up: Case Management Data &amp; Document Assembly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384F2-643A-44AA-9071-DD33E2896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01F4-2281-41CC-995E-2268CBFC9AD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D19-54F4-4AA4-B795-748D2DC8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4230C2-A63E-4514-90F3-4D32B7039B0F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A384F2-643A-44AA-9071-DD33E2896A8C}" type="slidenum">
              <a:rPr lang="en-US" smtClean="0">
                <a:solidFill>
                  <a:srgbClr val="FBD5B5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BD5B5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microsoft.com/office/2007/relationships/hdphoto" Target="../media/hdphoto2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nderson@HotDocs.com" TargetMode="Externa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fisher@northpennlegal.org" TargetMode="External"/><Relationship Id="rId2" Type="http://schemas.openxmlformats.org/officeDocument/2006/relationships/hyperlink" Target="mailto:dnikitaides@illinoislegalaid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legalaidonline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Mix It Up:</a:t>
            </a:r>
            <a:br>
              <a:rPr lang="en-US" sz="5400" dirty="0" smtClean="0">
                <a:latin typeface="Franklin Gothic Demi" pitchFamily="34" charset="0"/>
              </a:rPr>
            </a:br>
            <a:r>
              <a:rPr lang="en-US" sz="5400" dirty="0" smtClean="0">
                <a:latin typeface="Franklin Gothic Demi" pitchFamily="34" charset="0"/>
              </a:rPr>
              <a:t>Case Management Data &amp; Document Assembly</a:t>
            </a:r>
            <a:endParaRPr lang="en-US" sz="5400" dirty="0">
              <a:latin typeface="Franklin Gothic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TIG 2013</a:t>
            </a:r>
          </a:p>
        </p:txBody>
      </p:sp>
      <p:pic>
        <p:nvPicPr>
          <p:cNvPr id="6" name="Picture 5" descr="NPL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sauth.ccny.cuny.edu/facultystaff/hr/images/st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1841421" cy="1752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Demi" pitchFamily="34" charset="0"/>
              </a:rPr>
              <a:t>New </a:t>
            </a:r>
            <a:r>
              <a:rPr lang="en-US" dirty="0" err="1" smtClean="0">
                <a:latin typeface="Franklin Gothic Demi" pitchFamily="34" charset="0"/>
              </a:rPr>
              <a:t>LegalServer</a:t>
            </a:r>
            <a:r>
              <a:rPr lang="en-US" dirty="0" smtClean="0">
                <a:latin typeface="Franklin Gothic Demi" pitchFamily="34" charset="0"/>
              </a:rPr>
              <a:t>/</a:t>
            </a:r>
            <a:r>
              <a:rPr lang="en-US" dirty="0" err="1" smtClean="0">
                <a:latin typeface="Franklin Gothic Demi" pitchFamily="34" charset="0"/>
              </a:rPr>
              <a:t>HotDocs</a:t>
            </a:r>
            <a:r>
              <a:rPr lang="en-US" dirty="0" smtClean="0">
                <a:latin typeface="Franklin Gothic Demi" pitchFamily="34" charset="0"/>
              </a:rPr>
              <a:t> Process</a:t>
            </a:r>
            <a:endParaRPr lang="en-US" dirty="0">
              <a:latin typeface="Franklin Gothic Dem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710" t="9922" r="2128" b="775"/>
          <a:stretch>
            <a:fillRect/>
          </a:stretch>
        </p:blipFill>
        <p:spPr bwMode="auto">
          <a:xfrm>
            <a:off x="5634567" y="1600200"/>
            <a:ext cx="289983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267200" y="2743200"/>
            <a:ext cx="1367367" cy="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19600" y="2371636"/>
            <a:ext cx="106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LegalServer data transfers to HotDoc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1371600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" y="1608841"/>
            <a:ext cx="3810000" cy="4301595"/>
            <a:chOff x="457200" y="1608841"/>
            <a:chExt cx="3810000" cy="430159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359" t="11778" r="32710" b="3058"/>
            <a:stretch>
              <a:fillRect/>
            </a:stretch>
          </p:blipFill>
          <p:spPr bwMode="auto">
            <a:xfrm>
              <a:off x="457200" y="1608841"/>
              <a:ext cx="3809999" cy="36921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679" t="19169" r="33447" b="26094"/>
            <a:stretch>
              <a:fillRect/>
            </a:stretch>
          </p:blipFill>
          <p:spPr bwMode="auto">
            <a:xfrm>
              <a:off x="457201" y="4252253"/>
              <a:ext cx="3809999" cy="16581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6" name="TextBox 25"/>
          <p:cNvSpPr txBox="1"/>
          <p:nvPr/>
        </p:nvSpPr>
        <p:spPr>
          <a:xfrm>
            <a:off x="304800" y="1295401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5105400" y="4267200"/>
            <a:ext cx="3429000" cy="2286000"/>
            <a:chOff x="4953000" y="4267200"/>
            <a:chExt cx="3429000" cy="228600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2315" t="19753" r="10655" b="27713"/>
            <a:stretch>
              <a:fillRect/>
            </a:stretch>
          </p:blipFill>
          <p:spPr bwMode="auto">
            <a:xfrm>
              <a:off x="5105400" y="4267200"/>
              <a:ext cx="3276600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7103" t="19753" r="7658" b="23623"/>
            <a:stretch>
              <a:fillRect/>
            </a:stretch>
          </p:blipFill>
          <p:spPr bwMode="auto">
            <a:xfrm>
              <a:off x="4953000" y="4400701"/>
              <a:ext cx="3276600" cy="21524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23" name="Straight Arrow Connector 22"/>
          <p:cNvCxnSpPr>
            <a:stCxn id="22" idx="2"/>
            <a:endCxn id="32" idx="0"/>
          </p:cNvCxnSpPr>
          <p:nvPr/>
        </p:nvCxnSpPr>
        <p:spPr>
          <a:xfrm flipH="1">
            <a:off x="6743700" y="3886200"/>
            <a:ext cx="340784" cy="514501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3000" y="4052649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81000" y="4876800"/>
            <a:ext cx="1447800" cy="152400"/>
          </a:xfrm>
          <a:prstGeom prst="ellipse">
            <a:avLst/>
          </a:prstGeom>
          <a:noFill/>
          <a:ln w="28575" cmpd="sng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00200" y="1600200"/>
            <a:ext cx="5997287" cy="4953000"/>
            <a:chOff x="-533400" y="0"/>
            <a:chExt cx="5997287" cy="4953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57200" y="0"/>
              <a:ext cx="5921087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-533400" y="3429000"/>
              <a:ext cx="685800" cy="228600"/>
            </a:xfrm>
            <a:prstGeom prst="ellipse">
              <a:avLst/>
            </a:prstGeom>
            <a:noFill/>
            <a:ln w="28575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LegalServer/HotDocs Details</a:t>
            </a:r>
            <a:endParaRPr lang="en-US" dirty="0">
              <a:latin typeface="Franklin Gothic Dem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921087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1676400" y="1600200"/>
            <a:ext cx="5921087" cy="4953000"/>
            <a:chOff x="1676400" y="1600200"/>
            <a:chExt cx="5921087" cy="4953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1600200"/>
              <a:ext cx="5921087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3886200" y="3505200"/>
              <a:ext cx="685800" cy="304800"/>
            </a:xfrm>
            <a:prstGeom prst="ellipse">
              <a:avLst/>
            </a:prstGeom>
            <a:noFill/>
            <a:ln w="28575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600200"/>
            <a:ext cx="5921087" cy="4953000"/>
            <a:chOff x="1676400" y="1600200"/>
            <a:chExt cx="5921087" cy="4953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1600200"/>
              <a:ext cx="5921087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Oval 26"/>
            <p:cNvSpPr/>
            <p:nvPr/>
          </p:nvSpPr>
          <p:spPr>
            <a:xfrm>
              <a:off x="4876800" y="5638800"/>
              <a:ext cx="762000" cy="152400"/>
            </a:xfrm>
            <a:prstGeom prst="ellipse">
              <a:avLst/>
            </a:prstGeom>
            <a:noFill/>
            <a:ln w="28575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76400" y="1600200"/>
            <a:ext cx="5921087" cy="4953000"/>
            <a:chOff x="1600200" y="1524000"/>
            <a:chExt cx="5921087" cy="49530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1524000"/>
              <a:ext cx="5921087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Oval 20"/>
            <p:cNvSpPr/>
            <p:nvPr/>
          </p:nvSpPr>
          <p:spPr>
            <a:xfrm>
              <a:off x="4724400" y="5791200"/>
              <a:ext cx="762000" cy="228600"/>
            </a:xfrm>
            <a:prstGeom prst="ellipse">
              <a:avLst/>
            </a:prstGeom>
            <a:noFill/>
            <a:ln w="28575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1600200"/>
            <a:ext cx="5921087" cy="4953000"/>
            <a:chOff x="1600200" y="1524000"/>
            <a:chExt cx="5921087" cy="495300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0200" y="1524000"/>
              <a:ext cx="5921087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val 18"/>
            <p:cNvSpPr/>
            <p:nvPr/>
          </p:nvSpPr>
          <p:spPr>
            <a:xfrm>
              <a:off x="4114800" y="6096000"/>
              <a:ext cx="1447800" cy="228600"/>
            </a:xfrm>
            <a:prstGeom prst="ellipse">
              <a:avLst/>
            </a:prstGeom>
            <a:noFill/>
            <a:ln w="28575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76400" y="1600200"/>
            <a:ext cx="5921087" cy="4953000"/>
            <a:chOff x="1676400" y="1600200"/>
            <a:chExt cx="5921087" cy="49530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6400" y="1600200"/>
              <a:ext cx="5921087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Oval 31"/>
            <p:cNvSpPr/>
            <p:nvPr/>
          </p:nvSpPr>
          <p:spPr>
            <a:xfrm>
              <a:off x="6172200" y="6096000"/>
              <a:ext cx="685800" cy="228600"/>
            </a:xfrm>
            <a:prstGeom prst="ellipse">
              <a:avLst/>
            </a:prstGeom>
            <a:noFill/>
            <a:ln w="28575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 l="11068" t="19753" r="11623" b="15100"/>
          <a:stretch>
            <a:fillRect/>
          </a:stretch>
        </p:blipFill>
        <p:spPr bwMode="auto">
          <a:xfrm>
            <a:off x="1676400" y="1600200"/>
            <a:ext cx="59436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Agenda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315200" cy="43434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ILAO LegalServer &amp; 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rgbClr val="FF6600"/>
                </a:solidFill>
              </a:rPr>
              <a:t>NPLS CMS &amp; Desktop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Outcome of ILAO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Outcome of NPLS Project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098" name="AutoShape 2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pic>
        <p:nvPicPr>
          <p:cNvPr id="12" name="Picture 11" descr="NPL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715000"/>
            <a:ext cx="7620000" cy="609600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solidFill>
                  <a:schemeClr val="tx1"/>
                </a:solidFill>
              </a:rPr>
              <a:t>Today, NPLS operates with a staff of 68 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in 10 office locations throughout 20 counties.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Regional, not statewide, service area</a:t>
            </a:r>
            <a:endParaRPr lang="en-US" sz="3600" dirty="0"/>
          </a:p>
        </p:txBody>
      </p:sp>
      <p:pic>
        <p:nvPicPr>
          <p:cNvPr id="4" name="Picture 3" descr="NPL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28600"/>
            <a:ext cx="2489200" cy="1182370"/>
          </a:xfrm>
          <a:prstGeom prst="rect">
            <a:avLst/>
          </a:prstGeom>
        </p:spPr>
      </p:pic>
      <p:pic>
        <p:nvPicPr>
          <p:cNvPr id="1032" name="Picture 8" descr="C:\Users\sfisher\AppData\Local\Temp\SNAGHTMLa551f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334000" cy="31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HotDocs Licenses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Picture Placeholder 7" descr="NPLSLog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62000" y="1905000"/>
            <a:ext cx="76200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In 2010, HotDocs Corporation donated more than $2 million worth of software to 159  legal services organizations 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Both Developer and User licenses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Also donated Server license for LHI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Now, licenses available at 70% discount (Developer $240; User $90 – approx.)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56349" y="1256860"/>
            <a:ext cx="2286000" cy="5410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Uh, what hotdogs? 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Oh, HotDocs? 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No, thanks, I’m not hungry…</a:t>
            </a:r>
            <a:endParaRPr lang="en-US" sz="2400" dirty="0"/>
          </a:p>
        </p:txBody>
      </p:sp>
      <p:pic>
        <p:nvPicPr>
          <p:cNvPr id="8" name="Picture Placeholder 7" descr="NPLSLog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11" y="783528"/>
            <a:ext cx="2034540" cy="3048000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25000" y1="28947" x2="25000" y2="2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25" y="481705"/>
            <a:ext cx="3855750" cy="3296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27">
                        <a14:backgroundMark x1="9738" y1="19500" x2="9738" y2="19500"/>
                        <a14:backgroundMark x1="91386" y1="6250" x2="91386" y2="6250"/>
                        <a14:backgroundMark x1="91386" y1="6250" x2="91386" y2="6250"/>
                        <a14:backgroundMark x1="91386" y1="6250" x2="91386" y2="6250"/>
                        <a14:backgroundMark x1="21723" y1="11250" x2="21723" y2="11250"/>
                        <a14:backgroundMark x1="21723" y1="11250" x2="21723" y2="11250"/>
                        <a14:backgroundMark x1="3371" y1="2000" x2="11985" y2="41750"/>
                        <a14:backgroundMark x1="11985" y1="41750" x2="1873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90" y="3170685"/>
            <a:ext cx="2114121" cy="3167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6854" y1="11000" x2="16854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07528"/>
            <a:ext cx="2743200" cy="3666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1000267"/>
            <a:ext cx="2590800" cy="48320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prstClr val="white"/>
              </a:solidFill>
            </a:endParaRPr>
          </a:p>
          <a:p>
            <a:endParaRPr lang="en-US" sz="2800" b="1" dirty="0" smtClean="0">
              <a:solidFill>
                <a:prstClr val="white"/>
              </a:solidFill>
            </a:endParaRPr>
          </a:p>
          <a:p>
            <a:r>
              <a:rPr lang="en-US" sz="2800" b="1" dirty="0">
                <a:solidFill>
                  <a:prstClr val="white"/>
                </a:solidFill>
              </a:rPr>
              <a:t>H</a:t>
            </a:r>
            <a:r>
              <a:rPr lang="en-US" sz="2800" b="1" dirty="0" smtClean="0">
                <a:solidFill>
                  <a:prstClr val="white"/>
                </a:solidFill>
              </a:rPr>
              <a:t>ot dogs?  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Yeah, I like hot dogs. 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Oh,  HotDocs? 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Do they come with mustard?</a:t>
            </a:r>
            <a:endParaRPr lang="en-US" sz="2800" b="1" dirty="0">
              <a:solidFill>
                <a:prstClr val="white"/>
              </a:solidFill>
            </a:endParaRPr>
          </a:p>
          <a:p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269992"/>
            <a:ext cx="2590800" cy="50167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prstClr val="white"/>
              </a:solidFill>
            </a:endParaRPr>
          </a:p>
          <a:p>
            <a:r>
              <a:rPr lang="en-US" sz="2400" b="1" dirty="0" smtClean="0">
                <a:solidFill>
                  <a:prstClr val="white"/>
                </a:solidFill>
              </a:rPr>
              <a:t>So let me get this straight. </a:t>
            </a:r>
            <a:r>
              <a:rPr lang="en-US" sz="2800" b="1" i="1" dirty="0" smtClean="0">
                <a:solidFill>
                  <a:prstClr val="white"/>
                </a:solidFill>
              </a:rPr>
              <a:t>YOUR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little computer program is  gonna tell </a:t>
            </a:r>
            <a:r>
              <a:rPr lang="en-US" sz="2800" b="1" i="1" dirty="0" smtClean="0">
                <a:solidFill>
                  <a:prstClr val="white"/>
                </a:solidFill>
              </a:rPr>
              <a:t>ME</a:t>
            </a:r>
            <a:r>
              <a:rPr lang="en-US" sz="2800" b="1" dirty="0" smtClean="0">
                <a:solidFill>
                  <a:prstClr val="white"/>
                </a:solidFill>
              </a:rPr>
              <a:t> how to prepare  </a:t>
            </a:r>
            <a:r>
              <a:rPr lang="en-US" sz="2800" b="1" i="1" dirty="0" smtClean="0">
                <a:solidFill>
                  <a:prstClr val="white"/>
                </a:solidFill>
              </a:rPr>
              <a:t>MY</a:t>
            </a:r>
            <a:r>
              <a:rPr lang="en-US" sz="2800" b="1" dirty="0" smtClean="0">
                <a:solidFill>
                  <a:prstClr val="white"/>
                </a:solidFill>
              </a:rPr>
              <a:t> pleadings?</a:t>
            </a:r>
          </a:p>
          <a:p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1559518"/>
            <a:ext cx="2514600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white"/>
              </a:solidFill>
            </a:endParaRPr>
          </a:p>
          <a:p>
            <a:endParaRPr lang="en-US" sz="2400" b="1" dirty="0" smtClean="0">
              <a:solidFill>
                <a:prstClr val="white"/>
              </a:solidFill>
            </a:endParaRPr>
          </a:p>
          <a:p>
            <a:r>
              <a:rPr lang="en-US" sz="2800" b="1" dirty="0" smtClean="0">
                <a:solidFill>
                  <a:prstClr val="white"/>
                </a:solidFill>
              </a:rPr>
              <a:t>Oh, good grief, 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there she goes </a:t>
            </a:r>
            <a:r>
              <a:rPr lang="en-US" sz="2800" b="1" i="1" dirty="0" smtClean="0">
                <a:solidFill>
                  <a:prstClr val="white"/>
                </a:solidFill>
              </a:rPr>
              <a:t>again</a:t>
            </a:r>
            <a:r>
              <a:rPr lang="en-US" sz="2800" b="1" dirty="0" smtClean="0">
                <a:solidFill>
                  <a:prstClr val="white"/>
                </a:solidFill>
              </a:rPr>
              <a:t> about the HotDocs . . .</a:t>
            </a:r>
            <a:endParaRPr lang="en-US" sz="2400" b="1" dirty="0" smtClean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1559517"/>
            <a:ext cx="2590800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white"/>
              </a:solidFill>
            </a:endParaRPr>
          </a:p>
          <a:p>
            <a:r>
              <a:rPr lang="en-US" sz="2800" b="1" dirty="0" smtClean="0">
                <a:solidFill>
                  <a:prstClr val="white"/>
                </a:solidFill>
              </a:rPr>
              <a:t>Not another computer program to learn!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Stop the horror!  </a:t>
            </a:r>
          </a:p>
          <a:p>
            <a:endParaRPr lang="en-US" sz="2400" b="1" dirty="0">
              <a:solidFill>
                <a:prstClr val="white"/>
              </a:solidFill>
            </a:endParaRPr>
          </a:p>
          <a:p>
            <a:endParaRPr lang="en-US" sz="2400" b="1" dirty="0" smtClean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3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Instead of multiple steps and log-ins . . 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Placeholder 7" descr="NPLSLog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  <p:pic>
        <p:nvPicPr>
          <p:cNvPr id="2056" name="Picture 8" descr="C:\Users\sfisher\AppData\Local\Temp\SNAGHTMLd682e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914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fisher\AppData\Local\Temp\SNAGHTMLd722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0835"/>
            <a:ext cx="2914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fisher\AppData\Local\Temp\SNAGHTMLd807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28949"/>
            <a:ext cx="28956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fisher\AppData\Local\Temp\SNAGHTMLd905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82271"/>
            <a:ext cx="29432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sfisher\AppData\Local\Temp\SNAGHTML1247a4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9432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sfisher\AppData\Local\Temp\SNAGHTML124aa0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9432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95" y="3124200"/>
            <a:ext cx="29956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149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. . A faster, easier way to access template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 descr="NPLS withou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6019800"/>
            <a:ext cx="1522692" cy="724025"/>
          </a:xfrm>
          <a:prstGeom prst="rect">
            <a:avLst/>
          </a:prstGeom>
        </p:spPr>
      </p:pic>
      <p:pic>
        <p:nvPicPr>
          <p:cNvPr id="9" name="Content Placeholder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59" y="2438400"/>
            <a:ext cx="3463895" cy="2667000"/>
          </a:xfrm>
          <a:prstGeom prst="rect">
            <a:avLst/>
          </a:prstGeom>
        </p:spPr>
      </p:pic>
      <p:pic>
        <p:nvPicPr>
          <p:cNvPr id="10" name="Content Placeholder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9541" y="2438400"/>
            <a:ext cx="3543300" cy="266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0" y="36576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BF"/>
                </a:solidFill>
              </a:rPr>
              <a:t>OR</a:t>
            </a:r>
            <a:endParaRPr lang="en-US" sz="3200" dirty="0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613648" cy="457200"/>
          </a:xfrm>
        </p:spPr>
        <p:txBody>
          <a:bodyPr/>
          <a:lstStyle/>
          <a:p>
            <a:pPr algn="ctr"/>
            <a:r>
              <a:rPr lang="en-US" dirty="0" smtClean="0"/>
              <a:t>Pull data from your CMS  - and write back, if desired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Then, add a Database Connection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 descr="NPLS withou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019800"/>
            <a:ext cx="1447800" cy="688414"/>
          </a:xfrm>
          <a:prstGeom prst="rect">
            <a:avLst/>
          </a:prstGeom>
        </p:spPr>
      </p:pic>
      <p:pic>
        <p:nvPicPr>
          <p:cNvPr id="14" name="Content Placeholder 13" descr="DB 1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2781300" cy="287274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2594225"/>
            <a:ext cx="2788920" cy="2880360"/>
          </a:xfrm>
          <a:prstGeom prst="rect">
            <a:avLst/>
          </a:prstGeom>
        </p:spPr>
      </p:pic>
      <p:pic>
        <p:nvPicPr>
          <p:cNvPr id="15" name="Content Placeholder 14" descr="DB 1a.gif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2286000" y="3352800"/>
            <a:ext cx="2263140" cy="2628900"/>
          </a:xfrm>
        </p:spPr>
      </p:pic>
      <p:pic>
        <p:nvPicPr>
          <p:cNvPr id="16" name="Picture 15" descr="DB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2590800"/>
            <a:ext cx="2781300" cy="2872740"/>
          </a:xfrm>
          <a:prstGeom prst="rect">
            <a:avLst/>
          </a:prstGeom>
        </p:spPr>
      </p:pic>
      <p:pic>
        <p:nvPicPr>
          <p:cNvPr id="17" name="Picture 16" descr="DB 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971800"/>
            <a:ext cx="2781300" cy="28727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334000"/>
          </a:xfrm>
        </p:spPr>
        <p:txBody>
          <a:bodyPr anchor="ctr"/>
          <a:lstStyle/>
          <a:p>
            <a:r>
              <a:rPr lang="en-US" dirty="0" smtClean="0"/>
              <a:t>To  pull the data from your CMS . . 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only need the case file number 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Initial assembly blank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922903"/>
            <a:ext cx="5638800" cy="4935993"/>
          </a:xfrm>
        </p:spPr>
      </p:pic>
      <p:pic>
        <p:nvPicPr>
          <p:cNvPr id="8" name="Picture Placeholder 7" descr="NPLSLogo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  <p:pic>
        <p:nvPicPr>
          <p:cNvPr id="10" name="Picture 9" descr="Initial assembly inser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895600"/>
            <a:ext cx="2057400" cy="1735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Presenters:</a:t>
            </a:r>
            <a:br>
              <a:rPr lang="en-US" sz="5400" dirty="0" smtClean="0">
                <a:latin typeface="Franklin Gothic Demi" pitchFamily="34" charset="0"/>
              </a:rPr>
            </a:br>
            <a:r>
              <a:rPr lang="en-US" sz="3600" dirty="0" smtClean="0">
                <a:latin typeface="Franklin Gothic Demi" pitchFamily="34" charset="0"/>
              </a:rPr>
              <a:t>Dina </a:t>
            </a:r>
            <a:r>
              <a:rPr lang="en-US" sz="3600" dirty="0" err="1" smtClean="0">
                <a:latin typeface="Franklin Gothic Demi" pitchFamily="34" charset="0"/>
              </a:rPr>
              <a:t>Nikitaides</a:t>
            </a:r>
            <a:r>
              <a:rPr lang="en-US" sz="3600" dirty="0" smtClean="0">
                <a:latin typeface="Franklin Gothic Demi" pitchFamily="34" charset="0"/>
              </a:rPr>
              <a:t>, Illinois Legal Aid Online</a:t>
            </a:r>
            <a:br>
              <a:rPr lang="en-US" sz="3600" dirty="0" smtClean="0">
                <a:latin typeface="Franklin Gothic Demi" pitchFamily="34" charset="0"/>
              </a:rPr>
            </a:br>
            <a:r>
              <a:rPr lang="en-US" sz="3600" dirty="0" smtClean="0">
                <a:latin typeface="Franklin Gothic Demi" pitchFamily="34" charset="0"/>
              </a:rPr>
              <a:t>Sheila Fisher, North Penn Legal Services</a:t>
            </a:r>
            <a:endParaRPr lang="en-US" sz="3600" dirty="0">
              <a:latin typeface="Franklin Gothic Demi" pitchFamily="34" charset="0"/>
            </a:endParaRPr>
          </a:p>
        </p:txBody>
      </p:sp>
      <p:pic>
        <p:nvPicPr>
          <p:cNvPr id="9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pic>
        <p:nvPicPr>
          <p:cNvPr id="10" name="Picture 9" descr="NPL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346448" cy="457200"/>
          </a:xfrm>
        </p:spPr>
        <p:txBody>
          <a:bodyPr/>
          <a:lstStyle/>
          <a:p>
            <a:pPr algn="r"/>
            <a:r>
              <a:rPr lang="en-US" dirty="0" smtClean="0"/>
              <a:t>Most data from CMS 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495800" y="1524000"/>
            <a:ext cx="4337305" cy="457200"/>
          </a:xfrm>
        </p:spPr>
        <p:txBody>
          <a:bodyPr/>
          <a:lstStyle/>
          <a:p>
            <a:r>
              <a:rPr lang="en-US" dirty="0" smtClean="0"/>
              <a:t>/or standardized blurbs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Types of documents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 descr="NPLS withou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019800"/>
            <a:ext cx="1447800" cy="6884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206625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5638801"/>
            <a:ext cx="2517648" cy="65098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220662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2304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7" y="2590799"/>
            <a:ext cx="2206625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612">
            <a:off x="1066800" y="1435885"/>
            <a:ext cx="2232660" cy="405384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901">
            <a:off x="2156618" y="1027379"/>
            <a:ext cx="223996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80114"/>
            <a:ext cx="2233613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788">
            <a:off x="4545806" y="1028445"/>
            <a:ext cx="223361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278">
            <a:off x="5687857" y="1393766"/>
            <a:ext cx="2233613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BF"/>
                </a:solidFill>
              </a:rPr>
              <a:t>Colorado Legal Services HotDocs Library</a:t>
            </a:r>
            <a:endParaRPr lang="en-US" dirty="0">
              <a:solidFill>
                <a:srgbClr val="0000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943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36C09"/>
                </a:solidFill>
                <a:latin typeface="Lithograph" pitchFamily="2" charset="0"/>
              </a:rPr>
              <a:t>IMPRESSIVE !!</a:t>
            </a:r>
            <a:endParaRPr lang="en-US" sz="3600" b="1" dirty="0">
              <a:solidFill>
                <a:srgbClr val="E36C09"/>
              </a:solidFill>
              <a:latin typeface="Lithograp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23" y="6001444"/>
            <a:ext cx="1444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06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Agenda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315200" cy="43434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ILAO LegalServer &amp; 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NPLS CMS &amp; Desktop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rgbClr val="FF6600"/>
                </a:solidFill>
              </a:rPr>
              <a:t>Outcome of ILAO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Outcome of NPLS Project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098" name="AutoShape 2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pic>
        <p:nvPicPr>
          <p:cNvPr id="12" name="Picture 11" descr="NPL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Project Challenges &amp; Successes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US" b="1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6600"/>
                </a:solidFill>
              </a:rPr>
              <a:t>Distrust of the system </a:t>
            </a:r>
            <a:r>
              <a:rPr lang="en-US" dirty="0" smtClean="0"/>
              <a:t>(documents &amp; security)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6600"/>
                </a:solidFill>
              </a:rPr>
              <a:t>Attorneys like to write</a:t>
            </a:r>
            <a:r>
              <a:rPr lang="en-US" b="1" dirty="0" smtClean="0"/>
              <a:t> </a:t>
            </a:r>
            <a:r>
              <a:rPr lang="en-US" dirty="0" smtClean="0"/>
              <a:t>&amp; think reusing their own documents is faster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6600"/>
                </a:solidFill>
              </a:rPr>
              <a:t>Browser restrictions:</a:t>
            </a:r>
            <a:r>
              <a:rPr lang="en-US" dirty="0" smtClean="0"/>
              <a:t> LHI HotDocs require IE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6600"/>
                </a:solidFill>
              </a:rPr>
              <a:t>Many tech partners </a:t>
            </a:r>
            <a:r>
              <a:rPr lang="en-US" dirty="0" smtClean="0"/>
              <a:t>= tech speed bumps = deters advocates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US" b="1" dirty="0" smtClean="0"/>
              <a:t>SUCCESSES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Proven to be </a:t>
            </a:r>
            <a:r>
              <a:rPr lang="en-US" b="1" dirty="0" smtClean="0">
                <a:solidFill>
                  <a:srgbClr val="0099CC"/>
                </a:solidFill>
              </a:rPr>
              <a:t>faster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New advocates find </a:t>
            </a:r>
            <a:r>
              <a:rPr lang="en-US" b="1" dirty="0" smtClean="0">
                <a:solidFill>
                  <a:srgbClr val="0099CC"/>
                </a:solidFill>
              </a:rPr>
              <a:t>value &amp; comfort </a:t>
            </a:r>
            <a:r>
              <a:rPr lang="en-US" dirty="0" smtClean="0"/>
              <a:t>in documents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Creates opportunity for </a:t>
            </a:r>
            <a:r>
              <a:rPr lang="en-US" b="1" dirty="0" smtClean="0">
                <a:solidFill>
                  <a:srgbClr val="0099CC"/>
                </a:solidFill>
              </a:rPr>
              <a:t>more “</a:t>
            </a:r>
            <a:r>
              <a:rPr lang="en-US" b="1" dirty="0" err="1" smtClean="0">
                <a:solidFill>
                  <a:srgbClr val="0099CC"/>
                </a:solidFill>
              </a:rPr>
              <a:t>lawyering</a:t>
            </a:r>
            <a:r>
              <a:rPr lang="en-US" b="1" dirty="0" smtClean="0">
                <a:solidFill>
                  <a:srgbClr val="0099CC"/>
                </a:solidFill>
              </a:rPr>
              <a:t>” </a:t>
            </a:r>
            <a:r>
              <a:rPr lang="en-US" dirty="0" smtClean="0"/>
              <a:t>(meeting with clients, going to court, etc.)</a:t>
            </a:r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pic>
        <p:nvPicPr>
          <p:cNvPr id="7" name="Content Placeholder 3" descr="ILAO_logo_tagline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2600" y="6172200"/>
            <a:ext cx="3404062" cy="532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ILAO Lessons &amp; Future Steps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4114800" cy="2743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advocates involved in development &amp; maintenance of documents</a:t>
            </a:r>
          </a:p>
          <a:p>
            <a:r>
              <a:rPr lang="en-US" dirty="0" smtClean="0"/>
              <a:t>Get approval and buy-in of documents by supervising staff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exterro.com/e-discovery-beat/files/2012/10/shutterstock_64984000-300x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57527"/>
            <a:ext cx="3200400" cy="2176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4114800"/>
            <a:ext cx="4114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 for system maintenance &amp; improvements beyond initial project</a:t>
            </a:r>
          </a:p>
          <a:p>
            <a:r>
              <a:rPr lang="en-US" dirty="0" smtClean="0"/>
              <a:t>Develop ability to pull new information from HotDoc back to CMS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6" name="Picture 4" descr="http://t2.gstatic.com/images?q=tbn:ANd9GcTb_T40ygBV-1NJIFnd2XwbffBqEnx9ddQ_T1VIRcNr9pHg8BIwlKLSS5c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3200400" cy="1465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Agenda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315200" cy="43434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ILAO LegalServer &amp; 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NPLS CMS &amp; Desktop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Outcome of ILAO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rgbClr val="FF6600"/>
                </a:solidFill>
              </a:rPr>
              <a:t>Outcome of NPLS Project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098" name="AutoShape 2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pic>
        <p:nvPicPr>
          <p:cNvPr id="12" name="Picture 11" descr="NPL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The “Tipping Point”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Picture Placeholder 7" descr="NPLSLog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62000" y="1557360"/>
            <a:ext cx="7620000" cy="4800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>
              <a:spcBef>
                <a:spcPts val="12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Staff </a:t>
            </a:r>
            <a:r>
              <a:rPr lang="en-US" sz="2800" b="1" dirty="0" smtClean="0">
                <a:solidFill>
                  <a:srgbClr val="FF0000"/>
                </a:solidFill>
              </a:rPr>
              <a:t>love</a:t>
            </a:r>
            <a:r>
              <a:rPr lang="en-US" sz="2800" dirty="0" smtClean="0">
                <a:solidFill>
                  <a:srgbClr val="0000BF"/>
                </a:solidFill>
              </a:rPr>
              <a:t> fast, easy access to templates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srgbClr val="0000BF"/>
                </a:solidFill>
              </a:rPr>
              <a:t>Staff </a:t>
            </a:r>
            <a:r>
              <a:rPr lang="en-US" sz="2800" b="1" dirty="0">
                <a:solidFill>
                  <a:srgbClr val="FF0000"/>
                </a:solidFill>
              </a:rPr>
              <a:t>love</a:t>
            </a:r>
            <a:r>
              <a:rPr lang="en-US" sz="2800" dirty="0">
                <a:solidFill>
                  <a:srgbClr val="0000BF"/>
                </a:solidFill>
              </a:rPr>
              <a:t> </a:t>
            </a:r>
            <a:r>
              <a:rPr lang="en-US" sz="2800" dirty="0" smtClean="0">
                <a:solidFill>
                  <a:srgbClr val="0000BF"/>
                </a:solidFill>
              </a:rPr>
              <a:t>auto-name/auto-save </a:t>
            </a:r>
            <a:r>
              <a:rPr lang="en-US" sz="2800" dirty="0">
                <a:solidFill>
                  <a:srgbClr val="0000BF"/>
                </a:solidFill>
              </a:rPr>
              <a:t>macros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Staff </a:t>
            </a:r>
            <a:r>
              <a:rPr lang="en-US" sz="2800" b="1" dirty="0" smtClean="0">
                <a:solidFill>
                  <a:srgbClr val="FF0000"/>
                </a:solidFill>
              </a:rPr>
              <a:t>love</a:t>
            </a:r>
            <a:r>
              <a:rPr lang="en-US" sz="2800" dirty="0" smtClean="0">
                <a:solidFill>
                  <a:srgbClr val="0000BF"/>
                </a:solidFill>
              </a:rPr>
              <a:t> not having to use Internet Explorer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Staff </a:t>
            </a:r>
            <a:r>
              <a:rPr lang="en-US" sz="2800" b="1" dirty="0" smtClean="0">
                <a:solidFill>
                  <a:srgbClr val="FF0000"/>
                </a:solidFill>
              </a:rPr>
              <a:t>love</a:t>
            </a:r>
            <a:r>
              <a:rPr lang="en-US" sz="2800" dirty="0" smtClean="0">
                <a:solidFill>
                  <a:srgbClr val="0000BF"/>
                </a:solidFill>
              </a:rPr>
              <a:t> that data from CMS is imported into their documents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Staff </a:t>
            </a:r>
            <a:r>
              <a:rPr lang="en-US" sz="2800" b="1" dirty="0" smtClean="0">
                <a:solidFill>
                  <a:srgbClr val="FF0000"/>
                </a:solidFill>
              </a:rPr>
              <a:t>love</a:t>
            </a:r>
            <a:r>
              <a:rPr lang="en-US" sz="2800" dirty="0" smtClean="0">
                <a:solidFill>
                  <a:srgbClr val="0000BF"/>
                </a:solidFill>
              </a:rPr>
              <a:t> that forms can automatically be customized to meet compliance requirements based on CMS data (like funding source)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BF"/>
                </a:solidFill>
              </a:rPr>
              <a:t>Staff are </a:t>
            </a:r>
            <a:r>
              <a:rPr lang="en-US" sz="2800" b="1" dirty="0" smtClean="0">
                <a:solidFill>
                  <a:srgbClr val="0000BF"/>
                </a:solidFill>
              </a:rPr>
              <a:t>beggin</a:t>
            </a:r>
            <a:r>
              <a:rPr lang="en-US" sz="2800" b="1" dirty="0">
                <a:solidFill>
                  <a:srgbClr val="0000BF"/>
                </a:solidFill>
              </a:rPr>
              <a:t>g</a:t>
            </a:r>
            <a:r>
              <a:rPr lang="en-US" sz="2800" dirty="0" smtClean="0">
                <a:solidFill>
                  <a:srgbClr val="0000BF"/>
                </a:solidFill>
              </a:rPr>
              <a:t> for CMS write-back !!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rgbClr val="E36C09"/>
              </a:buClr>
              <a:buSzPct val="85000"/>
              <a:buFont typeface="Wingdings 2"/>
              <a:buChar char=""/>
              <a:defRPr/>
            </a:pPr>
            <a:endParaRPr lang="en-US" sz="2800" dirty="0" smtClean="0">
              <a:solidFill>
                <a:srgbClr val="0000B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235190"/>
          </a:xfrm>
        </p:spPr>
        <p:txBody>
          <a:bodyPr anchor="ctr"/>
          <a:lstStyle/>
          <a:p>
            <a:r>
              <a:rPr lang="en-US" sz="2400" dirty="0" smtClean="0"/>
              <a:t>So those unhappy employees?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Placeholder 7" descr="NPLSLogo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747" y="3886200"/>
            <a:ext cx="25908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Off with their heads!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3999"/>
            <a:ext cx="4610099" cy="3701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747" y="3732311"/>
            <a:ext cx="2590800" cy="12618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prstClr val="white"/>
              </a:solidFill>
            </a:endParaRPr>
          </a:p>
          <a:p>
            <a:r>
              <a:rPr lang="en-US" sz="2800" b="1" dirty="0" smtClean="0">
                <a:solidFill>
                  <a:prstClr val="white"/>
                </a:solidFill>
              </a:rPr>
              <a:t>No more!</a:t>
            </a:r>
          </a:p>
          <a:p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95" y="1524000"/>
            <a:ext cx="4968507" cy="3701538"/>
          </a:xfrm>
        </p:spPr>
      </p:pic>
    </p:spTree>
    <p:extLst>
      <p:ext uri="{BB962C8B-B14F-4D97-AF65-F5344CB8AC3E}">
        <p14:creationId xmlns:p14="http://schemas.microsoft.com/office/powerpoint/2010/main" val="2142393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819400"/>
            <a:ext cx="6480174" cy="3429000"/>
          </a:xfrm>
        </p:spPr>
        <p:txBody>
          <a:bodyPr anchor="ctr">
            <a:normAutofit/>
          </a:bodyPr>
          <a:lstStyle/>
          <a:p>
            <a:r>
              <a:rPr lang="en-US" cap="none" dirty="0" smtClean="0">
                <a:solidFill>
                  <a:schemeClr val="tx1"/>
                </a:solidFill>
              </a:rPr>
              <a:t>HotDocs Charitable Donation Program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HotDocs Corporation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387 South 520 West, Suite 210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Lindon, UT 84042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801-615-2200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Kate.A</a:t>
            </a:r>
            <a:r>
              <a:rPr lang="en-US" cap="none" dirty="0" smtClean="0">
                <a:solidFill>
                  <a:schemeClr val="tx1"/>
                </a:solidFill>
                <a:hlinkClick r:id="rId2"/>
              </a:rPr>
              <a:t>nderson@HotDocs.com</a:t>
            </a:r>
            <a:endParaRPr lang="en-US" cap="none" dirty="0" smtClean="0">
              <a:solidFill>
                <a:schemeClr val="tx1"/>
              </a:solidFill>
            </a:endParaRPr>
          </a:p>
          <a:p>
            <a:endParaRPr lang="en-US" cap="none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cap="none" dirty="0" smtClean="0">
                <a:solidFill>
                  <a:schemeClr val="tx1"/>
                </a:solidFill>
              </a:rPr>
              <a:t>Submit request with:</a:t>
            </a:r>
          </a:p>
          <a:p>
            <a:pPr>
              <a:spcBef>
                <a:spcPts val="0"/>
              </a:spcBef>
            </a:pPr>
            <a:r>
              <a:rPr lang="en-US" cap="none" dirty="0" smtClean="0">
                <a:solidFill>
                  <a:schemeClr val="tx1"/>
                </a:solidFill>
              </a:rPr>
              <a:t>1 page summary of organization;</a:t>
            </a:r>
          </a:p>
          <a:p>
            <a:pPr>
              <a:spcBef>
                <a:spcPts val="0"/>
              </a:spcBef>
            </a:pPr>
            <a:r>
              <a:rPr lang="en-US" cap="none" dirty="0">
                <a:solidFill>
                  <a:schemeClr val="tx1"/>
                </a:solidFill>
              </a:rPr>
              <a:t>I</a:t>
            </a:r>
            <a:r>
              <a:rPr lang="en-US" cap="none" dirty="0" smtClean="0">
                <a:solidFill>
                  <a:schemeClr val="tx1"/>
                </a:solidFill>
              </a:rPr>
              <a:t>RS determination letter;</a:t>
            </a:r>
          </a:p>
          <a:p>
            <a:pPr>
              <a:spcBef>
                <a:spcPts val="0"/>
              </a:spcBef>
            </a:pPr>
            <a:r>
              <a:rPr lang="en-US" cap="none" dirty="0" smtClean="0">
                <a:solidFill>
                  <a:schemeClr val="tx1"/>
                </a:solidFill>
              </a:rPr>
              <a:t>LSC and/or IOLTA funding;</a:t>
            </a:r>
          </a:p>
          <a:p>
            <a:pPr>
              <a:spcBef>
                <a:spcPts val="0"/>
              </a:spcBef>
            </a:pPr>
            <a:r>
              <a:rPr lang="en-US" cap="none" dirty="0" smtClean="0">
                <a:solidFill>
                  <a:schemeClr val="tx1"/>
                </a:solidFill>
              </a:rPr>
              <a:t># of licenses (developer and user)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676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How to purchase discounted HotDocs licenses</a:t>
            </a:r>
            <a:endParaRPr lang="en-US" dirty="0"/>
          </a:p>
        </p:txBody>
      </p:sp>
      <p:pic>
        <p:nvPicPr>
          <p:cNvPr id="4" name="Picture Placeholder 7" descr="NPLSLogo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7781" y="5992091"/>
            <a:ext cx="1670237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7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Mix It Up: Case Management Data &amp; Document Assembly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62400" cy="2743200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/>
              <a:t>Dina </a:t>
            </a:r>
            <a:r>
              <a:rPr lang="en-US" sz="2400" b="1" dirty="0" err="1" smtClean="0"/>
              <a:t>Nikitaides</a:t>
            </a:r>
            <a:endParaRPr lang="en-US" sz="2400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Interactive Content Manager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Illinois Legal Aid Online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Phone: 312-906-9047 x18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Email: </a:t>
            </a:r>
            <a:r>
              <a:rPr lang="en-US" sz="2200" dirty="0" smtClean="0">
                <a:hlinkClick r:id="rId2"/>
              </a:rPr>
              <a:t>dnikitaides@illinoislegalaid.org</a:t>
            </a:r>
            <a:r>
              <a:rPr lang="en-US" sz="2200" dirty="0" smtClean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962400" cy="2743200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/>
              <a:t>Sheila J. Fisher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Staff Attorney/Template Developer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North Penn Legal Services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Phone: 610-317-5307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200" dirty="0" smtClean="0"/>
              <a:t>Email: </a:t>
            </a:r>
            <a:r>
              <a:rPr lang="en-US" sz="2200" dirty="0" smtClean="0">
                <a:hlinkClick r:id="rId3"/>
              </a:rPr>
              <a:t>sfisher@northpennlegal.org</a:t>
            </a:r>
            <a:r>
              <a:rPr lang="en-US" sz="2200" dirty="0" smtClean="0"/>
              <a:t> </a:t>
            </a:r>
          </a:p>
        </p:txBody>
      </p:sp>
      <p:pic>
        <p:nvPicPr>
          <p:cNvPr id="7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pic>
        <p:nvPicPr>
          <p:cNvPr id="8" name="Picture 7" descr="NPL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Agenda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315200" cy="43434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rgbClr val="FF6600"/>
                </a:solidFill>
              </a:rPr>
              <a:t>ILAO LegalServer &amp; 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NPLS CMS &amp; Desktop HotDocs Integration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Outcome of ILAO Project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Outcome of NPLS Project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098" name="AutoShape 2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cid:image001.jpg@01C9C989.1F3D6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:\MARKETING &amp; COMMUNICATIONS\ILAO logos\ILAO_logo_tagli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570" y="5715000"/>
            <a:ext cx="4863830" cy="762000"/>
          </a:xfrm>
          <a:prstGeom prst="rect">
            <a:avLst/>
          </a:prstGeom>
          <a:noFill/>
        </p:spPr>
      </p:pic>
      <p:pic>
        <p:nvPicPr>
          <p:cNvPr id="12" name="Picture 11" descr="NPL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486400"/>
            <a:ext cx="2057400" cy="977265"/>
          </a:xfrm>
          <a:prstGeom prst="rect">
            <a:avLst/>
          </a:prstGeom>
        </p:spPr>
      </p:pic>
      <p:pic>
        <p:nvPicPr>
          <p:cNvPr id="7" name="Picture 6" descr="GlennNapole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13200" y="1143000"/>
            <a:ext cx="4013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139 C 0.02812 -0.11217 0.20885 0.01272 0.30399 0.01873 C 0.44062 0.02474 0.49895 -0.14062 0.64027 -0.20329 C 0.74409 -0.2537 1.11163 -0.15333 1.1467 -0.30435 C 1.15555 -0.48821 0.93888 -0.47873 0.95399 -0.69219 C 1.00399 -0.91744 1.27135 -0.86101 1.33159 -0.91975 C 1.39184 -0.9785 1.37326 -1.00255 1.37465 -1.02082 " pathEditMode="relative" rAng="0" ptsTypes="fffffsf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00" y="-3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ennNapole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0" cy="13716000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762000" y="4648200"/>
            <a:ext cx="7772400" cy="190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Photo Source: </a:t>
            </a:r>
            <a:r>
              <a:rPr lang="en-US" dirty="0" smtClean="0"/>
              <a:t>John Mayer</a:t>
            </a:r>
          </a:p>
          <a:p>
            <a:r>
              <a:rPr lang="en-US" b="1" dirty="0" smtClean="0"/>
              <a:t>Artwork: </a:t>
            </a:r>
            <a:r>
              <a:rPr lang="en-US" dirty="0" smtClean="0"/>
              <a:t>Dina </a:t>
            </a:r>
            <a:r>
              <a:rPr lang="en-US" dirty="0" err="1" smtClean="0"/>
              <a:t>Nikitaides</a:t>
            </a:r>
            <a:endParaRPr lang="en-US" dirty="0" smtClean="0"/>
          </a:p>
          <a:p>
            <a:r>
              <a:rPr lang="en-US" b="1" dirty="0" smtClean="0"/>
              <a:t>Blame for Photo Appearing in this Presentation: </a:t>
            </a:r>
            <a:r>
              <a:rPr lang="en-US" dirty="0" smtClean="0"/>
              <a:t>David </a:t>
            </a:r>
            <a:r>
              <a:rPr lang="en-US" dirty="0" err="1" smtClean="0"/>
              <a:t>Bonebrake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 for Joining Us!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3.33333E-6 L 0 -2.16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ILAO: A Different Legal Aid Org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648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Formed in 2001 at Chicago-Kent; independent in 2005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State-wide technology center for legal services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Funded through state &amp; federal grants/contracts, foundations, Illinois lawyers, law firms and private donors</a:t>
            </a:r>
          </a:p>
        </p:txBody>
      </p:sp>
      <p:pic>
        <p:nvPicPr>
          <p:cNvPr id="8" name="Content Placeholder 3" descr="ILAO_logo_tagline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2600" y="6172200"/>
            <a:ext cx="3404062" cy="532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267200" y="1612900"/>
            <a:ext cx="4431974" cy="3873500"/>
            <a:chOff x="3733800" y="1612900"/>
            <a:chExt cx="5303838" cy="4635500"/>
          </a:xfrm>
        </p:grpSpPr>
        <p:pic>
          <p:nvPicPr>
            <p:cNvPr id="9" name="Picture 11" descr="IL_Legal_Aid_Online.jpg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612900"/>
              <a:ext cx="5303838" cy="4635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ILAO_site_quote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2209800"/>
              <a:ext cx="5303838" cy="153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itchFamily="34" charset="0"/>
              </a:rPr>
              <a:t>Increasing Access to Justice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Mission: </a:t>
            </a:r>
            <a:r>
              <a:rPr lang="en-US" sz="2800" dirty="0" smtClean="0"/>
              <a:t>To increase access to justice for low-income and vulnerable Illinois residents through the innovative use of technology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Method:</a:t>
            </a:r>
            <a:r>
              <a:rPr lang="en-US" sz="2800" dirty="0" smtClean="0"/>
              <a:t> 4 statewide websites, 2 mobile apps, &amp; 98 self-help centers across IL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42" t="13702" r="3511" b="4991"/>
          <a:stretch>
            <a:fillRect/>
          </a:stretch>
        </p:blipFill>
        <p:spPr bwMode="auto">
          <a:xfrm>
            <a:off x="533400" y="4511027"/>
            <a:ext cx="3171825" cy="1831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1485" t="18571" r="2475" b="1948"/>
          <a:stretch>
            <a:fillRect/>
          </a:stretch>
        </p:blipFill>
        <p:spPr bwMode="auto">
          <a:xfrm>
            <a:off x="1219662" y="4511027"/>
            <a:ext cx="3123738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495" t="12857" r="3268" b="4286"/>
          <a:stretch>
            <a:fillRect/>
          </a:stretch>
        </p:blipFill>
        <p:spPr bwMode="auto">
          <a:xfrm>
            <a:off x="1959320" y="4511027"/>
            <a:ext cx="3069880" cy="183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2542" t="15897" r="3511" b="4529"/>
          <a:stretch>
            <a:fillRect/>
          </a:stretch>
        </p:blipFill>
        <p:spPr bwMode="auto">
          <a:xfrm>
            <a:off x="2613605" y="4511027"/>
            <a:ext cx="3177595" cy="183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Placeholder 12" descr="LegalAidApp.home.jpg"/>
          <p:cNvPicPr>
            <a:picLocks noChangeAspect="1"/>
          </p:cNvPicPr>
          <p:nvPr/>
        </p:nvPicPr>
        <p:blipFill>
          <a:blip r:embed="rId6" cstate="print"/>
          <a:srcRect t="-808" b="-971"/>
          <a:stretch>
            <a:fillRect/>
          </a:stretch>
        </p:blipFill>
        <p:spPr>
          <a:xfrm>
            <a:off x="3276600" y="4419600"/>
            <a:ext cx="990600" cy="19964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BApp_3_op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9533" y="4434827"/>
            <a:ext cx="1013467" cy="1981200"/>
          </a:xfrm>
          <a:prstGeom prst="rect">
            <a:avLst/>
          </a:prstGeom>
        </p:spPr>
      </p:pic>
      <p:pic>
        <p:nvPicPr>
          <p:cNvPr id="10" name="Picture 7" descr="H:\PROGRAM SERVICES\SELF HELP CENTERS\Bond County\Bond County LSHC - Screenshot.jpg"/>
          <p:cNvPicPr>
            <a:picLocks noChangeAspect="1" noChangeArrowheads="1"/>
          </p:cNvPicPr>
          <p:nvPr/>
        </p:nvPicPr>
        <p:blipFill>
          <a:blip r:embed="rId8" cstate="print"/>
          <a:srcRect r="4115" b="47826"/>
          <a:stretch>
            <a:fillRect/>
          </a:stretch>
        </p:blipFill>
        <p:spPr bwMode="auto">
          <a:xfrm>
            <a:off x="4724400" y="4511027"/>
            <a:ext cx="3810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Delivering Justice: Two Avenues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Support Advocates</a:t>
            </a:r>
            <a:endParaRPr lang="en-US" dirty="0" smtClean="0"/>
          </a:p>
          <a:p>
            <a:r>
              <a:rPr lang="en-US" dirty="0" smtClean="0"/>
              <a:t>2200+ pieces of content in 33 different legal areas</a:t>
            </a:r>
          </a:p>
          <a:p>
            <a:r>
              <a:rPr lang="en-US" dirty="0" smtClean="0"/>
              <a:t>14 HotDoc Packets = 100+ legal documents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Educate &amp; Empower Public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2500+ pieces of content in 32 different legal areas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66 Automated Documents</a:t>
            </a:r>
          </a:p>
        </p:txBody>
      </p:sp>
      <p:pic>
        <p:nvPicPr>
          <p:cNvPr id="8" name="Content Placeholder 3" descr="ILAO_logo_tagline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2600" y="6172200"/>
            <a:ext cx="3404062" cy="53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Tazewell_LSHC_us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193712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www.privacydatasystems.com/sf-images/interior-page-banner-images/clientattor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3520141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57200" y="2895600"/>
            <a:ext cx="4038600" cy="99060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7" t="12687" r="3607" b="2500"/>
          <a:stretch>
            <a:fillRect/>
          </a:stretch>
        </p:blipFill>
        <p:spPr bwMode="auto">
          <a:xfrm>
            <a:off x="457200" y="1595120"/>
            <a:ext cx="4267200" cy="419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Advocate HotDocs Interviews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HotDocs produce range of documents including pleadings, motions, notices, for each case type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t="42206" b="2742"/>
          <a:stretch>
            <a:fillRect/>
          </a:stretch>
        </p:blipFill>
        <p:spPr bwMode="auto">
          <a:xfrm>
            <a:off x="4029075" y="4267200"/>
            <a:ext cx="465772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>
            <a:stCxn id="9" idx="6"/>
            <a:endCxn id="12" idx="1"/>
          </p:cNvCxnSpPr>
          <p:nvPr/>
        </p:nvCxnSpPr>
        <p:spPr>
          <a:xfrm>
            <a:off x="3276600" y="5029200"/>
            <a:ext cx="752475" cy="3810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1000" y="4724400"/>
            <a:ext cx="2895600" cy="609600"/>
          </a:xfrm>
          <a:prstGeom prst="ellipse">
            <a:avLst/>
          </a:prstGeom>
          <a:noFill/>
          <a:ln w="28575" cmpd="sng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ILAO_logo_tagline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2600" y="6172200"/>
            <a:ext cx="3404062" cy="53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lennNapole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0200" y="4419600"/>
            <a:ext cx="1879600" cy="2819400"/>
          </a:xfrm>
          <a:prstGeom prst="rect">
            <a:avLst/>
          </a:prstGeom>
        </p:spPr>
      </p:pic>
      <p:pic>
        <p:nvPicPr>
          <p:cNvPr id="1030" name="Picture 6" descr="http://www.volunteer.noaa.gov/images/illinois.gif"/>
          <p:cNvPicPr>
            <a:picLocks noChangeAspect="1" noChangeArrowheads="1"/>
          </p:cNvPicPr>
          <p:nvPr/>
        </p:nvPicPr>
        <p:blipFill>
          <a:blip r:embed="rId4" cstate="print"/>
          <a:srcRect l="23387" t="4839" r="20161"/>
          <a:stretch>
            <a:fillRect/>
          </a:stretch>
        </p:blipFill>
        <p:spPr bwMode="auto">
          <a:xfrm>
            <a:off x="5257800" y="1447800"/>
            <a:ext cx="2667000" cy="4495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Demi" pitchFamily="34" charset="0"/>
              </a:rPr>
              <a:t>LegalServer/HotDocs Integration Project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5029200" cy="4343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2009 TIG project</a:t>
            </a:r>
          </a:p>
          <a:p>
            <a:r>
              <a:rPr lang="en-US" b="1" dirty="0" smtClean="0"/>
              <a:t>Grant Partners: </a:t>
            </a:r>
            <a:r>
              <a:rPr lang="en-US" dirty="0" smtClean="0"/>
              <a:t>LAF Chicago, ILAO, PBN &amp; PSTI </a:t>
            </a:r>
          </a:p>
          <a:p>
            <a:r>
              <a:rPr lang="en-US" b="1" dirty="0" smtClean="0"/>
              <a:t>Purpose: </a:t>
            </a:r>
            <a:r>
              <a:rPr lang="en-US" dirty="0" smtClean="0"/>
              <a:t>Improve document generation process &amp; create substantial time-saving benefits</a:t>
            </a:r>
          </a:p>
          <a:p>
            <a:r>
              <a:rPr lang="en-US" b="1" dirty="0" smtClean="0"/>
              <a:t>For Who: </a:t>
            </a:r>
            <a:r>
              <a:rPr lang="en-US" dirty="0" smtClean="0"/>
              <a:t>All legal aids using LegalServer CMS can connect to this system for free and access ILAO created HotDocs on LHI</a:t>
            </a:r>
            <a:endParaRPr lang="en-US" dirty="0"/>
          </a:p>
        </p:txBody>
      </p:sp>
      <p:pic>
        <p:nvPicPr>
          <p:cNvPr id="14" name="Picture 13" descr="Pocketwat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981200"/>
            <a:ext cx="2743200" cy="284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39 -0.01019 C -0.23264 0.00162 -0.35469 0.02847 -0.44393 -0.03357 C -0.53316 -0.09561 -0.57761 -0.28959 -0.6658 -0.38264 C -0.754 -0.4757 -0.9 -0.49607 -0.97275 -0.5919 C -1.04549 -0.68727 -1.07587 -0.8794 -1.10226 -0.95602 C -1.12865 -1.03264 -1.12518 -1.03172 -1.13143 -1.05162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0" y="-5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953000" y="4267200"/>
            <a:ext cx="3429000" cy="2286000"/>
            <a:chOff x="4953000" y="4267200"/>
            <a:chExt cx="3429000" cy="2286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2315" t="19753" r="10655" b="27713"/>
            <a:stretch>
              <a:fillRect/>
            </a:stretch>
          </p:blipFill>
          <p:spPr bwMode="auto">
            <a:xfrm>
              <a:off x="5105400" y="4267200"/>
              <a:ext cx="3276600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103" t="19753" r="7658" b="23623"/>
            <a:stretch>
              <a:fillRect/>
            </a:stretch>
          </p:blipFill>
          <p:spPr bwMode="auto">
            <a:xfrm>
              <a:off x="4953000" y="4400701"/>
              <a:ext cx="3276600" cy="21524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 l="1359" t="16512" r="37969" b="32812"/>
          <a:stretch>
            <a:fillRect/>
          </a:stretch>
        </p:blipFill>
        <p:spPr bwMode="auto">
          <a:xfrm>
            <a:off x="680864" y="1524000"/>
            <a:ext cx="3662536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Demi" pitchFamily="34" charset="0"/>
              </a:rPr>
              <a:t>Typical </a:t>
            </a:r>
            <a:r>
              <a:rPr lang="en-US" dirty="0" err="1" smtClean="0">
                <a:latin typeface="Franklin Gothic Demi" pitchFamily="34" charset="0"/>
              </a:rPr>
              <a:t>HotDocs</a:t>
            </a:r>
            <a:r>
              <a:rPr lang="en-US" dirty="0" smtClean="0">
                <a:latin typeface="Franklin Gothic Demi" pitchFamily="34" charset="0"/>
              </a:rPr>
              <a:t> Process</a:t>
            </a:r>
            <a:endParaRPr lang="en-US" dirty="0">
              <a:latin typeface="Franklin Gothic Dem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710" t="9922" r="2128" b="775"/>
          <a:stretch>
            <a:fillRect/>
          </a:stretch>
        </p:blipFill>
        <p:spPr bwMode="auto">
          <a:xfrm>
            <a:off x="5329767" y="1600200"/>
            <a:ext cx="289983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t="9330" b="5147"/>
          <a:stretch>
            <a:fillRect/>
          </a:stretch>
        </p:blipFill>
        <p:spPr bwMode="auto">
          <a:xfrm>
            <a:off x="778625" y="3657600"/>
            <a:ext cx="2802775" cy="2612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l="1693" t="8554" r="3492" b="3100"/>
          <a:stretch>
            <a:fillRect/>
          </a:stretch>
        </p:blipFill>
        <p:spPr bwMode="auto">
          <a:xfrm>
            <a:off x="2209800" y="3505200"/>
            <a:ext cx="2209800" cy="224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/>
          <p:cNvCxnSpPr>
            <a:stCxn id="17" idx="3"/>
            <a:endCxn id="11" idx="1"/>
          </p:cNvCxnSpPr>
          <p:nvPr/>
        </p:nvCxnSpPr>
        <p:spPr>
          <a:xfrm flipV="1">
            <a:off x="4419600" y="2743200"/>
            <a:ext cx="910167" cy="188663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33600" y="5486400"/>
            <a:ext cx="914400" cy="304800"/>
          </a:xfrm>
          <a:prstGeom prst="ellipse">
            <a:avLst/>
          </a:prstGeom>
          <a:noFill/>
          <a:ln w="28575" cmpd="sng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" y="3399770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3323570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05400" y="1342370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295401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4114800"/>
            <a:ext cx="533400" cy="519351"/>
          </a:xfrm>
          <a:prstGeom prst="ellipse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6591300" y="3886200"/>
            <a:ext cx="188384" cy="5334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3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LAO PowerPoint - Ligh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LAO Template Final">
      <a:majorFont>
        <a:latin typeface="Franklin Gothic 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ivic">
  <a:themeElements>
    <a:clrScheme name="NPLS">
      <a:dk1>
        <a:srgbClr val="0000BF"/>
      </a:dk1>
      <a:lt1>
        <a:sysClr val="window" lastClr="FFFFFF"/>
      </a:lt1>
      <a:dk2>
        <a:srgbClr val="CBCBFF"/>
      </a:dk2>
      <a:lt2>
        <a:srgbClr val="CBCBFF"/>
      </a:lt2>
      <a:accent1>
        <a:srgbClr val="E36C09"/>
      </a:accent1>
      <a:accent2>
        <a:srgbClr val="FAC08F"/>
      </a:accent2>
      <a:accent3>
        <a:srgbClr val="FBD5B5"/>
      </a:accent3>
      <a:accent4>
        <a:srgbClr val="FDEADA"/>
      </a:accent4>
      <a:accent5>
        <a:srgbClr val="FAC08F"/>
      </a:accent5>
      <a:accent6>
        <a:srgbClr val="E36C09"/>
      </a:accent6>
      <a:hlink>
        <a:srgbClr val="0000BF"/>
      </a:hlink>
      <a:folHlink>
        <a:srgbClr val="6565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ILAO PowerPoint - Light</Template>
  <TotalTime>2301</TotalTime>
  <Words>860</Words>
  <Application>Microsoft Office PowerPoint</Application>
  <PresentationFormat>On-screen Show (4:3)</PresentationFormat>
  <Paragraphs>161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ILAO PowerPoint - Light</vt:lpstr>
      <vt:lpstr>Civic</vt:lpstr>
      <vt:lpstr>1_Civic</vt:lpstr>
      <vt:lpstr>2_Civic</vt:lpstr>
      <vt:lpstr>3_Civic</vt:lpstr>
      <vt:lpstr>4_Civic</vt:lpstr>
      <vt:lpstr>5_Civic</vt:lpstr>
      <vt:lpstr>6_Civic</vt:lpstr>
      <vt:lpstr>7_Civic</vt:lpstr>
      <vt:lpstr>8_Civic</vt:lpstr>
      <vt:lpstr>9_Civic</vt:lpstr>
      <vt:lpstr>10_Civic</vt:lpstr>
      <vt:lpstr>11_Civic</vt:lpstr>
      <vt:lpstr>Mix It Up: Case Management Data &amp; Document Assembly</vt:lpstr>
      <vt:lpstr>Presenters: Dina Nikitaides, Illinois Legal Aid Online Sheila Fisher, North Penn Legal Services</vt:lpstr>
      <vt:lpstr>Agenda</vt:lpstr>
      <vt:lpstr>ILAO: A Different Legal Aid Org</vt:lpstr>
      <vt:lpstr>Increasing Access to Justice</vt:lpstr>
      <vt:lpstr>Delivering Justice: Two Avenues</vt:lpstr>
      <vt:lpstr>Advocate HotDocs Interviews</vt:lpstr>
      <vt:lpstr>LegalServer/HotDocs Integration Project</vt:lpstr>
      <vt:lpstr>Typical HotDocs Process</vt:lpstr>
      <vt:lpstr>New LegalServer/HotDocs Process</vt:lpstr>
      <vt:lpstr>LegalServer/HotDocs Details</vt:lpstr>
      <vt:lpstr>Agenda</vt:lpstr>
      <vt:lpstr>Regional, not statewide, service area</vt:lpstr>
      <vt:lpstr>HotDocs Licenses</vt:lpstr>
      <vt:lpstr>Uh, what hotdogs?    Oh, HotDocs?    No, thanks, I’m not hungry…</vt:lpstr>
      <vt:lpstr>Instead of multiple steps and log-ins . . .</vt:lpstr>
      <vt:lpstr>. . . A faster, easier way to access template</vt:lpstr>
      <vt:lpstr>Then, add a Database Connection</vt:lpstr>
      <vt:lpstr>To  pull the data from your CMS . . .   You only need the case file number ! </vt:lpstr>
      <vt:lpstr>Types of documents</vt:lpstr>
      <vt:lpstr>PowerPoint Presentation</vt:lpstr>
      <vt:lpstr>Agenda</vt:lpstr>
      <vt:lpstr>Project Challenges &amp; Successes</vt:lpstr>
      <vt:lpstr>ILAO Lessons &amp; Future Steps</vt:lpstr>
      <vt:lpstr>Agenda</vt:lpstr>
      <vt:lpstr>The “Tipping Point”</vt:lpstr>
      <vt:lpstr>So those unhappy employees?     </vt:lpstr>
      <vt:lpstr>How to purchase discounted HotDocs licenses</vt:lpstr>
      <vt:lpstr>Mix It Up: Case Management Data &amp; Document Assembly</vt:lpstr>
      <vt:lpstr>Thank You for Joining Us!</vt:lpstr>
    </vt:vector>
  </TitlesOfParts>
  <Company>Illinois Legal Aid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dnikitaides</dc:creator>
  <cp:lastModifiedBy>Sheila Fisher</cp:lastModifiedBy>
  <cp:revision>260</cp:revision>
  <cp:lastPrinted>2013-01-14T17:24:34Z</cp:lastPrinted>
  <dcterms:created xsi:type="dcterms:W3CDTF">2012-12-06T18:06:35Z</dcterms:created>
  <dcterms:modified xsi:type="dcterms:W3CDTF">2013-01-14T18:54:44Z</dcterms:modified>
</cp:coreProperties>
</file>