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74" r:id="rId18"/>
    <p:sldId id="277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705F4-70EF-4A7D-B924-45EF17F00F9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77F12-B203-4FE7-A6DA-6E04304E9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Legal Technology- </a:t>
            </a:r>
            <a:br>
              <a:rPr lang="en-US" dirty="0" smtClean="0"/>
            </a:br>
            <a:r>
              <a:rPr lang="en-US" i="1" dirty="0" smtClean="0"/>
              <a:t>Total cultural immersion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trials and tribulation of Jack on his journey through the land of legal technology…</a:t>
            </a:r>
          </a:p>
          <a:p>
            <a:endParaRPr lang="en-US" dirty="0" smtClean="0"/>
          </a:p>
          <a:p>
            <a:r>
              <a:rPr lang="en-US" dirty="0" smtClean="0"/>
              <a:t>Xander Karsten- Pro Bono 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ip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191000"/>
            <a:ext cx="1463040" cy="146304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5486400" y="3886200"/>
            <a:ext cx="3200400" cy="1981200"/>
          </a:xfrm>
          <a:prstGeom prst="wedgeEllipseCallout">
            <a:avLst>
              <a:gd name="adj1" fmla="val -48408"/>
              <a:gd name="adj2" fmla="val -997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values, tools and languages are learnt through a variety of means</a:t>
            </a:r>
            <a:endParaRPr lang="en-US" dirty="0"/>
          </a:p>
        </p:txBody>
      </p:sp>
      <p:pic>
        <p:nvPicPr>
          <p:cNvPr id="4" name="Content Placeholder 3" descr="huh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1773696"/>
            <a:ext cx="2066925" cy="4846180"/>
          </a:xfrm>
        </p:spPr>
      </p:pic>
      <p:pic>
        <p:nvPicPr>
          <p:cNvPr id="3075" name="Picture 3" descr="C:\Users\Xander Karsten\AppData\Local\Microsoft\Windows\Temporary Internet Files\Content.IE5\OESTZWEE\MP90043948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447800"/>
            <a:ext cx="1780704" cy="1338072"/>
          </a:xfrm>
          <a:prstGeom prst="rect">
            <a:avLst/>
          </a:prstGeom>
          <a:noFill/>
        </p:spPr>
      </p:pic>
      <p:pic>
        <p:nvPicPr>
          <p:cNvPr id="3076" name="Picture 4" descr="C:\Users\Xander Karsten\AppData\Local\Microsoft\Windows\Temporary Internet Files\Content.IE5\HV86BNKG\MP90031545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905000"/>
            <a:ext cx="1601869" cy="1143000"/>
          </a:xfrm>
          <a:prstGeom prst="rect">
            <a:avLst/>
          </a:prstGeom>
          <a:noFill/>
        </p:spPr>
      </p:pic>
      <p:pic>
        <p:nvPicPr>
          <p:cNvPr id="3077" name="Picture 5" descr="C:\Users\Xander Karsten\AppData\Local\Microsoft\Windows\Temporary Internet Files\Content.IE5\OESTZWEE\MP90043938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267200"/>
            <a:ext cx="1729667" cy="2590800"/>
          </a:xfrm>
          <a:prstGeom prst="rect">
            <a:avLst/>
          </a:prstGeom>
          <a:noFill/>
        </p:spPr>
      </p:pic>
      <p:sp>
        <p:nvSpPr>
          <p:cNvPr id="11" name="Oval Callout 10"/>
          <p:cNvSpPr/>
          <p:nvPr/>
        </p:nvSpPr>
        <p:spPr>
          <a:xfrm>
            <a:off x="5486400" y="1371600"/>
            <a:ext cx="2971800" cy="1828800"/>
          </a:xfrm>
          <a:prstGeom prst="wedgeEllipseCallout">
            <a:avLst>
              <a:gd name="adj1" fmla="val -67009"/>
              <a:gd name="adj2" fmla="val -34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1143000" y="1600200"/>
            <a:ext cx="2514600" cy="2057400"/>
          </a:xfrm>
          <a:prstGeom prst="wedgeEllipseCallout">
            <a:avLst>
              <a:gd name="adj1" fmla="val 64541"/>
              <a:gd name="adj2" fmla="val -273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838200" y="4191000"/>
            <a:ext cx="2971800" cy="2667000"/>
          </a:xfrm>
          <a:prstGeom prst="wedgeEllipseCallout">
            <a:avLst>
              <a:gd name="adj1" fmla="val 53839"/>
              <a:gd name="adj2" fmla="val -1122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2971800"/>
            <a:ext cx="223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Putting pen to paper?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67400" y="2590800"/>
            <a:ext cx="201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Formal Instruction?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105400"/>
            <a:ext cx="125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 </a:t>
            </a:r>
          </a:p>
          <a:p>
            <a:r>
              <a:rPr lang="en-US" dirty="0" smtClean="0"/>
              <a:t>Learning?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67400" y="4572000"/>
            <a:ext cx="139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 no, not… </a:t>
            </a:r>
          </a:p>
          <a:p>
            <a:r>
              <a:rPr lang="en-US" dirty="0" smtClean="0"/>
              <a:t>CLIPPY?!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group indoctrination</a:t>
            </a:r>
            <a:endParaRPr lang="en-US" dirty="0"/>
          </a:p>
        </p:txBody>
      </p:sp>
      <p:pic>
        <p:nvPicPr>
          <p:cNvPr id="6" name="Picture 5" descr="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6781800" cy="5086350"/>
          </a:xfrm>
          <a:prstGeom prst="rect">
            <a:avLst/>
          </a:prstGeom>
        </p:spPr>
      </p:pic>
      <p:pic>
        <p:nvPicPr>
          <p:cNvPr id="7" name="Picture 6" descr="slide2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257800"/>
            <a:ext cx="1238853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Online learning</a:t>
            </a:r>
            <a:endParaRPr lang="en-US" dirty="0"/>
          </a:p>
        </p:txBody>
      </p:sp>
      <p:pic>
        <p:nvPicPr>
          <p:cNvPr id="4" name="Content Placeholder 3" descr="webi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009650"/>
            <a:ext cx="5848350" cy="5848350"/>
          </a:xfrm>
        </p:spPr>
      </p:pic>
      <p:pic>
        <p:nvPicPr>
          <p:cNvPr id="6" name="Picture 5" descr="type0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1819275" cy="422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…and informal social opportunities</a:t>
            </a:r>
            <a:endParaRPr lang="en-US" dirty="0"/>
          </a:p>
        </p:txBody>
      </p:sp>
      <p:pic>
        <p:nvPicPr>
          <p:cNvPr id="4" name="Content Placeholder 3" descr="1113_People_Happy_Ho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645236" cy="3962400"/>
          </a:xfrm>
        </p:spPr>
      </p:pic>
      <p:pic>
        <p:nvPicPr>
          <p:cNvPr id="5" name="Picture 4" descr="running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5639305"/>
            <a:ext cx="1143000" cy="12186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276600" y="58674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0" y="60198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61722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57150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9825303">
            <a:off x="1371600" y="5867400"/>
            <a:ext cx="1724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(He’s a little shy)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subcultures Jack meets along the way…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</a:t>
            </a:r>
            <a:r>
              <a:rPr lang="en-US" dirty="0" err="1" smtClean="0"/>
              <a:t>MacHeads</a:t>
            </a:r>
            <a:endParaRPr lang="en-US" dirty="0"/>
          </a:p>
        </p:txBody>
      </p:sp>
      <p:pic>
        <p:nvPicPr>
          <p:cNvPr id="4" name="Content Placeholder 3" descr="Apple-Logo_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2895600" cy="3386958"/>
          </a:xfrm>
        </p:spPr>
      </p:pic>
      <p:pic>
        <p:nvPicPr>
          <p:cNvPr id="7" name="Picture 6" descr="to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1225" y="3257550"/>
            <a:ext cx="31527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Opensource</a:t>
            </a:r>
            <a:r>
              <a:rPr lang="en-US" dirty="0" smtClean="0"/>
              <a:t> Gurus</a:t>
            </a:r>
            <a:endParaRPr lang="en-US" dirty="0"/>
          </a:p>
        </p:txBody>
      </p:sp>
      <p:pic>
        <p:nvPicPr>
          <p:cNvPr id="6" name="Content Placeholder 5" descr="Bartope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5715000" cy="398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Google Fans</a:t>
            </a:r>
            <a:endParaRPr lang="en-US" dirty="0"/>
          </a:p>
        </p:txBody>
      </p:sp>
      <p:pic>
        <p:nvPicPr>
          <p:cNvPr id="4" name="Content Placeholder 3" descr="see-how-your-google-results-measure-up-with-google-grader-video--6b8bbb4b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524000"/>
            <a:ext cx="5168903" cy="2905467"/>
          </a:xfrm>
        </p:spPr>
      </p:pic>
      <p:pic>
        <p:nvPicPr>
          <p:cNvPr id="6" name="Picture 5" descr="jef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667000"/>
            <a:ext cx="31527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language, tools, technology and attitudes are constantly changing…</a:t>
            </a:r>
            <a:endParaRPr lang="en-US" dirty="0"/>
          </a:p>
        </p:txBody>
      </p:sp>
      <p:pic>
        <p:nvPicPr>
          <p:cNvPr id="4" name="Content Placeholder 3" descr="stock-photo-423786-falling-co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371600"/>
            <a:ext cx="3276600" cy="4552455"/>
          </a:xfrm>
        </p:spPr>
      </p:pic>
      <p:pic>
        <p:nvPicPr>
          <p:cNvPr id="5" name="Picture 4" descr="hide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926330"/>
            <a:ext cx="990600" cy="1931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is ubiquitous- there is no escape…</a:t>
            </a:r>
            <a:endParaRPr lang="en-US" dirty="0"/>
          </a:p>
        </p:txBody>
      </p:sp>
      <p:pic>
        <p:nvPicPr>
          <p:cNvPr id="6" name="Picture 5" descr="laptop-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648200"/>
            <a:ext cx="3144800" cy="2358600"/>
          </a:xfrm>
          <a:prstGeom prst="rect">
            <a:avLst/>
          </a:prstGeom>
        </p:spPr>
      </p:pic>
      <p:pic>
        <p:nvPicPr>
          <p:cNvPr id="7" name="Picture 6" descr="Computer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352800"/>
            <a:ext cx="3505200" cy="3505200"/>
          </a:xfrm>
          <a:prstGeom prst="rect">
            <a:avLst/>
          </a:prstGeom>
        </p:spPr>
      </p:pic>
      <p:pic>
        <p:nvPicPr>
          <p:cNvPr id="9" name="Content Placeholder 8" descr="Hardware-Tablet-PC-icon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0" y="914400"/>
            <a:ext cx="2438400" cy="2438400"/>
          </a:xfrm>
        </p:spPr>
      </p:pic>
      <p:pic>
        <p:nvPicPr>
          <p:cNvPr id="10" name="Picture 9" descr="phone-364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447800"/>
            <a:ext cx="710489" cy="1371600"/>
          </a:xfrm>
          <a:prstGeom prst="rect">
            <a:avLst/>
          </a:prstGeom>
        </p:spPr>
      </p:pic>
      <p:pic>
        <p:nvPicPr>
          <p:cNvPr id="11" name="Picture 10" descr="spread0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4200" y="1752600"/>
            <a:ext cx="3728356" cy="3750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352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Jack </a:t>
            </a:r>
            <a:br>
              <a:rPr lang="en-US" dirty="0" smtClean="0"/>
            </a:br>
            <a:r>
              <a:rPr lang="en-US" dirty="0" smtClean="0"/>
              <a:t>learns </a:t>
            </a:r>
            <a:br>
              <a:rPr lang="en-US" dirty="0" smtClean="0"/>
            </a:br>
            <a:r>
              <a:rPr lang="en-US" dirty="0" smtClean="0"/>
              <a:t>how important </a:t>
            </a:r>
            <a:br>
              <a:rPr lang="en-US" dirty="0" smtClean="0"/>
            </a:br>
            <a:r>
              <a:rPr lang="en-US" dirty="0" smtClean="0"/>
              <a:t>it is to </a:t>
            </a:r>
            <a:br>
              <a:rPr lang="en-US" dirty="0" smtClean="0"/>
            </a:br>
            <a:r>
              <a:rPr lang="en-US" dirty="0" smtClean="0"/>
              <a:t>just…</a:t>
            </a:r>
            <a:endParaRPr lang="en-US" dirty="0"/>
          </a:p>
        </p:txBody>
      </p:sp>
      <p:pic>
        <p:nvPicPr>
          <p:cNvPr id="4" name="Content Placeholder 3" descr="plu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0"/>
            <a:ext cx="5181600" cy="4559808"/>
          </a:xfrm>
        </p:spPr>
      </p:pic>
      <p:pic>
        <p:nvPicPr>
          <p:cNvPr id="5" name="Picture 4" descr="plug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6337">
            <a:off x="3566089" y="3825921"/>
            <a:ext cx="1676400" cy="3476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3352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+mj-lt"/>
              </a:rPr>
              <a:t>…unplug.</a:t>
            </a:r>
            <a:endParaRPr lang="en-US" sz="6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886200" cy="1143000"/>
          </a:xfrm>
        </p:spPr>
        <p:txBody>
          <a:bodyPr/>
          <a:lstStyle/>
          <a:p>
            <a:r>
              <a:rPr lang="en-US" dirty="0" smtClean="0"/>
              <a:t>This is Jack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4191000" cy="2895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few months ago he thought…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19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And so… his life in the legal technology field began…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4800600" y="381000"/>
            <a:ext cx="3505200" cy="2362200"/>
          </a:xfrm>
          <a:prstGeom prst="cloudCallout">
            <a:avLst>
              <a:gd name="adj1" fmla="val -23903"/>
              <a:gd name="adj2" fmla="val 694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like helping other attorneys turn on their computers and use Word; I could work in technology for civil legal services…</a:t>
            </a:r>
            <a:endParaRPr lang="en-US" dirty="0"/>
          </a:p>
        </p:txBody>
      </p:sp>
      <p:pic>
        <p:nvPicPr>
          <p:cNvPr id="7" name="Picture 6" descr="huh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176616"/>
            <a:ext cx="2895600" cy="304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end, Jack learns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Resistance is futile. </a:t>
            </a:r>
            <a:endParaRPr lang="en-US" dirty="0"/>
          </a:p>
        </p:txBody>
      </p:sp>
      <p:pic>
        <p:nvPicPr>
          <p:cNvPr id="4" name="Picture 3" descr="LocutusOfB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8476" y="1447800"/>
            <a:ext cx="3496624" cy="4038600"/>
          </a:xfrm>
          <a:prstGeom prst="rect">
            <a:avLst/>
          </a:prstGeom>
        </p:spPr>
      </p:pic>
      <p:pic>
        <p:nvPicPr>
          <p:cNvPr id="5" name="Picture 4" descr="omg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02656"/>
            <a:ext cx="2286000" cy="4564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914400"/>
            <a:ext cx="1463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iral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0"/>
            <a:ext cx="7122735" cy="693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It is a new world- with different (and sometimes strange) customs, languages and traditions… 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Soon Jack finds himself in a total cultural emersion.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Glenn as Napole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743200"/>
            <a:ext cx="14287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is a veritable alphabet soup…</a:t>
            </a:r>
            <a:endParaRPr lang="en-US" dirty="0"/>
          </a:p>
        </p:txBody>
      </p:sp>
      <p:pic>
        <p:nvPicPr>
          <p:cNvPr id="4" name="Content Placeholder 3" descr="sou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0030" y="1600200"/>
            <a:ext cx="5463939" cy="4525963"/>
          </a:xfrm>
        </p:spPr>
      </p:pic>
      <p:pic>
        <p:nvPicPr>
          <p:cNvPr id="8" name="Picture 7" descr="slide4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895600"/>
            <a:ext cx="8191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can master it</a:t>
            </a:r>
            <a:endParaRPr lang="en-US" dirty="0"/>
          </a:p>
        </p:txBody>
      </p:sp>
      <p:pic>
        <p:nvPicPr>
          <p:cNvPr id="4" name="Content Placeholder 3" descr="soup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0030" y="1600200"/>
            <a:ext cx="5463939" cy="4525963"/>
          </a:xfrm>
        </p:spPr>
      </p:pic>
      <p:pic>
        <p:nvPicPr>
          <p:cNvPr id="5" name="Picture 4" descr="slide5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99060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Everyone’s tools are completely different </a:t>
            </a:r>
            <a:br>
              <a:rPr lang="en-US" dirty="0" smtClean="0"/>
            </a:br>
            <a:r>
              <a:rPr lang="en-US" dirty="0" smtClean="0"/>
              <a:t>(and better than everyone else's!)</a:t>
            </a:r>
            <a:endParaRPr lang="en-US" dirty="0"/>
          </a:p>
        </p:txBody>
      </p:sp>
      <p:pic>
        <p:nvPicPr>
          <p:cNvPr id="4" name="Picture 3" descr="creativeprooffice-dashbo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3809619" cy="2381012"/>
          </a:xfrm>
          <a:prstGeom prst="rect">
            <a:avLst/>
          </a:prstGeom>
        </p:spPr>
      </p:pic>
      <p:pic>
        <p:nvPicPr>
          <p:cNvPr id="5" name="Picture 4" descr="jumpchart-homep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715113"/>
            <a:ext cx="3428619" cy="2142887"/>
          </a:xfrm>
          <a:prstGeom prst="rect">
            <a:avLst/>
          </a:prstGeom>
        </p:spPr>
      </p:pic>
      <p:pic>
        <p:nvPicPr>
          <p:cNvPr id="6" name="Picture 5" descr="lighthouse-hom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781" y="1905000"/>
            <a:ext cx="2895219" cy="1809512"/>
          </a:xfrm>
          <a:prstGeom prst="rect">
            <a:avLst/>
          </a:prstGeom>
        </p:spPr>
      </p:pic>
      <p:pic>
        <p:nvPicPr>
          <p:cNvPr id="7" name="Picture 6" descr="huh0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1400" y="2286000"/>
            <a:ext cx="2636275" cy="4191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384110">
            <a:off x="3860686" y="1984973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1418220">
            <a:off x="4940950" y="1927729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21436176">
            <a:off x="4364786" y="1853684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manages all his sign </a:t>
            </a:r>
            <a:r>
              <a:rPr lang="en-US" dirty="0" err="1" smtClean="0"/>
              <a:t>ons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post-it-note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4876800" cy="4876800"/>
          </a:xfrm>
        </p:spPr>
      </p:pic>
      <p:sp>
        <p:nvSpPr>
          <p:cNvPr id="5" name="TextBox 4"/>
          <p:cNvSpPr txBox="1"/>
          <p:nvPr/>
        </p:nvSpPr>
        <p:spPr>
          <a:xfrm rot="21343657">
            <a:off x="3048000" y="3048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Seriously, don’t keep your </a:t>
            </a:r>
          </a:p>
          <a:p>
            <a:r>
              <a:rPr lang="en-US" dirty="0" smtClean="0"/>
              <a:t>passwords on a sticky note…</a:t>
            </a:r>
            <a:endParaRPr lang="en-US" dirty="0"/>
          </a:p>
        </p:txBody>
      </p:sp>
      <p:pic>
        <p:nvPicPr>
          <p:cNvPr id="6" name="Picture 5" descr="handonhip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0"/>
            <a:ext cx="2286000" cy="6147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819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People believe in </a:t>
            </a:r>
            <a:br>
              <a:rPr lang="en-US" dirty="0" smtClean="0"/>
            </a:br>
            <a:r>
              <a:rPr lang="en-US" dirty="0" smtClean="0"/>
              <a:t>transparency, </a:t>
            </a:r>
            <a:br>
              <a:rPr lang="en-US" dirty="0" smtClean="0"/>
            </a:br>
            <a:r>
              <a:rPr lang="en-US" dirty="0" smtClean="0"/>
              <a:t>openness,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access…</a:t>
            </a:r>
            <a:endParaRPr lang="en-US" dirty="0"/>
          </a:p>
        </p:txBody>
      </p:sp>
      <p:pic>
        <p:nvPicPr>
          <p:cNvPr id="4" name="Picture 3" descr="m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895600"/>
            <a:ext cx="3502029" cy="3200400"/>
          </a:xfrm>
          <a:prstGeom prst="rect">
            <a:avLst/>
          </a:prstGeom>
        </p:spPr>
      </p:pic>
      <p:pic>
        <p:nvPicPr>
          <p:cNvPr id="6" name="Picture 5" descr="openness_sky_s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657600"/>
            <a:ext cx="4800600" cy="3200400"/>
          </a:xfrm>
          <a:prstGeom prst="rect">
            <a:avLst/>
          </a:prstGeom>
        </p:spPr>
      </p:pic>
      <p:pic>
        <p:nvPicPr>
          <p:cNvPr id="8" name="Picture 7" descr="walk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990600"/>
            <a:ext cx="106680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 adopts these beliefs as his own</a:t>
            </a:r>
            <a:endParaRPr lang="en-US" dirty="0"/>
          </a:p>
        </p:txBody>
      </p:sp>
      <p:pic>
        <p:nvPicPr>
          <p:cNvPr id="2051" name="Picture 3" descr="C:\Users\Xander Karsten\AppData\Local\Microsoft\Windows\Temporary Internet Files\Content.IE5\GNO2CNFP\MP9003866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657600" cy="2609088"/>
          </a:xfrm>
          <a:prstGeom prst="rect">
            <a:avLst/>
          </a:prstGeom>
          <a:noFill/>
        </p:spPr>
      </p:pic>
      <p:pic>
        <p:nvPicPr>
          <p:cNvPr id="12" name="Picture 11" descr="384px-Open_Access_logo_PLoS_white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432" y="3924300"/>
            <a:ext cx="1877568" cy="2933700"/>
          </a:xfrm>
          <a:prstGeom prst="rect">
            <a:avLst/>
          </a:prstGeom>
        </p:spPr>
      </p:pic>
      <p:pic>
        <p:nvPicPr>
          <p:cNvPr id="13" name="Picture 12" descr="openarms0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2438400"/>
            <a:ext cx="3810000" cy="519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213</Words>
  <Application>Microsoft Office PowerPoint</Application>
  <PresentationFormat>On-screen Show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Legal Technology-  Total cultural immersion</vt:lpstr>
      <vt:lpstr>This is Jack</vt:lpstr>
      <vt:lpstr>    It is a new world- with different (and sometimes strange) customs, languages and traditions…         Soon Jack finds himself in a total cultural emersion. </vt:lpstr>
      <vt:lpstr>The language is a veritable alphabet soup…</vt:lpstr>
      <vt:lpstr>Jack can master it</vt:lpstr>
      <vt:lpstr>Everyone’s tools are completely different  (and better than everyone else's!)</vt:lpstr>
      <vt:lpstr>Jack manages all his sign ons!</vt:lpstr>
      <vt:lpstr>People believe in  transparency,  openness,  and  access…</vt:lpstr>
      <vt:lpstr>Jack adopts these beliefs as his own</vt:lpstr>
      <vt:lpstr>These values, tools and languages are learnt through a variety of means</vt:lpstr>
      <vt:lpstr>There is group indoctrination</vt:lpstr>
      <vt:lpstr>Online learning</vt:lpstr>
      <vt:lpstr>…and informal social opportunities</vt:lpstr>
      <vt:lpstr>There are subcultures Jack meets along the way…       Like MacHeads</vt:lpstr>
      <vt:lpstr>Opensource Gurus</vt:lpstr>
      <vt:lpstr>And Google Fans</vt:lpstr>
      <vt:lpstr>The language, tools, technology and attitudes are constantly changing…</vt:lpstr>
      <vt:lpstr>It is ubiquitous- there is no escape…</vt:lpstr>
      <vt:lpstr>Jack  learns  how important  it is to  just…</vt:lpstr>
      <vt:lpstr>In the end, Jack learns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Xander Karsten</dc:creator>
  <cp:lastModifiedBy>mathisone</cp:lastModifiedBy>
  <cp:revision>72</cp:revision>
  <dcterms:created xsi:type="dcterms:W3CDTF">2012-12-10T17:21:56Z</dcterms:created>
  <dcterms:modified xsi:type="dcterms:W3CDTF">2013-02-04T18:37:21Z</dcterms:modified>
</cp:coreProperties>
</file>