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86" r:id="rId2"/>
    <p:sldId id="310" r:id="rId3"/>
    <p:sldId id="315" r:id="rId4"/>
    <p:sldId id="316" r:id="rId5"/>
    <p:sldId id="257" r:id="rId6"/>
    <p:sldId id="258" r:id="rId7"/>
    <p:sldId id="259" r:id="rId8"/>
    <p:sldId id="260" r:id="rId9"/>
    <p:sldId id="262" r:id="rId10"/>
    <p:sldId id="318" r:id="rId11"/>
    <p:sldId id="263" r:id="rId12"/>
    <p:sldId id="264" r:id="rId13"/>
    <p:sldId id="265" r:id="rId14"/>
    <p:sldId id="266" r:id="rId15"/>
    <p:sldId id="267" r:id="rId16"/>
    <p:sldId id="268" r:id="rId17"/>
    <p:sldId id="269" r:id="rId18"/>
    <p:sldId id="270" r:id="rId19"/>
    <p:sldId id="271" r:id="rId20"/>
    <p:sldId id="296" r:id="rId21"/>
    <p:sldId id="298" r:id="rId22"/>
    <p:sldId id="312" r:id="rId23"/>
    <p:sldId id="273" r:id="rId24"/>
    <p:sldId id="297" r:id="rId25"/>
    <p:sldId id="299" r:id="rId26"/>
    <p:sldId id="275" r:id="rId27"/>
    <p:sldId id="277" r:id="rId28"/>
    <p:sldId id="276" r:id="rId29"/>
    <p:sldId id="278" r:id="rId30"/>
    <p:sldId id="279" r:id="rId31"/>
    <p:sldId id="280" r:id="rId32"/>
    <p:sldId id="281" r:id="rId33"/>
    <p:sldId id="282" r:id="rId34"/>
    <p:sldId id="283" r:id="rId35"/>
    <p:sldId id="284" r:id="rId36"/>
    <p:sldId id="306" r:id="rId37"/>
    <p:sldId id="307" r:id="rId38"/>
    <p:sldId id="289" r:id="rId39"/>
    <p:sldId id="313" r:id="rId40"/>
    <p:sldId id="314" r:id="rId41"/>
    <p:sldId id="294" r:id="rId42"/>
    <p:sldId id="302" r:id="rId43"/>
  </p:sldIdLst>
  <p:sldSz cx="9144000" cy="6858000" type="overhead"/>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77" autoAdjust="0"/>
    <p:restoredTop sz="90377" autoAdjust="0"/>
  </p:normalViewPr>
  <p:slideViewPr>
    <p:cSldViewPr snapToGrid="0">
      <p:cViewPr varScale="1">
        <p:scale>
          <a:sx n="43" d="100"/>
          <a:sy n="43" d="100"/>
        </p:scale>
        <p:origin x="72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3756A42-CFD1-4652-85C3-13C66FD7B4F0}" type="datetimeFigureOut">
              <a:rPr lang="en-US"/>
              <a:t>4/26/2016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2A159D7-51DF-43F0-BEBC-D292E439DE01}" type="slidenum">
              <a:rPr lang="en-US"/>
              <a:t>‹#›</a:t>
            </a:fld>
            <a:endParaRPr lang="en-US"/>
          </a:p>
        </p:txBody>
      </p:sp>
    </p:spTree>
    <p:extLst>
      <p:ext uri="{BB962C8B-B14F-4D97-AF65-F5344CB8AC3E}">
        <p14:creationId xmlns:p14="http://schemas.microsoft.com/office/powerpoint/2010/main" val="60078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bit.ly/TIGPastAward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bit.ly/TIGFinalReport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it.ly/TIGAppl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sc.gov/media-center/publications/report-summit-use-technology-expand-access-justice#bfrtoc-span-classdropcapcomponents-of-the-integrated-systemsp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lsc.gov/sites/default/files/TIG/pdfs/LSC-Technology-Baselines-2015.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400" dirty="0" smtClean="0"/>
              <a:t>GLENN:</a:t>
            </a:r>
            <a:r>
              <a:rPr lang="en-US" sz="1400" baseline="0" dirty="0" smtClean="0"/>
              <a:t> </a:t>
            </a:r>
            <a:r>
              <a:rPr lang="en-US" sz="1400" dirty="0" smtClean="0"/>
              <a:t>Welcome to the TIG Cycle Informational</a:t>
            </a:r>
            <a:r>
              <a:rPr lang="en-US" sz="1400" baseline="0" dirty="0" smtClean="0"/>
              <a:t> Webinar.</a:t>
            </a:r>
          </a:p>
          <a:p>
            <a:pPr eaLnBrk="1" hangingPunct="1"/>
            <a:endParaRPr lang="en-US" sz="1400" baseline="0" dirty="0" smtClean="0"/>
          </a:p>
          <a:p>
            <a:pPr eaLnBrk="1" hangingPunct="1"/>
            <a:r>
              <a:rPr lang="en-US" sz="1400" baseline="0" dirty="0" smtClean="0"/>
              <a:t>Today we’ll cover several items that TIG applicants should know about the upcoming grant cycle, including Letters of Intent, grant categories, areas of interest, the online submission system, the full application, and TIG rules and regulations.   </a:t>
            </a:r>
            <a:endParaRPr lang="en-US" sz="1400" dirty="0" smtClean="0"/>
          </a:p>
        </p:txBody>
      </p:sp>
    </p:spTree>
    <p:extLst>
      <p:ext uri="{BB962C8B-B14F-4D97-AF65-F5344CB8AC3E}">
        <p14:creationId xmlns:p14="http://schemas.microsoft.com/office/powerpoint/2010/main" val="392600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Be sure that you budget numbers match the numbers from your application. These are listed at the top for your reference. You can hit Save and Calculate as you go to be see</a:t>
            </a:r>
            <a:r>
              <a:rPr lang="en-US" baseline="0" dirty="0" smtClean="0"/>
              <a:t> where you are in matching these numbers. You cannot do the budget narrative until you complete your budget. </a:t>
            </a:r>
          </a:p>
          <a:p>
            <a:endParaRPr lang="en-US" baseline="0" dirty="0" smtClean="0"/>
          </a:p>
          <a:p>
            <a:r>
              <a:rPr lang="en-US" baseline="0" dirty="0" smtClean="0"/>
              <a:t>Reviewers will be analyzing the budget request for clarity, cost-effectiveness, and consistency with the goals and objectives described later in the Project Narrative. The budget should be appropriate to the tasks proposed and sufficiently detailed so that reviewers can easily understand the relationship of the items in the budget to the project activities. </a:t>
            </a:r>
          </a:p>
          <a:p>
            <a:endParaRPr lang="en-US" baseline="0" dirty="0" smtClean="0"/>
          </a:p>
          <a:p>
            <a:r>
              <a:rPr lang="en-US" sz="1200" b="0" i="0" u="none" strike="noStrike" kern="1200" baseline="0" dirty="0" smtClean="0">
                <a:solidFill>
                  <a:schemeClr val="tx1"/>
                </a:solidFill>
                <a:latin typeface="+mn-lt"/>
                <a:ea typeface="+mn-ea"/>
                <a:cs typeface="+mn-cs"/>
              </a:rPr>
              <a:t>Indicate who is paying for each of the budget items. The </a:t>
            </a:r>
            <a:r>
              <a:rPr lang="en-US" sz="1200" b="1" i="1" u="none" strike="noStrike" kern="1200" baseline="0" dirty="0" smtClean="0">
                <a:solidFill>
                  <a:schemeClr val="tx1"/>
                </a:solidFill>
                <a:latin typeface="+mn-lt"/>
                <a:ea typeface="+mn-ea"/>
                <a:cs typeface="+mn-cs"/>
              </a:rPr>
              <a:t>Budget Form </a:t>
            </a:r>
            <a:r>
              <a:rPr lang="en-US" sz="1200" b="0" i="0" u="none" strike="noStrike" kern="1200" baseline="0" dirty="0" smtClean="0">
                <a:solidFill>
                  <a:schemeClr val="tx1"/>
                </a:solidFill>
                <a:latin typeface="+mn-lt"/>
                <a:ea typeface="+mn-ea"/>
                <a:cs typeface="+mn-cs"/>
              </a:rPr>
              <a:t>has five columns for (A) the amount requested from LSC, (B) the applicant’s contributions, (C) additional funds from other LSC-funded partners, (D) additional funds from non-LSC-funded partners, and (E) the total of (A), (B) (C) and (D). All calculations will be automatically tabulated. </a:t>
            </a:r>
            <a:r>
              <a:rPr lang="en-US" sz="1200" b="0" i="1"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Do not request LSC funding to travel to the TIG Conference in column (A). LSC will add funding to send one person to the TIG Conference for each TIG awarded. The applicant may include travel for additional participants to attend the TIG Conference under columns (B) through (D).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1630. This includes costs for: personnel; fringe benefits; purchase or rental of computer hardware, software, and other end-user equipment; telecommunication services and related equipment; consultants and other contractual services, including evaluators; travel; and supplies. </a:t>
            </a:r>
            <a:r>
              <a:rPr lang="en-US" sz="1200" b="1" i="1" u="none" strike="noStrike" kern="1200" baseline="0" dirty="0" smtClean="0">
                <a:solidFill>
                  <a:schemeClr val="tx1"/>
                </a:solidFill>
                <a:latin typeface="+mn-lt"/>
                <a:ea typeface="+mn-ea"/>
                <a:cs typeface="+mn-cs"/>
              </a:rPr>
              <a:t>Please note: Administrative costs must be captured through these line items only; no general ‘administrative cost’ line item will be approved. </a:t>
            </a:r>
            <a:r>
              <a:rPr lang="en-US" sz="1200" b="0" i="0" u="none" strike="noStrike" kern="1200" baseline="0" dirty="0" smtClean="0">
                <a:solidFill>
                  <a:schemeClr val="tx1"/>
                </a:solidFill>
                <a:latin typeface="+mn-lt"/>
                <a:ea typeface="+mn-ea"/>
                <a:cs typeface="+mn-cs"/>
              </a:rPr>
              <a:t>All costs must be reasonable and directly related to the project, and included in the approved project budget.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detailed description of each Budget Line Item in the NOFA – please refer to this as you develop your budget information. For example, under Salary:</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Salaries and Wages: </a:t>
            </a:r>
            <a:r>
              <a:rPr lang="en-US" sz="1200" b="0" i="0" u="none" strike="noStrike" kern="1200" baseline="0" dirty="0" smtClean="0">
                <a:solidFill>
                  <a:schemeClr val="tx1"/>
                </a:solidFill>
                <a:latin typeface="+mn-lt"/>
                <a:ea typeface="+mn-ea"/>
                <a:cs typeface="+mn-cs"/>
              </a:rPr>
              <a:t>Include the salary or wages of all personnel who will staff or have responsibilities for the proposed project, indicating the share that will be attributable to LSC, the applicant, or another partner, either LSC-Funded or Non LSC-Funded. Each staff person included in the budget must be described in both the application </a:t>
            </a:r>
            <a:r>
              <a:rPr lang="en-US" sz="1200" b="0" i="1" u="none" strike="noStrike" kern="1200" baseline="0" dirty="0" smtClean="0">
                <a:solidFill>
                  <a:schemeClr val="tx1"/>
                </a:solidFill>
                <a:latin typeface="+mn-lt"/>
                <a:ea typeface="+mn-ea"/>
                <a:cs typeface="+mn-cs"/>
              </a:rPr>
              <a:t>Project Narrative  </a:t>
            </a:r>
            <a:r>
              <a:rPr lang="en-US" sz="1200" b="0" i="0" u="none" strike="noStrike" kern="1200" baseline="0" dirty="0" smtClean="0">
                <a:solidFill>
                  <a:schemeClr val="tx1"/>
                </a:solidFill>
                <a:latin typeface="+mn-lt"/>
                <a:ea typeface="+mn-ea"/>
                <a:cs typeface="+mn-cs"/>
              </a:rPr>
              <a:t>and in the </a:t>
            </a:r>
            <a:r>
              <a:rPr lang="en-US" sz="1200" b="0" i="1" u="none" strike="noStrike" kern="1200" baseline="0" dirty="0" smtClean="0">
                <a:solidFill>
                  <a:schemeClr val="tx1"/>
                </a:solidFill>
                <a:latin typeface="+mn-lt"/>
                <a:ea typeface="+mn-ea"/>
                <a:cs typeface="+mn-cs"/>
              </a:rPr>
              <a:t>Budget Narrative</a:t>
            </a:r>
            <a:r>
              <a:rPr lang="en-US" sz="1200" b="0" i="0" u="none" strike="noStrike" kern="1200" baseline="0" dirty="0" smtClean="0">
                <a:solidFill>
                  <a:schemeClr val="tx1"/>
                </a:solidFill>
                <a:latin typeface="+mn-lt"/>
                <a:ea typeface="+mn-ea"/>
                <a:cs typeface="+mn-cs"/>
              </a:rPr>
              <a:t>. Individuals or personnel from other organizations with whom the applicant is planning to contract or subgrant TIG Funds will have their information listed separately in the appropriate </a:t>
            </a:r>
            <a:r>
              <a:rPr lang="en-US" sz="1200" b="0" i="1" u="none" strike="noStrike" kern="1200" baseline="0" dirty="0" smtClean="0">
                <a:solidFill>
                  <a:schemeClr val="tx1"/>
                </a:solidFill>
                <a:latin typeface="+mn-lt"/>
                <a:ea typeface="+mn-ea"/>
                <a:cs typeface="+mn-cs"/>
              </a:rPr>
              <a:t>Contract</a:t>
            </a:r>
            <a:r>
              <a:rPr lang="en-US" sz="1200" b="0" i="0" u="none" strike="noStrike" kern="1200" baseline="0" dirty="0" smtClean="0">
                <a:solidFill>
                  <a:schemeClr val="tx1"/>
                </a:solidFill>
                <a:latin typeface="+mn-lt"/>
                <a:ea typeface="+mn-ea"/>
                <a:cs typeface="+mn-cs"/>
              </a:rPr>
              <a:t>s and </a:t>
            </a:r>
            <a:r>
              <a:rPr lang="en-US" sz="1200" b="0" i="1" u="none" strike="noStrike" kern="1200" baseline="0" dirty="0" smtClean="0">
                <a:solidFill>
                  <a:schemeClr val="tx1"/>
                </a:solidFill>
                <a:latin typeface="+mn-lt"/>
                <a:ea typeface="+mn-ea"/>
                <a:cs typeface="+mn-cs"/>
              </a:rPr>
              <a:t>Subgrants </a:t>
            </a:r>
            <a:r>
              <a:rPr lang="en-US" sz="1200" b="0" i="0" u="none" strike="noStrike" kern="1200" baseline="0" dirty="0" smtClean="0">
                <a:solidFill>
                  <a:schemeClr val="tx1"/>
                </a:solidFill>
                <a:latin typeface="+mn-lt"/>
                <a:ea typeface="+mn-ea"/>
                <a:cs typeface="+mn-cs"/>
              </a:rPr>
              <a:t>budget line and in the </a:t>
            </a:r>
            <a:r>
              <a:rPr lang="en-US" sz="1200" b="0" i="1" u="none" strike="noStrike" kern="1200" baseline="0" dirty="0" smtClean="0">
                <a:solidFill>
                  <a:schemeClr val="tx1"/>
                </a:solidFill>
                <a:latin typeface="+mn-lt"/>
                <a:ea typeface="+mn-ea"/>
                <a:cs typeface="+mn-cs"/>
              </a:rPr>
              <a:t>Third-Party Contracting Form</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11</a:t>
            </a:fld>
            <a:endParaRPr lang="en-US"/>
          </a:p>
        </p:txBody>
      </p:sp>
    </p:spTree>
    <p:extLst>
      <p:ext uri="{BB962C8B-B14F-4D97-AF65-F5344CB8AC3E}">
        <p14:creationId xmlns:p14="http://schemas.microsoft.com/office/powerpoint/2010/main" val="53201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If you have to leave and come</a:t>
            </a:r>
            <a:r>
              <a:rPr lang="en-US" baseline="0" dirty="0" smtClean="0"/>
              <a:t> back to the application, you can see your progress on the Main page, then click by the first Incomplete section to resume.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12</a:t>
            </a:fld>
            <a:endParaRPr lang="en-US"/>
          </a:p>
        </p:txBody>
      </p:sp>
    </p:spTree>
    <p:extLst>
      <p:ext uri="{BB962C8B-B14F-4D97-AF65-F5344CB8AC3E}">
        <p14:creationId xmlns:p14="http://schemas.microsoft.com/office/powerpoint/2010/main" val="150113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For each item</a:t>
            </a:r>
            <a:r>
              <a:rPr lang="en-US" baseline="0" dirty="0" smtClean="0"/>
              <a:t> on your Budget there will be a corresponding blank on the Budget Narrative. Use the Budget Narrative to expand on the budget items listed in the Budget Form. This is the place to detail proposed expenditures in relation to the project timetable. If the term of the project is three years, give the proposed expenditures for each of those years. </a:t>
            </a:r>
          </a:p>
          <a:p>
            <a:endParaRPr lang="en-US" baseline="0" dirty="0" smtClean="0"/>
          </a:p>
          <a:p>
            <a:r>
              <a:rPr lang="en-US" baseline="0" dirty="0" smtClean="0"/>
              <a:t>Fully explain each budget item, including descriptions and specific costs, so that it can be effectively evaluated. If the budget includes a request for personnel costs, identify the proposed personnel and the estimated time they will spend on the project. </a:t>
            </a:r>
            <a:r>
              <a:rPr lang="en-US" sz="1200" b="0" i="0" u="none" strike="noStrike" kern="1200" baseline="0" dirty="0" smtClean="0">
                <a:solidFill>
                  <a:schemeClr val="tx1"/>
                </a:solidFill>
                <a:latin typeface="+mn-lt"/>
                <a:ea typeface="+mn-ea"/>
                <a:cs typeface="+mn-cs"/>
              </a:rPr>
              <a:t>For Columns (A) and (B) be sure to list each individual separately with his/her title, the percentage of time or number of hours that will apply to the grant and the annual salary or hourly rate applicable. Example: Joe Smith, the IT Director, will spend 30% of his time on the project. 30% x $60,000 = $20,000. </a:t>
            </a:r>
            <a:endParaRPr lang="en-US" baseline="0" dirty="0" smtClean="0"/>
          </a:p>
          <a:p>
            <a:endParaRPr lang="en-US" baseline="0" dirty="0" smtClean="0"/>
          </a:p>
          <a:p>
            <a:r>
              <a:rPr lang="en-US" baseline="0" dirty="0" smtClean="0"/>
              <a:t>The budget must be reasonable for the tasks proposed, and the relationship of items in the budget to the Project Narrative, especially the project objectives and activities, should be clearly defined and communicated.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13</a:t>
            </a:fld>
            <a:endParaRPr lang="en-US"/>
          </a:p>
        </p:txBody>
      </p:sp>
    </p:spTree>
    <p:extLst>
      <p:ext uri="{BB962C8B-B14F-4D97-AF65-F5344CB8AC3E}">
        <p14:creationId xmlns:p14="http://schemas.microsoft.com/office/powerpoint/2010/main" val="105373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Next we will be coming to the Contracts form</a:t>
            </a:r>
            <a:r>
              <a:rPr lang="en-US" baseline="0" dirty="0" smtClean="0"/>
              <a:t> but we wanted to remind you to save your Budget Narrative BEFORE going to the Contracts form. You will lose anything that you have entered without saving.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14</a:t>
            </a:fld>
            <a:endParaRPr lang="en-US"/>
          </a:p>
        </p:txBody>
      </p:sp>
    </p:spTree>
    <p:extLst>
      <p:ext uri="{BB962C8B-B14F-4D97-AF65-F5344CB8AC3E}">
        <p14:creationId xmlns:p14="http://schemas.microsoft.com/office/powerpoint/2010/main" val="355257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If you have Contracts there is a separate form on which to provide</a:t>
            </a:r>
            <a:r>
              <a:rPr lang="en-US" baseline="0" dirty="0" smtClean="0"/>
              <a:t> details. Each proposed contract will be added separately. Go to the Contract form and click Add Contract. </a:t>
            </a: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15</a:t>
            </a:fld>
            <a:endParaRPr lang="en-US"/>
          </a:p>
        </p:txBody>
      </p:sp>
    </p:spTree>
    <p:extLst>
      <p:ext uri="{BB962C8B-B14F-4D97-AF65-F5344CB8AC3E}">
        <p14:creationId xmlns:p14="http://schemas.microsoft.com/office/powerpoint/2010/main" val="2355708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Programs will either identify a specific third-party entity that they intend to contract with or, if that entity is not yet known, indicate that the contractor will be decided later. Regardless of whether a specific contractor is identified, applicants should provide as much information as possible about the planned contracts, such as the expected contract amount, the contractor's staff that will work on the project, and the contractor's anticipated responsibilities. Third-party contracting requirements are available on the TIG Compliance Resources page at http://tig.lsc.gov/grants/compliance; these requirements should be reviewed before submitting an application. If the project is funded, grantees can work with TIG staff to modify contracting information if necessary.</a:t>
            </a:r>
          </a:p>
          <a:p>
            <a:endParaRPr lang="en-US" dirty="0" smtClean="0"/>
          </a:p>
          <a:p>
            <a:r>
              <a:rPr lang="en-US" dirty="0" smtClean="0"/>
              <a:t>Although applicants can propose a particular third-party contractor, approval of a TIG application does not imply LSC approval of any specific contractor for the project; all procurement transactions must be conducted in a manner to provide, to the maximum extent practical, open and free competition; and all third-party expenditures, regardless of cost, must be appropriately documented.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16</a:t>
            </a:fld>
            <a:endParaRPr lang="en-US"/>
          </a:p>
        </p:txBody>
      </p:sp>
    </p:spTree>
    <p:extLst>
      <p:ext uri="{BB962C8B-B14F-4D97-AF65-F5344CB8AC3E}">
        <p14:creationId xmlns:p14="http://schemas.microsoft.com/office/powerpoint/2010/main" val="366338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In addition</a:t>
            </a:r>
            <a:r>
              <a:rPr lang="en-US" baseline="0" dirty="0" smtClean="0"/>
              <a:t> to the contractor, you will need to explain how you will oversee the work of the contractor and provide details on the nature of the work to be done. If the programmer will be doing programmatic work, you should indicate that a subgrant will be required.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17</a:t>
            </a:fld>
            <a:endParaRPr lang="en-US"/>
          </a:p>
        </p:txBody>
      </p:sp>
    </p:spTree>
    <p:extLst>
      <p:ext uri="{BB962C8B-B14F-4D97-AF65-F5344CB8AC3E}">
        <p14:creationId xmlns:p14="http://schemas.microsoft.com/office/powerpoint/2010/main" val="99285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18</a:t>
            </a:fld>
            <a:endParaRPr lang="en-US"/>
          </a:p>
        </p:txBody>
      </p:sp>
    </p:spTree>
    <p:extLst>
      <p:ext uri="{BB962C8B-B14F-4D97-AF65-F5344CB8AC3E}">
        <p14:creationId xmlns:p14="http://schemas.microsoft.com/office/powerpoint/2010/main" val="256194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The Project Narrative is the applicant’s opportunity to demonstrate to reviewers that the project fits LSC objectives. Provide specific information about the project’s goals and objectives, the major activities that will be conducted to achieve the goals and objectives, the project’s partners, and the people affected by the project’s outcomes (e.g., clients, program staff, and partners). </a:t>
            </a:r>
          </a:p>
          <a:p>
            <a:endParaRPr lang="en-US" dirty="0" smtClean="0"/>
          </a:p>
          <a:p>
            <a:r>
              <a:rPr lang="en-US" dirty="0" smtClean="0"/>
              <a:t>The Project Narrative should be clear and concise and address the following per the Review Criteria outlined in the Notice: </a:t>
            </a:r>
          </a:p>
          <a:p>
            <a:pPr marL="171450" indent="-171450">
              <a:buFont typeface="Arial" panose="020B0604020202020204" pitchFamily="34" charset="0"/>
              <a:buChar char="•"/>
            </a:pPr>
            <a:r>
              <a:rPr lang="en-US" dirty="0" smtClean="0"/>
              <a:t>A full description of the project, including the specific technology(</a:t>
            </a:r>
            <a:r>
              <a:rPr lang="en-US" dirty="0" err="1" smtClean="0"/>
              <a:t>ies</a:t>
            </a:r>
            <a:r>
              <a:rPr lang="en-US" dirty="0" smtClean="0"/>
              <a:t>) the project will develop or implement; </a:t>
            </a:r>
          </a:p>
          <a:p>
            <a:pPr marL="171450" indent="-171450">
              <a:buFont typeface="Arial" panose="020B0604020202020204" pitchFamily="34" charset="0"/>
              <a:buChar char="•"/>
            </a:pPr>
            <a:r>
              <a:rPr lang="en-US" dirty="0" smtClean="0"/>
              <a:t>The need for the project; </a:t>
            </a:r>
          </a:p>
          <a:p>
            <a:pPr marL="171450" indent="-171450">
              <a:buFont typeface="Arial" panose="020B0604020202020204" pitchFamily="34" charset="0"/>
              <a:buChar char="•"/>
            </a:pPr>
            <a:r>
              <a:rPr lang="en-US" dirty="0" smtClean="0"/>
              <a:t>The project’s goal, objectives, activities, and evaluation data; </a:t>
            </a:r>
          </a:p>
          <a:p>
            <a:pPr marL="171450" indent="-171450">
              <a:buFont typeface="Arial" panose="020B0604020202020204" pitchFamily="34" charset="0"/>
              <a:buChar char="•"/>
            </a:pPr>
            <a:r>
              <a:rPr lang="en-US" dirty="0" smtClean="0"/>
              <a:t>Justice community partnerships; </a:t>
            </a:r>
          </a:p>
          <a:p>
            <a:pPr marL="171450" indent="-171450">
              <a:buFont typeface="Arial" panose="020B0604020202020204" pitchFamily="34" charset="0"/>
              <a:buChar char="•"/>
            </a:pPr>
            <a:r>
              <a:rPr lang="en-US" dirty="0" smtClean="0"/>
              <a:t>Replication;</a:t>
            </a:r>
          </a:p>
          <a:p>
            <a:pPr marL="171450" indent="-171450">
              <a:buFont typeface="Arial" panose="020B0604020202020204" pitchFamily="34" charset="0"/>
              <a:buChar char="•"/>
            </a:pPr>
            <a:r>
              <a:rPr lang="en-US" dirty="0" smtClean="0"/>
              <a:t>Past Performance; and</a:t>
            </a:r>
          </a:p>
          <a:p>
            <a:pPr marL="171450" indent="-171450">
              <a:buFont typeface="Arial" panose="020B0604020202020204" pitchFamily="34" charset="0"/>
              <a:buChar char="•"/>
            </a:pPr>
            <a:r>
              <a:rPr lang="en-US" dirty="0" smtClean="0"/>
              <a:t>Sustainability of the project.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Carefully review the descriptions of each of these criterions in the </a:t>
            </a:r>
            <a:r>
              <a:rPr lang="en-US" sz="1200" b="0" i="1" u="none" strike="noStrike" kern="1200" baseline="0" dirty="0" smtClean="0">
                <a:solidFill>
                  <a:schemeClr val="tx1"/>
                </a:solidFill>
                <a:latin typeface="+mn-lt"/>
                <a:ea typeface="+mn-ea"/>
                <a:cs typeface="+mn-cs"/>
              </a:rPr>
              <a:t>Notice </a:t>
            </a:r>
            <a:r>
              <a:rPr lang="en-US" sz="1200" b="0" i="0" u="none" strike="noStrike" kern="1200" baseline="0" dirty="0" smtClean="0">
                <a:solidFill>
                  <a:schemeClr val="tx1"/>
                </a:solidFill>
                <a:latin typeface="+mn-lt"/>
                <a:ea typeface="+mn-ea"/>
                <a:cs typeface="+mn-cs"/>
              </a:rPr>
              <a:t>before preparing the </a:t>
            </a:r>
            <a:r>
              <a:rPr lang="en-US" sz="1200" b="1" i="1" u="none" strike="noStrike" kern="1200" baseline="0" dirty="0" smtClean="0">
                <a:solidFill>
                  <a:schemeClr val="tx1"/>
                </a:solidFill>
                <a:latin typeface="+mn-lt"/>
                <a:ea typeface="+mn-ea"/>
                <a:cs typeface="+mn-cs"/>
              </a:rPr>
              <a:t>Project Narrative</a:t>
            </a:r>
            <a:r>
              <a:rPr lang="en-US" sz="1200" b="0" i="0" u="none" strike="noStrike"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19</a:t>
            </a:fld>
            <a:endParaRPr lang="en-US"/>
          </a:p>
        </p:txBody>
      </p:sp>
    </p:spTree>
    <p:extLst>
      <p:ext uri="{BB962C8B-B14F-4D97-AF65-F5344CB8AC3E}">
        <p14:creationId xmlns:p14="http://schemas.microsoft.com/office/powerpoint/2010/main" val="302262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Even though you</a:t>
            </a:r>
            <a:r>
              <a:rPr lang="en-US" baseline="0" dirty="0" smtClean="0"/>
              <a:t> are submitting a Draft Evaluation Plan you must complete this section. You cannot just refer us to the Draft Evaluation Plan. </a:t>
            </a:r>
            <a:r>
              <a:rPr lang="en-US" sz="1200" kern="1200" dirty="0" smtClean="0">
                <a:solidFill>
                  <a:schemeClr val="tx1"/>
                </a:solidFill>
                <a:effectLst/>
                <a:latin typeface="+mn-lt"/>
                <a:ea typeface="+mn-ea"/>
                <a:cs typeface="+mn-cs"/>
              </a:rPr>
              <a:t>The information in this section of the narrative should be consistent with the contents of the draft project evaluation plan, which must be submitted with this grant application. Instructions and guidance for developing effective goals, objectives, activities, and data sets for a TIG project are available at: </a:t>
            </a:r>
            <a:r>
              <a:rPr lang="en-US" sz="1200" u="sng" kern="1200" dirty="0" smtClean="0">
                <a:solidFill>
                  <a:schemeClr val="tx1"/>
                </a:solidFill>
                <a:effectLst/>
                <a:latin typeface="+mn-lt"/>
                <a:ea typeface="+mn-ea"/>
                <a:cs typeface="+mn-cs"/>
              </a:rPr>
              <a:t>http://bit.ly/TIGEvaluation</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section, applicants should clearly: Articulate the goals and objectives of the project; Identify the specific activities and strategies that will be implemented to achieve the goals and objectives; and Specify the methods and data sets that will be used to evaluate the project.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Applicants should ensure that their responses clearly explain what tasks they will complete during the course of the project to meet the grant’s goals and objectives. (This can include details on product development, procurement of equipment or consulting services, staff training, outreach strategies, and other activities).</a:t>
            </a: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smtClean="0"/>
              <a:t>20</a:t>
            </a:fld>
            <a:endParaRPr lang="en-US"/>
          </a:p>
        </p:txBody>
      </p:sp>
    </p:spTree>
    <p:extLst>
      <p:ext uri="{BB962C8B-B14F-4D97-AF65-F5344CB8AC3E}">
        <p14:creationId xmlns:p14="http://schemas.microsoft.com/office/powerpoint/2010/main" val="316098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t>GLENN: For 2016, LSC has received an appropriation of $4 million to fund TIG projects.</a:t>
            </a:r>
            <a:r>
              <a:rPr lang="en-US" sz="1500" dirty="0"/>
              <a:t> </a:t>
            </a:r>
            <a:endParaRPr lang="en-US" sz="1300" dirty="0"/>
          </a:p>
          <a:p>
            <a:pPr eaLnBrk="1" hangingPunct="1"/>
            <a:endParaRPr lang="en-US" sz="1500" dirty="0"/>
          </a:p>
          <a:p>
            <a:pPr eaLnBrk="1" hangingPunct="1"/>
            <a:r>
              <a:rPr lang="en-US" sz="1500" dirty="0"/>
              <a:t>To give you an idea of our grant cycle schedule, the process begins with submission of Letters of Intent. Our online system that allows those submissions opens within the next week. Applicants then have until February 29</a:t>
            </a:r>
            <a:r>
              <a:rPr lang="en-US" sz="1500" baseline="30000" dirty="0"/>
              <a:t>th</a:t>
            </a:r>
            <a:r>
              <a:rPr lang="en-US" sz="1500" dirty="0"/>
              <a:t> to submit an LOI.</a:t>
            </a:r>
          </a:p>
          <a:p>
            <a:pPr eaLnBrk="1" hangingPunct="1"/>
            <a:endParaRPr lang="en-US" sz="1500" dirty="0"/>
          </a:p>
          <a:p>
            <a:pPr eaLnBrk="1" hangingPunct="1"/>
            <a:r>
              <a:rPr lang="en-US" sz="1500" dirty="0"/>
              <a:t>Following that, LSC will invite successful applicants from the LOI stage to submit full applications; those invitations go out by the end of April.</a:t>
            </a:r>
          </a:p>
          <a:p>
            <a:pPr eaLnBrk="1" hangingPunct="1"/>
            <a:endParaRPr lang="en-US" sz="1500" dirty="0"/>
          </a:p>
          <a:p>
            <a:pPr eaLnBrk="1" hangingPunct="1"/>
            <a:r>
              <a:rPr lang="en-US" sz="1500" i="1" dirty="0">
                <a:solidFill>
                  <a:srgbClr val="FF0000"/>
                </a:solidFill>
              </a:rPr>
              <a:t>(REVIEW) Full Applications are due May 20th; and TIG Awards Notifications typically occur in the early fall.</a:t>
            </a:r>
          </a:p>
        </p:txBody>
      </p:sp>
    </p:spTree>
    <p:extLst>
      <p:ext uri="{BB962C8B-B14F-4D97-AF65-F5344CB8AC3E}">
        <p14:creationId xmlns:p14="http://schemas.microsoft.com/office/powerpoint/2010/main" val="206022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This is the 17th year of the TIG program, which has made over 600 grants. Many of the projects TIG has funded still exist and represent critical components of the service delivery system. In order to leverage limited TIG funds, it is important that there be other funds to sustain the project after TIG funding gets it started so that TIG funds will be available for new projects.</a:t>
            </a:r>
          </a:p>
          <a:p>
            <a:endParaRPr lang="en-US" dirty="0" smtClean="0"/>
          </a:p>
          <a:p>
            <a:pPr marL="0" indent="0">
              <a:buNone/>
            </a:pPr>
            <a:r>
              <a:rPr lang="en-US" dirty="0" smtClean="0"/>
              <a:t>LSC expects that each awarded project will either serve as a model for other legal services providers to follow or efficiently replicate a successful TIG Project. Accordingly, applicants should highlight their project’s potential for replication and/or improvement of the legal services delivery system, focusing on the following factors:</a:t>
            </a:r>
          </a:p>
          <a:p>
            <a:endParaRPr lang="en-US" dirty="0" smtClean="0"/>
          </a:p>
          <a:p>
            <a:pPr marL="514350" lvl="0" indent="-514350">
              <a:buFont typeface="+mj-lt"/>
              <a:buAutoNum type="alphaLcParenR"/>
            </a:pPr>
            <a:r>
              <a:rPr lang="en-US" dirty="0" smtClean="0"/>
              <a:t>The degree to which the problem identified by the applicant is commonly found in the legal services community, thereby demonstrating that it would be of value to other LSC-funded programs;</a:t>
            </a:r>
          </a:p>
          <a:p>
            <a:pPr marL="514350" lvl="0" indent="-514350">
              <a:buFont typeface="+mj-lt"/>
              <a:buAutoNum type="alphaLcParenR"/>
            </a:pPr>
            <a:r>
              <a:rPr lang="en-US" dirty="0" smtClean="0"/>
              <a:t>How the proposed project will promote replication by others in the legal services community, such as a plan to share information about the project at a conference or webinar, by providing a toolkit, and/or creating an online repository through </a:t>
            </a:r>
            <a:r>
              <a:rPr lang="en-US" dirty="0" err="1" smtClean="0"/>
              <a:t>Github</a:t>
            </a:r>
            <a:r>
              <a:rPr lang="en-US" dirty="0" smtClean="0"/>
              <a:t> or a similar service.</a:t>
            </a:r>
          </a:p>
          <a:p>
            <a:pPr marL="514350" lvl="0" indent="-514350">
              <a:buFont typeface="+mj-lt"/>
              <a:buAutoNum type="alphaLcParenR"/>
            </a:pPr>
            <a:r>
              <a:rPr lang="en-US" dirty="0" smtClean="0"/>
              <a:t>The ease of replication and adaptation, based on considerations such as cost and complexity, including the applicant’s plans to build the innovation in such a way that it can be directly used in other jurisdictions or can be modified at low cost for use in other jurisdictions; and</a:t>
            </a:r>
          </a:p>
          <a:p>
            <a:pPr marL="514350" indent="-514350">
              <a:buFont typeface="+mj-lt"/>
              <a:buAutoNum type="alphaLcParenR"/>
            </a:pPr>
            <a:r>
              <a:rPr lang="en-US" dirty="0" smtClean="0"/>
              <a:t>Whether a proposed project is replicating a prior TIG project at a reduced cost because of the benefits of replications and/or whether the project will make improvements to the prior TIG project or is adding to it a new component, thereby increasing the likelihood of additional replications.</a:t>
            </a:r>
          </a:p>
          <a:p>
            <a:pPr marL="0" indent="0">
              <a:buFont typeface="+mj-lt"/>
              <a:buNone/>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Proposals in the Innovation and Improvement category should likely focus more on factors a), b) and c), while Replication and Adaptation proposals should likely emphasize factors a) and d).</a:t>
            </a: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21</a:t>
            </a:fld>
            <a:endParaRPr lang="en-US"/>
          </a:p>
        </p:txBody>
      </p:sp>
    </p:spTree>
    <p:extLst>
      <p:ext uri="{BB962C8B-B14F-4D97-AF65-F5344CB8AC3E}">
        <p14:creationId xmlns:p14="http://schemas.microsoft.com/office/powerpoint/2010/main" val="3253487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a:t>
            </a:r>
            <a:r>
              <a:rPr lang="en-US" b="1" dirty="0" smtClean="0"/>
              <a:t>Program Capacity</a:t>
            </a:r>
            <a:r>
              <a:rPr lang="en-US" b="1" baseline="0" dirty="0" smtClean="0"/>
              <a:t> and Project Staffing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Organizational experience and track record in managing and overseeing projects comparable to the one being proposed</a:t>
            </a:r>
            <a:r>
              <a:rPr lang="en-US" sz="1200" kern="1200" baseline="0" dirty="0" smtClean="0">
                <a:solidFill>
                  <a:schemeClr val="tx1"/>
                </a:solidFill>
                <a:effectLst/>
                <a:latin typeface="+mn-lt"/>
                <a:ea typeface="+mn-ea"/>
                <a:cs typeface="+mn-cs"/>
              </a:rPr>
              <a:t> – this criteria is often overlooked – talk about the org’s administrative capacity and experience overseeing grant projects, whether TIG funded or not. Fiscal staff, management staff, etc.</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staffing plan that identifies specific staff members with sufficient capacity, qualifications, and experience to be effective and compliant with programmatic and fiscal requirements. This includes the involvement of senior management and board members, where appropriate. Identify the proposed staffing for the project as well as who has been involved in planning the project.</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b="1" dirty="0" smtClean="0"/>
              <a:t>Sustainability</a:t>
            </a:r>
            <a:r>
              <a:rPr lang="en-US" b="1" baseline="0" dirty="0" smtClean="0"/>
              <a:t> Strategy</a:t>
            </a:r>
            <a:endParaRPr lang="en-US" b="1" dirty="0" smtClean="0"/>
          </a:p>
          <a:p>
            <a:r>
              <a:rPr lang="en-US" dirty="0" smtClean="0"/>
              <a:t>This is the 17th year of the TIG program, which has made over 600 grants. Many of the projects TIG has funded still exist and represent critical components of the service delivery system. In order to leverage limited TIG funds, it is important that there be other funds to sustain the project after TIG funding gets it started so that TIG funds will be available for new projects.</a:t>
            </a:r>
          </a:p>
          <a:p>
            <a:endParaRPr lang="en-US" dirty="0" smtClean="0"/>
          </a:p>
          <a:p>
            <a:r>
              <a:rPr lang="en-US" dirty="0" smtClean="0"/>
              <a:t>Applicants should address the potential long-term viability of the project in their narratives and include the following: </a:t>
            </a:r>
          </a:p>
          <a:p>
            <a:endParaRPr lang="en-US" dirty="0" smtClean="0"/>
          </a:p>
          <a:p>
            <a:r>
              <a:rPr lang="en-US" dirty="0" smtClean="0"/>
              <a:t>a)	A description of the grantee's overall strategy to sustain the project after the completion of the grant, including a list of likely or potential future funders;</a:t>
            </a:r>
          </a:p>
          <a:p>
            <a:r>
              <a:rPr lang="en-US" dirty="0" smtClean="0"/>
              <a:t>b)	An evaluation of the ongoing costs of the project projected two (2) years out from the completion of the grant, including but not limited to, projected staffing, bandwidth, equipment, and overhead costs in dollar values; and</a:t>
            </a:r>
          </a:p>
          <a:p>
            <a:r>
              <a:rPr lang="en-US" dirty="0" smtClean="0"/>
              <a:t>c)	A plan for how the grantee will meet the project's cost after the completion of the grant. </a:t>
            </a: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22</a:t>
            </a:fld>
            <a:endParaRPr lang="en-US"/>
          </a:p>
        </p:txBody>
      </p:sp>
    </p:spTree>
    <p:extLst>
      <p:ext uri="{BB962C8B-B14F-4D97-AF65-F5344CB8AC3E}">
        <p14:creationId xmlns:p14="http://schemas.microsoft.com/office/powerpoint/2010/main" val="81342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a:t>
            </a:r>
            <a:r>
              <a:rPr lang="en-US" sz="1200" b="0" i="0" u="none" strike="noStrike" kern="1200" baseline="0" dirty="0" smtClean="0">
                <a:solidFill>
                  <a:schemeClr val="tx1"/>
                </a:solidFill>
                <a:latin typeface="+mn-lt"/>
                <a:ea typeface="+mn-ea"/>
                <a:cs typeface="+mn-cs"/>
              </a:rPr>
              <a:t>In addition to the </a:t>
            </a:r>
            <a:r>
              <a:rPr lang="en-US" sz="1200" b="1" i="1" u="none" strike="noStrike" kern="1200" baseline="0" dirty="0" smtClean="0">
                <a:solidFill>
                  <a:schemeClr val="tx1"/>
                </a:solidFill>
                <a:latin typeface="+mn-lt"/>
                <a:ea typeface="+mn-ea"/>
                <a:cs typeface="+mn-cs"/>
              </a:rPr>
              <a:t>Project Narrative</a:t>
            </a:r>
            <a:r>
              <a:rPr lang="en-US" sz="1200" b="0" i="0" u="none" strike="noStrike" kern="1200" baseline="0" dirty="0" smtClean="0">
                <a:solidFill>
                  <a:schemeClr val="tx1"/>
                </a:solidFill>
                <a:latin typeface="+mn-lt"/>
                <a:ea typeface="+mn-ea"/>
                <a:cs typeface="+mn-cs"/>
              </a:rPr>
              <a:t>, up to 32 total pages may be submitted to fully document the proposal.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Relevant documentation</a:t>
            </a:r>
            <a:r>
              <a:rPr lang="en-US" sz="1200" b="0" i="0" u="none" strike="noStrike" kern="1200" baseline="0" dirty="0" smtClean="0">
                <a:solidFill>
                  <a:schemeClr val="tx1"/>
                </a:solidFill>
                <a:latin typeface="+mn-lt"/>
                <a:ea typeface="+mn-ea"/>
                <a:cs typeface="+mn-cs"/>
              </a:rPr>
              <a:t>: Appendices may include documents such as timelines, technical diagrams, organizational charts, maps, letters of commitment from key partners, letters of support, draft administrative plans, draft evaluation plans and résumés of key staff. This may also include information on past projects and credentials of firms and outside consultants you’re proposing for this project. </a:t>
            </a:r>
            <a:endParaRPr lang="en-US" dirty="0" smtClean="0"/>
          </a:p>
          <a:p>
            <a:endParaRPr lang="en-US" dirty="0" smtClean="0"/>
          </a:p>
          <a:p>
            <a:r>
              <a:rPr lang="en-US" dirty="0" smtClean="0"/>
              <a:t>The appendices is comprised of four </a:t>
            </a:r>
            <a:r>
              <a:rPr lang="en-US" baseline="0" dirty="0" smtClean="0"/>
              <a:t>sections:  the general Project Narrative Appendices, Letter of Commitment from Key Partners, Letters of Support, and the Draft Evaluation. All four of these the feature works in the same way. First click Browse to locate the document on your local computer, then hit Upload. You can only select one document at a time so, if you have multiple documents to upload, you must do this for each document. </a:t>
            </a:r>
            <a:r>
              <a:rPr lang="en-US" sz="1200" b="0" i="0" u="none" strike="noStrike" kern="1200" baseline="0" dirty="0" smtClean="0">
                <a:solidFill>
                  <a:schemeClr val="tx1"/>
                </a:solidFill>
                <a:latin typeface="+mn-lt"/>
                <a:ea typeface="+mn-ea"/>
                <a:cs typeface="+mn-cs"/>
              </a:rPr>
              <a:t>Uploads are limited to file extension types of .doc, .</a:t>
            </a:r>
            <a:r>
              <a:rPr lang="en-US" sz="1200" b="0" i="0" u="none" strike="noStrike" kern="1200" baseline="0" dirty="0" err="1" smtClean="0">
                <a:solidFill>
                  <a:schemeClr val="tx1"/>
                </a:solidFill>
                <a:latin typeface="+mn-lt"/>
                <a:ea typeface="+mn-ea"/>
                <a:cs typeface="+mn-cs"/>
              </a:rPr>
              <a:t>docx</a:t>
            </a:r>
            <a:r>
              <a:rPr lang="en-US" sz="1200" b="0" i="0" u="none" strike="noStrike" kern="1200" baseline="0" dirty="0" smtClean="0">
                <a:solidFill>
                  <a:schemeClr val="tx1"/>
                </a:solidFill>
                <a:latin typeface="+mn-lt"/>
                <a:ea typeface="+mn-ea"/>
                <a:cs typeface="+mn-cs"/>
              </a:rPr>
              <a:t>, .xls, .</a:t>
            </a:r>
            <a:r>
              <a:rPr lang="en-US" sz="1200" b="0" i="0" u="none" strike="noStrike" kern="1200" baseline="0" dirty="0" err="1" smtClean="0">
                <a:solidFill>
                  <a:schemeClr val="tx1"/>
                </a:solidFill>
                <a:latin typeface="+mn-lt"/>
                <a:ea typeface="+mn-ea"/>
                <a:cs typeface="+mn-cs"/>
              </a:rPr>
              <a:t>xlsx</a:t>
            </a:r>
            <a:r>
              <a:rPr lang="en-US" sz="1200" b="0" i="0" u="none" strike="noStrike" kern="1200" baseline="0" dirty="0" smtClean="0">
                <a:solidFill>
                  <a:schemeClr val="tx1"/>
                </a:solidFill>
                <a:latin typeface="+mn-lt"/>
                <a:ea typeface="+mn-ea"/>
                <a:cs typeface="+mn-cs"/>
              </a:rPr>
              <a:t>, pdf, and .rtf only. Any portion of the application that exceeds the specified page limits will not be reviewed. </a:t>
            </a:r>
            <a:endParaRPr lang="en-US" baseline="0" dirty="0" smtClean="0"/>
          </a:p>
          <a:p>
            <a:endParaRPr lang="en-US" baseline="0" dirty="0" smtClean="0"/>
          </a:p>
          <a:p>
            <a:r>
              <a:rPr lang="en-US" sz="1200" b="0" i="1" u="none" strike="noStrike" kern="1200" baseline="0" dirty="0" smtClean="0">
                <a:solidFill>
                  <a:schemeClr val="tx1"/>
                </a:solidFill>
                <a:latin typeface="+mn-lt"/>
                <a:ea typeface="+mn-ea"/>
                <a:cs typeface="+mn-cs"/>
              </a:rPr>
              <a:t>Letters of Commitment from Key Partners</a:t>
            </a:r>
            <a:r>
              <a:rPr lang="en-US" sz="1200" b="0" i="0" u="none" strike="noStrike" kern="1200" baseline="0" dirty="0" smtClean="0">
                <a:solidFill>
                  <a:schemeClr val="tx1"/>
                </a:solidFill>
                <a:latin typeface="+mn-lt"/>
                <a:ea typeface="+mn-ea"/>
                <a:cs typeface="+mn-cs"/>
              </a:rPr>
              <a:t>: Letters of commitment to the project from any key partner whose participation is necessary for the completion of the project will be required.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Letters of Support</a:t>
            </a:r>
            <a:r>
              <a:rPr lang="en-US" sz="1200" b="0" i="0" u="none" strike="noStrike" kern="1200" baseline="0" dirty="0" smtClean="0">
                <a:solidFill>
                  <a:schemeClr val="tx1"/>
                </a:solidFill>
                <a:latin typeface="+mn-lt"/>
                <a:ea typeface="+mn-ea"/>
                <a:cs typeface="+mn-cs"/>
              </a:rPr>
              <a:t>: We are recommending that you submit </a:t>
            </a:r>
            <a:r>
              <a:rPr lang="en-US" sz="1200" b="1" i="0" u="none" strike="noStrike" kern="1200" baseline="0" dirty="0" smtClean="0">
                <a:solidFill>
                  <a:schemeClr val="tx1"/>
                </a:solidFill>
                <a:latin typeface="+mn-lt"/>
                <a:ea typeface="+mn-ea"/>
                <a:cs typeface="+mn-cs"/>
              </a:rPr>
              <a:t>no more than </a:t>
            </a:r>
            <a:r>
              <a:rPr lang="en-US" sz="1200" b="0" i="0" u="none" strike="noStrike" kern="1200" baseline="0" dirty="0" smtClean="0">
                <a:solidFill>
                  <a:schemeClr val="tx1"/>
                </a:solidFill>
                <a:latin typeface="+mn-lt"/>
                <a:ea typeface="+mn-ea"/>
                <a:cs typeface="+mn-cs"/>
              </a:rPr>
              <a:t>three letters of support. Letters of support may come from members of the community who will benefit from the success of the project.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23</a:t>
            </a:fld>
            <a:endParaRPr lang="en-US"/>
          </a:p>
        </p:txBody>
      </p:sp>
    </p:spTree>
    <p:extLst>
      <p:ext uri="{BB962C8B-B14F-4D97-AF65-F5344CB8AC3E}">
        <p14:creationId xmlns:p14="http://schemas.microsoft.com/office/powerpoint/2010/main" val="425693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dirty="0" smtClean="0"/>
              <a:t>DAVID: Evaluation planning is a critical component of TIG project management, and TIG applications must include a draft evaluation plan. The evaluation plan draft should clearly articulate the goals and objectives of the project; identify the activities and strategies that will be implemented to achieve the goals and objectives; and specify the methodologies and data sets that will be used to evaluate the project's progress and accomplishments. Applicants should develop their evaluation plan using the TIG evaluation plan automated form found on the </a:t>
            </a:r>
            <a:r>
              <a:rPr lang="en-US" b="1" dirty="0" smtClean="0"/>
              <a:t>TIG evaluation plan webpage at </a:t>
            </a:r>
            <a:r>
              <a:rPr lang="en-US" b="1" dirty="0" smtClean="0"/>
              <a:t>http://bit.ly/TIGEvaluation</a:t>
            </a:r>
            <a:r>
              <a:rPr lang="en-US" dirty="0" smtClean="0"/>
              <a:t>. </a:t>
            </a:r>
            <a:endParaRPr lang="en-US" dirty="0" smtClean="0"/>
          </a:p>
          <a:p>
            <a:endParaRPr lang="en-US" dirty="0" smtClean="0"/>
          </a:p>
          <a:p>
            <a:r>
              <a:rPr lang="en-US" dirty="0" smtClean="0"/>
              <a:t>Instructional and guidance materials are accessible from within the document as well as on the evaluation plan webpage. The contents of the draft evaluation plan should be consistent with the Project Goals, Objectives, Activities, and Evaluation section of the Project Narrative.</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24</a:t>
            </a:fld>
            <a:endParaRPr lang="en-US"/>
          </a:p>
        </p:txBody>
      </p:sp>
    </p:spTree>
    <p:extLst>
      <p:ext uri="{BB962C8B-B14F-4D97-AF65-F5344CB8AC3E}">
        <p14:creationId xmlns:p14="http://schemas.microsoft.com/office/powerpoint/2010/main" val="93405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In this section, elaborate on how the proposed project relates to prior TIG and legal aid technology projects (This is not just projects the applicant has completed, but related TIG or technology projects of other programs – or</a:t>
            </a:r>
            <a:r>
              <a:rPr lang="en-US" baseline="0" dirty="0" smtClean="0"/>
              <a:t> other non-profit sectors, if relevant</a:t>
            </a:r>
            <a:r>
              <a:rPr lang="en-US" dirty="0" smtClean="0"/>
              <a:t>); This</a:t>
            </a:r>
            <a:r>
              <a:rPr lang="en-US" baseline="0" dirty="0" smtClean="0"/>
              <a:t> will show r</a:t>
            </a:r>
            <a:r>
              <a:rPr lang="en-US" dirty="0" smtClean="0"/>
              <a:t>eviewers</a:t>
            </a:r>
            <a:r>
              <a:rPr lang="en-US" baseline="0" dirty="0" smtClean="0"/>
              <a:t> that the applicant has researched similar projects and understands how their proposal will </a:t>
            </a:r>
            <a:r>
              <a:rPr lang="en-US" dirty="0" smtClean="0"/>
              <a:t>build upon them, what was learned from them, and how it will differ from and improve upon the past projects.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about past TIG awards is available online at </a:t>
            </a:r>
            <a:r>
              <a:rPr lang="en-US" sz="1200" dirty="0" smtClean="0">
                <a:hlinkClick r:id="rId3"/>
              </a:rPr>
              <a:t>http://bit.ly/TIGPastAwards</a:t>
            </a:r>
            <a:r>
              <a:rPr lang="en-US" sz="1200" dirty="0" smtClean="0"/>
              <a:t> and final reports from past</a:t>
            </a:r>
            <a:r>
              <a:rPr lang="en-US" sz="1200" baseline="0" dirty="0" smtClean="0"/>
              <a:t> projects at </a:t>
            </a:r>
            <a:r>
              <a:rPr lang="en-US" sz="1200" dirty="0" smtClean="0">
                <a:hlinkClick r:id="rId4"/>
              </a:rPr>
              <a:t>http://bit.ly/TIGFinalReports</a:t>
            </a:r>
            <a:r>
              <a:rPr lang="en-US" dirty="0" smtClean="0"/>
              <a:t>. </a:t>
            </a:r>
            <a:r>
              <a:rPr lang="en-US" dirty="0" smtClean="0"/>
              <a:t>There is also information about prior tech projects on LSNTAP.org</a:t>
            </a:r>
            <a:r>
              <a:rPr lang="en-US" baseline="0" dirty="0" smtClean="0"/>
              <a:t> and </a:t>
            </a:r>
            <a:r>
              <a:rPr lang="en-US" dirty="0" smtClean="0"/>
              <a:t>the Pro Bono</a:t>
            </a:r>
            <a:r>
              <a:rPr lang="en-US" baseline="0" dirty="0" smtClean="0"/>
              <a:t> Net </a:t>
            </a:r>
            <a:r>
              <a:rPr lang="en-US" dirty="0" smtClean="0"/>
              <a:t>document assembly support site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smtClean="0"/>
              <a:t>25</a:t>
            </a:fld>
            <a:endParaRPr lang="en-US"/>
          </a:p>
        </p:txBody>
      </p:sp>
    </p:spTree>
    <p:extLst>
      <p:ext uri="{BB962C8B-B14F-4D97-AF65-F5344CB8AC3E}">
        <p14:creationId xmlns:p14="http://schemas.microsoft.com/office/powerpoint/2010/main" val="1470602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 As Part of the Application you need to submit a Proposed Payment Schedule and Milestones that you will complete</a:t>
            </a:r>
            <a:r>
              <a:rPr lang="en-US" sz="1400" baseline="0" dirty="0" smtClean="0"/>
              <a:t> and provide reports on to demonstrate the progress of the project. </a:t>
            </a:r>
          </a:p>
          <a:p>
            <a:endParaRPr lang="en-US" sz="1400" dirty="0" smtClean="0"/>
          </a:p>
          <a:p>
            <a:r>
              <a:rPr lang="en-US" sz="1400" dirty="0" smtClean="0"/>
              <a:t>Plan the project for two fixed payments (initial and final) and an interim payment for each six months of the grant term. If the grant is awarded, the initial payment will be made shortly after the grant acceptance letter is returned to LSC. LSC recognizes that many of the costs for a project are incurred early on, so the initial payment may be the largest, but it may be no more than 40% of the grant total. </a:t>
            </a:r>
          </a:p>
          <a:p>
            <a:endParaRPr lang="en-US" sz="1400" dirty="0" smtClean="0"/>
          </a:p>
          <a:p>
            <a:r>
              <a:rPr lang="en-US" sz="1400" baseline="0" dirty="0" smtClean="0"/>
              <a:t>After over 10 years of experience with TIG projects, we now allow extra time for the evaluation and final reporting stage of the project. So after all the substantive milestones of the project are completed, there will be a 6 month period to collect evaluation data and then draft a final report to submit to LSC. The final period is 3 months, to get the final report approved, and to submit the final budget. T</a:t>
            </a:r>
            <a:r>
              <a:rPr lang="en-US" sz="1400" dirty="0" smtClean="0"/>
              <a:t>he total of these final two payments must be for at least 20% of the grant request, up to a maximum of $50,000. Apportion the balance of the monies requested among the interim payments. </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dates and number of payments on the grant will be generated depending upon the length of the proposed project.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For Example – for a one year grant request of $100,000, the five payments might be: payment one (initial payment) in October, 2016 for $40,000; payment two in July 2017 for $20,000; payment three in December 2017 for $20,000; (At this point the technical work on the project is completed); payment four (for evaluation and drafting the final report) in June 2018 for $10,000; and payment five (Final report approved and grant closed out) in September 2018 for $10,000 (the last two payments total 20% of the grant). An eighteen-month grant would have six payments, a two-year grant seven payments, etc. </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26</a:t>
            </a:fld>
            <a:endParaRPr lang="en-US"/>
          </a:p>
        </p:txBody>
      </p:sp>
    </p:spTree>
    <p:extLst>
      <p:ext uri="{BB962C8B-B14F-4D97-AF65-F5344CB8AC3E}">
        <p14:creationId xmlns:p14="http://schemas.microsoft.com/office/powerpoint/2010/main" val="3804421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JANE: For each payment period generated, indicate the major activities and milestones that will be completed towards meeting the goals and objectives of the project. The milestones should reflect the </a:t>
            </a:r>
            <a:r>
              <a:rPr lang="en-US" sz="1400" b="1" i="1" dirty="0" smtClean="0"/>
              <a:t>major activities and deliverables  </a:t>
            </a:r>
            <a:r>
              <a:rPr lang="en-US" sz="1400" dirty="0" smtClean="0"/>
              <a:t>identified in the draft evaluation plan that will need to be completed to achieve the project’s goals and objectives. Milestones should also include relevant tasks for gathering evaluation data that will be needed for the final report. </a:t>
            </a:r>
            <a:r>
              <a:rPr lang="en-US" sz="1400" baseline="0" dirty="0" smtClean="0"/>
              <a:t>You will need to demonstrate completion of those milestones to receive the associated payments – so think about the appropriate tasks and activities and the order they will need to be completed. </a:t>
            </a:r>
            <a:endParaRPr lang="en-US" sz="1400" dirty="0" smtClean="0"/>
          </a:p>
          <a:p>
            <a:endParaRPr lang="en-US" sz="1400" dirty="0" smtClean="0"/>
          </a:p>
          <a:p>
            <a:r>
              <a:rPr lang="en-US" sz="1400" dirty="0" smtClean="0"/>
              <a:t>Please be sure to input each deliverable as a separate milestone in the online system. This is done using the “Add Milestone” button. Plan on including approximately 3-6 milestones per payment period.</a:t>
            </a:r>
          </a:p>
          <a:p>
            <a:endParaRPr lang="en-US" sz="1400" dirty="0" smtClean="0"/>
          </a:p>
          <a:p>
            <a:r>
              <a:rPr lang="en-US" sz="1400" b="1" dirty="0" smtClean="0"/>
              <a:t>Review the Sample Payment Schedules:</a:t>
            </a:r>
          </a:p>
          <a:p>
            <a:r>
              <a:rPr lang="en-US" sz="1400" dirty="0" smtClean="0">
                <a:hlinkClick r:id="rId3"/>
              </a:rPr>
              <a:t>http://bit.ly/TIGApply</a:t>
            </a:r>
            <a:endParaRPr lang="en-US" sz="1400" dirty="0" smtClean="0"/>
          </a:p>
          <a:p>
            <a:endParaRPr lang="en-US" sz="1400" dirty="0" smtClean="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27</a:t>
            </a:fld>
            <a:endParaRPr lang="en-US"/>
          </a:p>
        </p:txBody>
      </p:sp>
    </p:spTree>
    <p:extLst>
      <p:ext uri="{BB962C8B-B14F-4D97-AF65-F5344CB8AC3E}">
        <p14:creationId xmlns:p14="http://schemas.microsoft.com/office/powerpoint/2010/main" val="78140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Applicants must indicate whether any actual or potential conflicts exist for the proposed project. If there are potential conflicts, discuss how your program will address them if awarded funding. Describe your program’s capacity to protect against any conflicts that may arise during the grant. </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28</a:t>
            </a:fld>
            <a:endParaRPr lang="en-US"/>
          </a:p>
        </p:txBody>
      </p:sp>
    </p:spTree>
    <p:extLst>
      <p:ext uri="{BB962C8B-B14F-4D97-AF65-F5344CB8AC3E}">
        <p14:creationId xmlns:p14="http://schemas.microsoft.com/office/powerpoint/2010/main" val="66575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As we mentioned previously, there is Validation Summary on the Main page of the application</a:t>
            </a:r>
            <a:r>
              <a:rPr lang="en-US" sz="1400" baseline="0" dirty="0" smtClean="0"/>
              <a:t> system. It tracks your progress to the completion of the application but it is not very informative as to why a section is complete. </a:t>
            </a:r>
          </a:p>
          <a:p>
            <a:endParaRPr lang="en-US" sz="1400" baseline="0" dirty="0" smtClean="0"/>
          </a:p>
          <a:p>
            <a:r>
              <a:rPr lang="en-US" sz="1400" baseline="0" dirty="0" smtClean="0"/>
              <a:t>Remember, any items that are not required will show as complete – The Project Narrative Appendices, the Letters of Commitment and the Letters of Support. While it’s strongly suggested that relevant material be included in these items to make the application stronger, they are not required components of the application.</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29</a:t>
            </a:fld>
            <a:endParaRPr lang="en-US"/>
          </a:p>
        </p:txBody>
      </p:sp>
    </p:spTree>
    <p:extLst>
      <p:ext uri="{BB962C8B-B14F-4D97-AF65-F5344CB8AC3E}">
        <p14:creationId xmlns:p14="http://schemas.microsoft.com/office/powerpoint/2010/main" val="3167623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At any time, you can click on the Review</a:t>
            </a:r>
            <a:r>
              <a:rPr lang="en-US" sz="1400" baseline="0" dirty="0" smtClean="0"/>
              <a:t> and Submit page to get a Validation Summary with detailed information on why a section is incomplete. If a section shows as Incomplete and you’re not sure why, check here. </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30</a:t>
            </a:fld>
            <a:endParaRPr lang="en-US"/>
          </a:p>
        </p:txBody>
      </p:sp>
    </p:spTree>
    <p:extLst>
      <p:ext uri="{BB962C8B-B14F-4D97-AF65-F5344CB8AC3E}">
        <p14:creationId xmlns:p14="http://schemas.microsoft.com/office/powerpoint/2010/main" val="8398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from appendix II.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smtClean="0"/>
              <a:t>3</a:t>
            </a:fld>
            <a:endParaRPr lang="en-US"/>
          </a:p>
        </p:txBody>
      </p:sp>
    </p:spTree>
    <p:extLst>
      <p:ext uri="{BB962C8B-B14F-4D97-AF65-F5344CB8AC3E}">
        <p14:creationId xmlns:p14="http://schemas.microsoft.com/office/powerpoint/2010/main" val="854607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When you believe</a:t>
            </a:r>
            <a:r>
              <a:rPr lang="en-US" sz="1400" baseline="0" dirty="0" smtClean="0"/>
              <a:t> you are finished go to the Review and Submit page. Before you click the Submit button, be sure to click the View PDF button. This will create a PDF of the entire application package you are submitting.  </a:t>
            </a:r>
            <a:endParaRPr lang="en-US" sz="1400" baseline="0" dirty="0"/>
          </a:p>
        </p:txBody>
      </p:sp>
      <p:sp>
        <p:nvSpPr>
          <p:cNvPr id="4" name="Slide Number Placeholder 3"/>
          <p:cNvSpPr>
            <a:spLocks noGrp="1"/>
          </p:cNvSpPr>
          <p:nvPr>
            <p:ph type="sldNum" sz="quarter" idx="10"/>
          </p:nvPr>
        </p:nvSpPr>
        <p:spPr/>
        <p:txBody>
          <a:bodyPr/>
          <a:lstStyle/>
          <a:p>
            <a:fld id="{22A159D7-51DF-43F0-BEBC-D292E439DE01}" type="slidenum">
              <a:rPr lang="en-US"/>
              <a:t>31</a:t>
            </a:fld>
            <a:endParaRPr lang="en-US"/>
          </a:p>
        </p:txBody>
      </p:sp>
    </p:spTree>
    <p:extLst>
      <p:ext uri="{BB962C8B-B14F-4D97-AF65-F5344CB8AC3E}">
        <p14:creationId xmlns:p14="http://schemas.microsoft.com/office/powerpoint/2010/main" val="2716593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When you click on the View PDF you will see this screen while the document is being generated.</a:t>
            </a:r>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32</a:t>
            </a:fld>
            <a:endParaRPr lang="en-US"/>
          </a:p>
        </p:txBody>
      </p:sp>
    </p:spTree>
    <p:extLst>
      <p:ext uri="{BB962C8B-B14F-4D97-AF65-F5344CB8AC3E}">
        <p14:creationId xmlns:p14="http://schemas.microsoft.com/office/powerpoint/2010/main" val="881138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Review the entire PDF carefully to be sure it is complete, including any letters of support and appendices to the Project Narrative. You can also Save a copy locally for your records. You will be able to view this PDF again after the application is submitted. </a:t>
            </a:r>
          </a:p>
          <a:p>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33</a:t>
            </a:fld>
            <a:endParaRPr lang="en-US"/>
          </a:p>
        </p:txBody>
      </p:sp>
    </p:spTree>
    <p:extLst>
      <p:ext uri="{BB962C8B-B14F-4D97-AF65-F5344CB8AC3E}">
        <p14:creationId xmlns:p14="http://schemas.microsoft.com/office/powerpoint/2010/main" val="798426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When you are sure you</a:t>
            </a:r>
            <a:r>
              <a:rPr lang="en-US" sz="1400" baseline="0" dirty="0" smtClean="0"/>
              <a:t> are done, click the Submit button. Don’t forget to do this as your application will not be considered for funding until you do. </a:t>
            </a:r>
          </a:p>
          <a:p>
            <a:endParaRPr lang="en-US" sz="1400" baseline="0" dirty="0" smtClean="0"/>
          </a:p>
          <a:p>
            <a:r>
              <a:rPr lang="en-US" sz="1400" baseline="0" dirty="0" smtClean="0"/>
              <a:t>After you Submit your application, you will no longer have access to edit it, but you will be able to see the PDF of what was submitted.  If someone accidently Submits the application before it is complete, please contact us using the TechGrants@lsc.gov email to request to have it </a:t>
            </a:r>
            <a:r>
              <a:rPr lang="en-US" sz="1400" baseline="0" dirty="0" err="1" smtClean="0"/>
              <a:t>unsubmitted</a:t>
            </a:r>
            <a:r>
              <a:rPr lang="en-US" sz="1400" baseline="0" dirty="0" smtClean="0"/>
              <a:t>.  </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34</a:t>
            </a:fld>
            <a:endParaRPr lang="en-US"/>
          </a:p>
        </p:txBody>
      </p:sp>
    </p:spTree>
    <p:extLst>
      <p:ext uri="{BB962C8B-B14F-4D97-AF65-F5344CB8AC3E}">
        <p14:creationId xmlns:p14="http://schemas.microsoft.com/office/powerpoint/2010/main" val="1706708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dirty="0" smtClean="0"/>
              <a:t>After you click</a:t>
            </a:r>
            <a:r>
              <a:rPr lang="en-US" sz="1400" baseline="0" dirty="0" smtClean="0"/>
              <a:t> Submit you will get a Confirmation screen that looks like this. Even though you will be getting confirmation of your submission via email, to be safe, capture or print this screen so you will have proof you submitted.  </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JANE:</a:t>
            </a:r>
            <a:r>
              <a:rPr lang="en-US" sz="1400" baseline="0" dirty="0" smtClean="0"/>
              <a:t> You will also be receiving a confirmation email that will be sent to the email address used to log into LSC Grants. If you don’t receive it, contact us at the </a:t>
            </a:r>
            <a:r>
              <a:rPr lang="en-US" sz="1400" baseline="0" dirty="0" err="1" smtClean="0"/>
              <a:t>TechGrants@lsc.gov</a:t>
            </a:r>
            <a:r>
              <a:rPr lang="en-US" sz="1400" baseline="0" dirty="0" smtClean="0"/>
              <a:t> email.</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35</a:t>
            </a:fld>
            <a:endParaRPr lang="en-US"/>
          </a:p>
        </p:txBody>
      </p:sp>
    </p:spTree>
    <p:extLst>
      <p:ext uri="{BB962C8B-B14F-4D97-AF65-F5344CB8AC3E}">
        <p14:creationId xmlns:p14="http://schemas.microsoft.com/office/powerpoint/2010/main" val="32287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Tips for Successful Applications</a:t>
            </a:r>
          </a:p>
          <a:p>
            <a:endParaRPr lang="en-US" sz="1400" baseline="0" dirty="0" smtClean="0"/>
          </a:p>
          <a:p>
            <a:r>
              <a:rPr lang="en-US" sz="1400" baseline="0" dirty="0" smtClean="0"/>
              <a:t>READ the Instructions and Provide What we ask for. Pay particular attention to the Review Criteria on Pages 12-15. </a:t>
            </a:r>
          </a:p>
          <a:p>
            <a:endParaRPr lang="en-US" sz="1400" baseline="0" dirty="0" smtClean="0"/>
          </a:p>
          <a:p>
            <a:r>
              <a:rPr lang="en-US" sz="1400" baseline="0" dirty="0" smtClean="0"/>
              <a:t>Justice Community Partners – be specific and show that you have the partners on board (no future tense, such as ‘we anticipate’, “we expect”, etc. This section should demonstrate that you’ve had discussions and planned the project with the proposed partners. If you indicate there will be a significant partner, you should have a letter of commitment from them uploaded with the appendices.</a:t>
            </a:r>
          </a:p>
          <a:p>
            <a:endParaRPr lang="en-US" sz="1400" baseline="0" dirty="0" smtClean="0"/>
          </a:p>
          <a:p>
            <a:r>
              <a:rPr lang="en-US" sz="1400" baseline="0" dirty="0" smtClean="0"/>
              <a:t>Replication: Note that there are 4 things we ask you to address under replication.</a:t>
            </a:r>
          </a:p>
          <a:p>
            <a:endParaRPr lang="en-US" sz="1400" baseline="0" dirty="0" smtClean="0"/>
          </a:p>
          <a:p>
            <a:r>
              <a:rPr lang="en-US" sz="1400" baseline="0" dirty="0" smtClean="0"/>
              <a:t>Program Capacity and Project Staffing – asks for both the Program’s capacity as well as a specific staffing plan – that means individuals should be identified by name, position and provide an example of their expertise to carry out the project.</a:t>
            </a:r>
          </a:p>
          <a:p>
            <a:endParaRPr lang="en-US" sz="1400" baseline="0" dirty="0" smtClean="0"/>
          </a:p>
          <a:p>
            <a:r>
              <a:rPr lang="en-US" sz="1400" baseline="0" dirty="0" smtClean="0"/>
              <a:t>Sustainability – 2 parts:</a:t>
            </a:r>
          </a:p>
          <a:p>
            <a:r>
              <a:rPr lang="en-US" sz="1400" dirty="0" smtClean="0"/>
              <a:t>a) An evaluation of the ongoing costs of the project projected two (2) years out from the completion of the grant, including but not limited to, projected staffing, equipment, and overhead costs in dollar values; and</a:t>
            </a:r>
          </a:p>
          <a:p>
            <a:r>
              <a:rPr lang="en-US" sz="1400" dirty="0" smtClean="0"/>
              <a:t>b) A description of the grantee's overall strategy to meet these costs, including a list of likely or potential future funders.</a:t>
            </a:r>
          </a:p>
          <a:p>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Appendix I, Part III – </a:t>
            </a:r>
            <a:r>
              <a:rPr lang="en-US" sz="1200" b="1" i="1" u="sng" kern="1200" dirty="0" smtClean="0">
                <a:solidFill>
                  <a:schemeClr val="tx1"/>
                </a:solidFill>
                <a:effectLst/>
                <a:latin typeface="+mn-lt"/>
                <a:ea typeface="+mn-ea"/>
                <a:cs typeface="+mn-cs"/>
              </a:rPr>
              <a:t>Instructions for Preparing Applications</a:t>
            </a:r>
            <a:r>
              <a:rPr lang="en-US" sz="1200" b="1" i="1" u="none" kern="1200" baseline="0" dirty="0" smtClean="0">
                <a:solidFill>
                  <a:schemeClr val="tx1"/>
                </a:solidFill>
                <a:effectLst/>
                <a:latin typeface="+mn-lt"/>
                <a:ea typeface="+mn-ea"/>
                <a:cs typeface="+mn-cs"/>
              </a:rPr>
              <a:t> - </a:t>
            </a:r>
            <a:r>
              <a:rPr lang="en-US" sz="1400" dirty="0" smtClean="0"/>
              <a:t>goes through item by item of the application in more detail</a:t>
            </a:r>
            <a:r>
              <a:rPr lang="en-US" sz="1400" baseline="0" dirty="0" smtClean="0"/>
              <a:t> - </a:t>
            </a:r>
            <a:endParaRPr lang="en-US" sz="1400" dirty="0" smtClean="0"/>
          </a:p>
          <a:p>
            <a:endParaRPr lang="en-US" sz="1400" dirty="0" smtClean="0"/>
          </a:p>
          <a:p>
            <a:r>
              <a:rPr lang="en-US" sz="1400" dirty="0" smtClean="0"/>
              <a:t>Payment Schedules &amp; Budget samples</a:t>
            </a:r>
            <a:endParaRPr lang="en-US" sz="1400" dirty="0"/>
          </a:p>
        </p:txBody>
      </p:sp>
      <p:sp>
        <p:nvSpPr>
          <p:cNvPr id="4" name="Slide Number Placeholder 3"/>
          <p:cNvSpPr>
            <a:spLocks noGrp="1"/>
          </p:cNvSpPr>
          <p:nvPr>
            <p:ph type="sldNum" sz="quarter" idx="10"/>
          </p:nvPr>
        </p:nvSpPr>
        <p:spPr/>
        <p:txBody>
          <a:bodyPr/>
          <a:lstStyle/>
          <a:p>
            <a:fld id="{22A159D7-51DF-43F0-BEBC-D292E439DE01}" type="slidenum">
              <a:rPr lang="en-US"/>
              <a:t>36</a:t>
            </a:fld>
            <a:endParaRPr lang="en-US"/>
          </a:p>
        </p:txBody>
      </p:sp>
    </p:spTree>
    <p:extLst>
      <p:ext uri="{BB962C8B-B14F-4D97-AF65-F5344CB8AC3E}">
        <p14:creationId xmlns:p14="http://schemas.microsoft.com/office/powerpoint/2010/main" val="545634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400" dirty="0" smtClean="0"/>
              <a:t>JANE:</a:t>
            </a:r>
            <a:r>
              <a:rPr lang="en-US" sz="1400" baseline="0" dirty="0" smtClean="0"/>
              <a:t> </a:t>
            </a:r>
            <a:r>
              <a:rPr lang="en-US" sz="1400" b="1" i="1" u="none" strike="noStrike" kern="1200" baseline="0" dirty="0" smtClean="0">
                <a:solidFill>
                  <a:schemeClr val="tx1"/>
                </a:solidFill>
                <a:latin typeface="+mn-lt"/>
                <a:ea typeface="+mn-ea"/>
                <a:cs typeface="+mn-cs"/>
              </a:rPr>
              <a:t>General Suggestions for TIG Applications</a:t>
            </a:r>
          </a:p>
          <a:p>
            <a:endParaRPr lang="en-US" sz="14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 </a:t>
            </a:r>
            <a:r>
              <a:rPr lang="en-US" sz="1400" b="1" i="1" u="none" strike="noStrike" kern="1200" baseline="0" dirty="0" smtClean="0">
                <a:solidFill>
                  <a:schemeClr val="tx1"/>
                </a:solidFill>
                <a:latin typeface="+mn-lt"/>
                <a:ea typeface="+mn-ea"/>
                <a:cs typeface="+mn-cs"/>
              </a:rPr>
              <a:t>Be succinct and clear</a:t>
            </a:r>
            <a:r>
              <a:rPr lang="en-US" sz="1400" b="0" i="1" u="none" strike="noStrike" kern="1200" baseline="0" dirty="0" smtClean="0">
                <a:solidFill>
                  <a:schemeClr val="tx1"/>
                </a:solidFill>
                <a:latin typeface="+mn-lt"/>
                <a:ea typeface="+mn-ea"/>
                <a:cs typeface="+mn-cs"/>
              </a:rPr>
              <a:t>. </a:t>
            </a:r>
            <a:r>
              <a:rPr lang="en-US" sz="1400" b="0" i="0" u="none" strike="noStrike" kern="1200" baseline="0" dirty="0" smtClean="0">
                <a:solidFill>
                  <a:schemeClr val="tx1"/>
                </a:solidFill>
                <a:latin typeface="+mn-lt"/>
                <a:ea typeface="+mn-ea"/>
                <a:cs typeface="+mn-cs"/>
              </a:rPr>
              <a:t>Because of page limitations, discuss the project clearly and succinctly. Reviewers should learn what is proposed and how well it responds to the </a:t>
            </a:r>
            <a:r>
              <a:rPr lang="en-US" sz="1400" b="1" i="1" u="none" strike="noStrike" kern="1200" baseline="0" dirty="0" smtClean="0">
                <a:solidFill>
                  <a:schemeClr val="tx1"/>
                </a:solidFill>
                <a:latin typeface="+mn-lt"/>
                <a:ea typeface="+mn-ea"/>
                <a:cs typeface="+mn-cs"/>
              </a:rPr>
              <a:t>Review Criteria </a:t>
            </a:r>
            <a:r>
              <a:rPr lang="en-US" sz="1400" b="0" i="0" u="none" strike="noStrike" kern="1200" baseline="0" dirty="0" smtClean="0">
                <a:solidFill>
                  <a:schemeClr val="tx1"/>
                </a:solidFill>
                <a:latin typeface="+mn-lt"/>
                <a:ea typeface="+mn-ea"/>
                <a:cs typeface="+mn-cs"/>
              </a:rPr>
              <a:t>published in the </a:t>
            </a:r>
            <a:r>
              <a:rPr lang="en-US" sz="1400" b="1" i="1" u="none" strike="noStrike" kern="1200" baseline="0" dirty="0" smtClean="0">
                <a:solidFill>
                  <a:schemeClr val="tx1"/>
                </a:solidFill>
                <a:latin typeface="+mn-lt"/>
                <a:ea typeface="+mn-ea"/>
                <a:cs typeface="+mn-cs"/>
              </a:rPr>
              <a:t>Notice</a:t>
            </a:r>
            <a:r>
              <a:rPr lang="en-US" sz="1400" b="0" i="0" u="none" strike="noStrike" kern="1200" baseline="0" dirty="0" smtClean="0">
                <a:solidFill>
                  <a:schemeClr val="tx1"/>
                </a:solidFill>
                <a:latin typeface="+mn-lt"/>
                <a:ea typeface="+mn-ea"/>
                <a:cs typeface="+mn-cs"/>
              </a:rPr>
              <a:t>. Be sure to read over the Review Criteria in the NOFA prior to drafting your responses.</a:t>
            </a:r>
          </a:p>
          <a:p>
            <a:r>
              <a:rPr lang="en-US" sz="1400" b="0" i="0" u="none" strike="noStrike" kern="1200" baseline="0" dirty="0" smtClean="0">
                <a:solidFill>
                  <a:schemeClr val="tx1"/>
                </a:solidFill>
                <a:latin typeface="+mn-lt"/>
                <a:ea typeface="+mn-ea"/>
                <a:cs typeface="+mn-cs"/>
              </a:rPr>
              <a:t>• </a:t>
            </a:r>
            <a:r>
              <a:rPr lang="en-US" sz="1400" b="1" i="1" u="none" strike="noStrike" kern="1200" baseline="0" dirty="0" smtClean="0">
                <a:solidFill>
                  <a:schemeClr val="tx1"/>
                </a:solidFill>
                <a:latin typeface="+mn-lt"/>
                <a:ea typeface="+mn-ea"/>
                <a:cs typeface="+mn-cs"/>
              </a:rPr>
              <a:t>Review the Project Narrative once it is complete</a:t>
            </a:r>
            <a:r>
              <a:rPr lang="en-US" sz="1400" b="0" i="1" u="none" strike="noStrike" kern="1200" baseline="0" dirty="0" smtClean="0">
                <a:solidFill>
                  <a:schemeClr val="tx1"/>
                </a:solidFill>
                <a:latin typeface="+mn-lt"/>
                <a:ea typeface="+mn-ea"/>
                <a:cs typeface="+mn-cs"/>
              </a:rPr>
              <a:t>. </a:t>
            </a:r>
            <a:r>
              <a:rPr lang="en-US" sz="1400" b="0" i="0" u="none" strike="noStrike" kern="1200" baseline="0" dirty="0" smtClean="0">
                <a:solidFill>
                  <a:schemeClr val="tx1"/>
                </a:solidFill>
                <a:latin typeface="+mn-lt"/>
                <a:ea typeface="+mn-ea"/>
                <a:cs typeface="+mn-cs"/>
              </a:rPr>
              <a:t>It should be a coherent and convincing presentation. I’d suggest having someone who knows nothing about the proposed project review it for clarity and comprehension.</a:t>
            </a:r>
          </a:p>
          <a:p>
            <a:r>
              <a:rPr lang="en-US" sz="1400" b="0" i="0" u="none" strike="noStrike" kern="1200" baseline="0" dirty="0" smtClean="0">
                <a:solidFill>
                  <a:schemeClr val="tx1"/>
                </a:solidFill>
                <a:latin typeface="+mn-lt"/>
                <a:ea typeface="+mn-ea"/>
                <a:cs typeface="+mn-cs"/>
              </a:rPr>
              <a:t>• </a:t>
            </a:r>
            <a:r>
              <a:rPr lang="en-US" sz="1400" b="1" i="1" u="none" strike="noStrike" kern="1200" baseline="0" dirty="0" smtClean="0">
                <a:solidFill>
                  <a:schemeClr val="tx1"/>
                </a:solidFill>
                <a:latin typeface="+mn-lt"/>
                <a:ea typeface="+mn-ea"/>
                <a:cs typeface="+mn-cs"/>
              </a:rPr>
              <a:t>Use the appendices to make the proposed project understandable</a:t>
            </a:r>
            <a:r>
              <a:rPr lang="en-US" sz="1400" b="0" i="0" u="none" strike="noStrike" kern="1200" baseline="0" dirty="0" smtClean="0">
                <a:solidFill>
                  <a:schemeClr val="tx1"/>
                </a:solidFill>
                <a:latin typeface="+mn-lt"/>
                <a:ea typeface="+mn-ea"/>
                <a:cs typeface="+mn-cs"/>
              </a:rPr>
              <a:t>. Use the thirty-two (32) pages allocated for appendices to expand upon the important points or to provide additional information not addressed in the project narrative. </a:t>
            </a:r>
          </a:p>
          <a:p>
            <a:r>
              <a:rPr lang="en-US" sz="1400" b="0" i="0" u="none" strike="noStrike" kern="1200" baseline="0" dirty="0" smtClean="0">
                <a:solidFill>
                  <a:schemeClr val="tx1"/>
                </a:solidFill>
                <a:latin typeface="+mn-lt"/>
                <a:ea typeface="+mn-ea"/>
                <a:cs typeface="+mn-cs"/>
              </a:rPr>
              <a:t>• </a:t>
            </a:r>
            <a:r>
              <a:rPr lang="en-US" sz="1400" b="1" i="1" u="none" strike="noStrike" kern="1200" baseline="0" dirty="0" smtClean="0">
                <a:solidFill>
                  <a:schemeClr val="tx1"/>
                </a:solidFill>
                <a:latin typeface="+mn-lt"/>
                <a:ea typeface="+mn-ea"/>
                <a:cs typeface="+mn-cs"/>
              </a:rPr>
              <a:t>Check the application for completeness</a:t>
            </a:r>
            <a:r>
              <a:rPr lang="en-US" sz="1400" b="0" i="1" u="none" strike="noStrike" kern="1200" baseline="0" dirty="0" smtClean="0">
                <a:solidFill>
                  <a:schemeClr val="tx1"/>
                </a:solidFill>
                <a:latin typeface="+mn-lt"/>
                <a:ea typeface="+mn-ea"/>
                <a:cs typeface="+mn-cs"/>
              </a:rPr>
              <a:t>. </a:t>
            </a:r>
            <a:r>
              <a:rPr lang="en-US" sz="1400" b="0" i="0" u="none" strike="noStrike" kern="1200" baseline="0" dirty="0" smtClean="0">
                <a:solidFill>
                  <a:schemeClr val="tx1"/>
                </a:solidFill>
                <a:latin typeface="+mn-lt"/>
                <a:ea typeface="+mn-ea"/>
                <a:cs typeface="+mn-cs"/>
              </a:rPr>
              <a:t>Reviewers can only evaluate proposals using the documentation that is provided. It is the applicant’s responsibility to ensure that the uploaded copy includes the required materials. </a:t>
            </a:r>
          </a:p>
        </p:txBody>
      </p:sp>
      <p:sp>
        <p:nvSpPr>
          <p:cNvPr id="4" name="Slide Number Placeholder 3"/>
          <p:cNvSpPr>
            <a:spLocks noGrp="1"/>
          </p:cNvSpPr>
          <p:nvPr>
            <p:ph type="sldNum" sz="quarter" idx="10"/>
          </p:nvPr>
        </p:nvSpPr>
        <p:spPr/>
        <p:txBody>
          <a:bodyPr/>
          <a:lstStyle/>
          <a:p>
            <a:fld id="{22A159D7-51DF-43F0-BEBC-D292E439DE01}" type="slidenum">
              <a:rPr lang="en-US"/>
              <a:t>37</a:t>
            </a:fld>
            <a:endParaRPr lang="en-US"/>
          </a:p>
        </p:txBody>
      </p:sp>
    </p:spTree>
    <p:extLst>
      <p:ext uri="{BB962C8B-B14F-4D97-AF65-F5344CB8AC3E}">
        <p14:creationId xmlns:p14="http://schemas.microsoft.com/office/powerpoint/2010/main" val="545634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JANE:</a:t>
            </a:r>
            <a:r>
              <a:rPr lang="en-US" sz="1400" baseline="0" dirty="0" smtClean="0"/>
              <a:t> </a:t>
            </a:r>
            <a:r>
              <a:rPr lang="en-US" sz="1400" dirty="0" smtClean="0"/>
              <a:t>Once</a:t>
            </a:r>
            <a:r>
              <a:rPr lang="en-US" sz="1400" baseline="0" dirty="0" smtClean="0"/>
              <a:t> TIG awards are approved by the LSC president, programs will be notified – we expect this to happen by September. There may be instances where the award amount approved does not exactly match the request, and there will be a negotiation of the final amount, final payment schedule, milestones and a final budget.  In addition, staff will review proposed milestones and payment schedules of all approved projects, and will work with programs to develop final payment schedules with milestones that are appropriate for the grant deliverables.  </a:t>
            </a:r>
          </a:p>
          <a:p>
            <a:endParaRPr lang="en-US" sz="1400" baseline="0" dirty="0" smtClean="0"/>
          </a:p>
          <a:p>
            <a:r>
              <a:rPr lang="en-US" sz="1400" baseline="0" dirty="0" smtClean="0"/>
              <a:t>Successful TIG recipients will be notified when their TIG Award packages are available in the online LSC Grants system.  Programs must download the award package, have both the Executive Director and Board Chair sign it and then upload the signed award letter.  At that point, LSC will distribute initial payments, and projects can begin. So for the 2015 TIG cycle, projects will normally begin by January, 2016.  </a:t>
            </a:r>
          </a:p>
        </p:txBody>
      </p:sp>
      <p:sp>
        <p:nvSpPr>
          <p:cNvPr id="4" name="Slide Number Placeholder 3"/>
          <p:cNvSpPr>
            <a:spLocks noGrp="1"/>
          </p:cNvSpPr>
          <p:nvPr>
            <p:ph type="sldNum" sz="quarter" idx="10"/>
          </p:nvPr>
        </p:nvSpPr>
        <p:spPr/>
        <p:txBody>
          <a:bodyPr/>
          <a:lstStyle/>
          <a:p>
            <a:fld id="{F649B2E8-E05C-4602-B112-94022AD5A629}" type="slidenum">
              <a:rPr lang="en-US" smtClean="0"/>
              <a:pPr/>
              <a:t>38</a:t>
            </a:fld>
            <a:endParaRPr lang="en-US"/>
          </a:p>
        </p:txBody>
      </p:sp>
    </p:spTree>
    <p:extLst>
      <p:ext uri="{BB962C8B-B14F-4D97-AF65-F5344CB8AC3E}">
        <p14:creationId xmlns:p14="http://schemas.microsoft.com/office/powerpoint/2010/main" val="1131336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a:t>JANE: There are a lot of resources available online as you work on planning potential TIG projects. We have two slides listing many of the primary resources. The TIG Website – under grantee Resources - includes the recently released Report of The Summit on the Use of Technology to Expand Access to Justice, which discusses many of this year’s Areas of Interest. We have posted some replicable projects and final reports on the TIG website; LSNTAP.org has a wealth of resources, webinar recordings and guides. </a:t>
            </a:r>
          </a:p>
          <a:p>
            <a:pPr defTabSz="914286">
              <a:defRPr/>
            </a:pPr>
            <a:endParaRPr lang="en-US" dirty="0"/>
          </a:p>
          <a:p>
            <a:pPr defTabSz="914286">
              <a:defRPr/>
            </a:pPr>
            <a:r>
              <a:rPr lang="en-US" dirty="0"/>
              <a:t>For document assembly projects you can get access to the developer portal on </a:t>
            </a:r>
            <a:r>
              <a:rPr lang="en-US" dirty="0" err="1"/>
              <a:t>lawhelpinteractive</a:t>
            </a:r>
            <a:r>
              <a:rPr lang="en-US" dirty="0"/>
              <a:t> and also contact Claudia Johnson, or Mirenda Watkins at Pro Bono Net</a:t>
            </a:r>
          </a:p>
          <a:p>
            <a:pPr defTabSz="914286">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AE0519-065C-4946-9E2C-9C7A9CA8047F}" type="slidenum">
              <a:rPr lang="en-US" smtClean="0"/>
              <a:pPr>
                <a:defRPr/>
              </a:pPr>
              <a:t>39</a:t>
            </a:fld>
            <a:endParaRPr lang="en-US"/>
          </a:p>
        </p:txBody>
      </p:sp>
    </p:spTree>
    <p:extLst>
      <p:ext uri="{BB962C8B-B14F-4D97-AF65-F5344CB8AC3E}">
        <p14:creationId xmlns:p14="http://schemas.microsoft.com/office/powerpoint/2010/main" val="266173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6">
              <a:defRPr/>
            </a:pPr>
            <a:r>
              <a:rPr lang="en-US" dirty="0"/>
              <a:t>JANE: Here are some additional resources – we will post this presentation as well as the full recording on the Grants section of the TIG website – on the Application Process page. </a:t>
            </a:r>
          </a:p>
          <a:p>
            <a:pPr defTabSz="914286">
              <a:defRPr/>
            </a:pPr>
            <a:r>
              <a:rPr lang="en-US" dirty="0"/>
              <a:t>We also encourage you to talk to your colleagues in other programs that have implemented projects you may want to replicate or adapt.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AE0519-065C-4946-9E2C-9C7A9CA8047F}" type="slidenum">
              <a:rPr lang="en-US" smtClean="0"/>
              <a:pPr>
                <a:defRPr/>
              </a:pPr>
              <a:t>40</a:t>
            </a:fld>
            <a:endParaRPr lang="en-US"/>
          </a:p>
        </p:txBody>
      </p:sp>
    </p:spTree>
    <p:extLst>
      <p:ext uri="{BB962C8B-B14F-4D97-AF65-F5344CB8AC3E}">
        <p14:creationId xmlns:p14="http://schemas.microsoft.com/office/powerpoint/2010/main" val="122475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If your program has more than one account in LSC Grants, be</a:t>
            </a:r>
            <a:r>
              <a:rPr lang="en-US" baseline="0" dirty="0" smtClean="0"/>
              <a:t> sure to log in with the same account that you used to create the LOI. At the top of the page, click on TIG.</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5</a:t>
            </a:fld>
            <a:endParaRPr lang="en-US"/>
          </a:p>
        </p:txBody>
      </p:sp>
    </p:spTree>
    <p:extLst>
      <p:ext uri="{BB962C8B-B14F-4D97-AF65-F5344CB8AC3E}">
        <p14:creationId xmlns:p14="http://schemas.microsoft.com/office/powerpoint/2010/main" val="1690917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JANE:</a:t>
            </a:r>
            <a:r>
              <a:rPr lang="en-US" sz="1400" baseline="0" dirty="0" smtClean="0"/>
              <a:t> The </a:t>
            </a:r>
            <a:r>
              <a:rPr lang="en-US" sz="1400" dirty="0" smtClean="0"/>
              <a:t>TIG staff works</a:t>
            </a:r>
            <a:r>
              <a:rPr lang="en-US" sz="1400" baseline="0" dirty="0" smtClean="0"/>
              <a:t> in three regions – David handles the North region, Glenn works with the West Region and I work with programs in the South Region.  In addition, Bristow Hardin assists grantees in developing Evaluation Plans and Final Reports.  </a:t>
            </a:r>
            <a:endParaRPr lang="en-US" sz="1400" dirty="0"/>
          </a:p>
        </p:txBody>
      </p:sp>
      <p:sp>
        <p:nvSpPr>
          <p:cNvPr id="4" name="Slide Number Placeholder 3"/>
          <p:cNvSpPr>
            <a:spLocks noGrp="1"/>
          </p:cNvSpPr>
          <p:nvPr>
            <p:ph type="sldNum" sz="quarter" idx="10"/>
          </p:nvPr>
        </p:nvSpPr>
        <p:spPr/>
        <p:txBody>
          <a:bodyPr/>
          <a:lstStyle/>
          <a:p>
            <a:fld id="{F649B2E8-E05C-4602-B112-94022AD5A629}" type="slidenum">
              <a:rPr lang="en-US" smtClean="0"/>
              <a:pPr/>
              <a:t>41</a:t>
            </a:fld>
            <a:endParaRPr lang="en-US"/>
          </a:p>
        </p:txBody>
      </p:sp>
    </p:spTree>
    <p:extLst>
      <p:ext uri="{BB962C8B-B14F-4D97-AF65-F5344CB8AC3E}">
        <p14:creationId xmlns:p14="http://schemas.microsoft.com/office/powerpoint/2010/main" val="3358382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400" i="0" dirty="0" smtClean="0">
                <a:solidFill>
                  <a:schemeClr val="tx1"/>
                </a:solidFill>
              </a:rPr>
              <a:t>JANE:</a:t>
            </a:r>
            <a:r>
              <a:rPr lang="en-US" sz="1400" i="0" baseline="0" dirty="0" smtClean="0">
                <a:solidFill>
                  <a:schemeClr val="tx1"/>
                </a:solidFill>
              </a:rPr>
              <a:t> Questions?</a:t>
            </a:r>
            <a:endParaRPr lang="en-US" sz="1400" i="0" dirty="0" smtClean="0">
              <a:solidFill>
                <a:schemeClr val="tx1"/>
              </a:solidFill>
            </a:endParaRPr>
          </a:p>
          <a:p>
            <a:pPr eaLnBrk="1" hangingPunct="1"/>
            <a:r>
              <a:rPr lang="en-US" sz="3200" dirty="0" smtClean="0"/>
              <a:t>$4 million appropriation.</a:t>
            </a:r>
          </a:p>
          <a:p>
            <a:pPr eaLnBrk="1" hangingPunct="1"/>
            <a:r>
              <a:rPr lang="en-US" dirty="0" smtClean="0"/>
              <a:t>Letters of Intent (LOI) </a:t>
            </a:r>
          </a:p>
          <a:p>
            <a:pPr lvl="1" eaLnBrk="1" hangingPunct="1"/>
            <a:r>
              <a:rPr lang="en-US" sz="2900" dirty="0" smtClean="0"/>
              <a:t>Notice Issued: February 17</a:t>
            </a:r>
          </a:p>
          <a:p>
            <a:pPr lvl="1" eaLnBrk="1" hangingPunct="1"/>
            <a:r>
              <a:rPr lang="en-US" sz="2900" dirty="0" smtClean="0"/>
              <a:t>LOIs Due: March 20</a:t>
            </a:r>
            <a:endParaRPr lang="en-US" sz="3200" dirty="0" smtClean="0"/>
          </a:p>
          <a:p>
            <a:pPr eaLnBrk="1" hangingPunct="1"/>
            <a:r>
              <a:rPr lang="en-US" dirty="0" smtClean="0"/>
              <a:t>Invitations for Full Applications: By April 30</a:t>
            </a:r>
          </a:p>
          <a:p>
            <a:pPr eaLnBrk="1" hangingPunct="1"/>
            <a:r>
              <a:rPr lang="en-US" dirty="0" smtClean="0">
                <a:solidFill>
                  <a:srgbClr val="FF0000"/>
                </a:solidFill>
              </a:rPr>
              <a:t>Full Applications Due: June 15</a:t>
            </a:r>
          </a:p>
          <a:p>
            <a:pPr eaLnBrk="1" hangingPunct="1"/>
            <a:r>
              <a:rPr lang="en-US" dirty="0" smtClean="0"/>
              <a:t>TIG Award Notifications: By September 15, 2015</a:t>
            </a:r>
          </a:p>
          <a:p>
            <a:endParaRPr lang="en-US" sz="1400" i="1" dirty="0" smtClean="0">
              <a:solidFill>
                <a:srgbClr val="FF0000"/>
              </a:solidFill>
            </a:endParaRPr>
          </a:p>
        </p:txBody>
      </p:sp>
    </p:spTree>
    <p:extLst>
      <p:ext uri="{BB962C8B-B14F-4D97-AF65-F5344CB8AC3E}">
        <p14:creationId xmlns:p14="http://schemas.microsoft.com/office/powerpoint/2010/main" val="61785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You should have a task for a</a:t>
            </a:r>
            <a:r>
              <a:rPr lang="en-US" baseline="0" dirty="0" smtClean="0"/>
              <a:t> TIG application for each TIG number for which you were invited to apply.</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6</a:t>
            </a:fld>
            <a:endParaRPr lang="en-US"/>
          </a:p>
        </p:txBody>
      </p:sp>
    </p:spTree>
    <p:extLst>
      <p:ext uri="{BB962C8B-B14F-4D97-AF65-F5344CB8AC3E}">
        <p14:creationId xmlns:p14="http://schemas.microsoft.com/office/powerpoint/2010/main" val="2256844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Throughout</a:t>
            </a:r>
            <a:r>
              <a:rPr lang="en-US" baseline="0" dirty="0" smtClean="0"/>
              <a:t> the application process you will have a navigation bar on the left that will take you to any section of the application.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7</a:t>
            </a:fld>
            <a:endParaRPr lang="en-US"/>
          </a:p>
        </p:txBody>
      </p:sp>
    </p:spTree>
    <p:extLst>
      <p:ext uri="{BB962C8B-B14F-4D97-AF65-F5344CB8AC3E}">
        <p14:creationId xmlns:p14="http://schemas.microsoft.com/office/powerpoint/2010/main" val="2370216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On the Main page you will</a:t>
            </a:r>
            <a:r>
              <a:rPr lang="en-US" baseline="0" dirty="0" smtClean="0"/>
              <a:t> see all of the sections listed and be able to track your progress by seeing which sections are complete. You should be aware that, since they are not required, the Project Narrative Appendicles, Letter of Commitment from Key Partners, and Letters of Support all show as complete when you start the process even though you have not uploaded anything yet. </a:t>
            </a:r>
            <a:endParaRPr lang="en-US" dirty="0"/>
          </a:p>
        </p:txBody>
      </p:sp>
      <p:sp>
        <p:nvSpPr>
          <p:cNvPr id="4" name="Slide Number Placeholder 3"/>
          <p:cNvSpPr>
            <a:spLocks noGrp="1"/>
          </p:cNvSpPr>
          <p:nvPr>
            <p:ph type="sldNum" sz="quarter" idx="10"/>
          </p:nvPr>
        </p:nvSpPr>
        <p:spPr/>
        <p:txBody>
          <a:bodyPr/>
          <a:lstStyle/>
          <a:p>
            <a:fld id="{22A159D7-51DF-43F0-BEBC-D292E439DE01}" type="slidenum">
              <a:rPr lang="en-US"/>
              <a:t>8</a:t>
            </a:fld>
            <a:endParaRPr lang="en-US"/>
          </a:p>
        </p:txBody>
      </p:sp>
    </p:spTree>
    <p:extLst>
      <p:ext uri="{BB962C8B-B14F-4D97-AF65-F5344CB8AC3E}">
        <p14:creationId xmlns:p14="http://schemas.microsoft.com/office/powerpoint/2010/main" val="109064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r>
              <a:rPr lang="en-US" sz="1200" dirty="0" smtClean="0"/>
              <a:t>GLENN:</a:t>
            </a:r>
            <a:r>
              <a:rPr lang="en-US" sz="1200" baseline="0" dirty="0" smtClean="0"/>
              <a:t> </a:t>
            </a:r>
            <a:r>
              <a:rPr lang="en-US" dirty="0" smtClean="0"/>
              <a:t>The application will be prepopulated with the Category and the</a:t>
            </a:r>
            <a:r>
              <a:rPr lang="en-US" baseline="0" dirty="0" smtClean="0"/>
              <a:t> Total Grant Request from the LOI. If either of those need to change you can do that. </a:t>
            </a:r>
          </a:p>
          <a:p>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grant term, be</a:t>
            </a:r>
            <a:r>
              <a:rPr lang="en-US" sz="1200" kern="1200" baseline="0" dirty="0" smtClean="0">
                <a:solidFill>
                  <a:schemeClr val="tx1"/>
                </a:solidFill>
                <a:effectLst/>
                <a:latin typeface="+mn-lt"/>
                <a:ea typeface="+mn-ea"/>
                <a:cs typeface="+mn-cs"/>
              </a:rPr>
              <a:t> sure to give yourself enough time to complete the project even if everything doesn’t go as planned. Anytime you complete the milestones for a payment period you can submit a payment request for that period. There is no “penalty” for finishing ahead of schedule.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Indicate if the project addresses one or more of this year’s TIG Areas of Interest. Also, let us know if you also applied for funding for this project from LSC’s Pro Bono Innovation Fund.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Under the Brief Description, provide a concise, plain language, one-paragraph description of the project that can potentially be published on the LSC website following the grant awards.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Finally, provide information for any additional person LSC should contact about the application, other than the person associated with the program’s LSC Grants login.</a:t>
            </a:r>
          </a:p>
        </p:txBody>
      </p:sp>
      <p:sp>
        <p:nvSpPr>
          <p:cNvPr id="4" name="Slide Number Placeholder 3"/>
          <p:cNvSpPr>
            <a:spLocks noGrp="1"/>
          </p:cNvSpPr>
          <p:nvPr>
            <p:ph type="sldNum" sz="quarter" idx="10"/>
          </p:nvPr>
        </p:nvSpPr>
        <p:spPr/>
        <p:txBody>
          <a:bodyPr/>
          <a:lstStyle/>
          <a:p>
            <a:fld id="{22A159D7-51DF-43F0-BEBC-D292E439DE01}" type="slidenum">
              <a:rPr lang="en-US"/>
              <a:t>9</a:t>
            </a:fld>
            <a:endParaRPr lang="en-US"/>
          </a:p>
        </p:txBody>
      </p:sp>
    </p:spTree>
    <p:extLst>
      <p:ext uri="{BB962C8B-B14F-4D97-AF65-F5344CB8AC3E}">
        <p14:creationId xmlns:p14="http://schemas.microsoft.com/office/powerpoint/2010/main" val="6546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effectLst/>
                <a:latin typeface="+mn-lt"/>
                <a:ea typeface="+mn-ea"/>
                <a:cs typeface="+mn-cs"/>
              </a:rPr>
              <a:t>2016 Areas of Interest for LSC’s Technology Initiative Grants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Achieving “100 Percent Access.” </a:t>
            </a:r>
            <a:r>
              <a:rPr lang="en-US" sz="1200" kern="1200" dirty="0" smtClean="0">
                <a:solidFill>
                  <a:schemeClr val="tx1"/>
                </a:solidFill>
                <a:effectLst/>
                <a:latin typeface="+mn-lt"/>
                <a:ea typeface="+mn-ea"/>
                <a:cs typeface="+mn-cs"/>
              </a:rPr>
              <a:t>LSC’s 2013 Technology Summit </a:t>
            </a:r>
            <a:r>
              <a:rPr lang="en-US" sz="1200" kern="1200" smtClean="0">
                <a:solidFill>
                  <a:schemeClr val="tx1"/>
                </a:solidFill>
                <a:effectLst/>
                <a:latin typeface="+mn-lt"/>
                <a:ea typeface="+mn-ea"/>
                <a:cs typeface="+mn-cs"/>
              </a:rPr>
              <a:t>Report proposed  </a:t>
            </a:r>
            <a:r>
              <a:rPr lang="en-US" sz="1200" kern="1200" dirty="0" smtClean="0">
                <a:solidFill>
                  <a:schemeClr val="tx1"/>
                </a:solidFill>
                <a:effectLst/>
                <a:latin typeface="+mn-lt"/>
                <a:ea typeface="+mn-ea"/>
                <a:cs typeface="+mn-cs"/>
              </a:rPr>
              <a:t>an integrated service-delivery system that would “move the United States toward providing some form of effective assistance to 100 percent of persons otherwise unable to afford an attorney for dealing with essential civil legal needs.” Recently, the Conference of Chief Justices and the Conference of State Court Administrators adopted a resolution advocating a similar access goal:</a:t>
            </a:r>
          </a:p>
          <a:p>
            <a:r>
              <a:rPr lang="en-US" sz="1200" kern="1200" dirty="0" smtClean="0">
                <a:solidFill>
                  <a:schemeClr val="tx1"/>
                </a:solidFill>
                <a:effectLst/>
                <a:latin typeface="+mn-lt"/>
                <a:ea typeface="+mn-ea"/>
                <a:cs typeface="+mn-cs"/>
              </a:rPr>
              <a:t>NOW, THEREFORE, BE IT RESOLVED that the Conference of Chief Justices and the Conference of State Court Administrators support the aspirational goal of 100 percent access to effective assistance for essential civil legal needs and urge their members to provide leadership in achieving that goal and to work with their Access to Justice Commission or other such entities to develop a strategic plan with realistic and measurable outcomes; </a:t>
            </a:r>
          </a:p>
          <a:p>
            <a:r>
              <a:rPr lang="en-US" sz="1200" kern="1200" dirty="0" smtClean="0">
                <a:solidFill>
                  <a:schemeClr val="tx1"/>
                </a:solidFill>
                <a:effectLst/>
                <a:latin typeface="+mn-lt"/>
                <a:ea typeface="+mn-ea"/>
                <a:cs typeface="+mn-cs"/>
              </a:rPr>
              <a:t>and BE IT FURTHER RESOLVED that the Conferences urge the National Center for State Courts and other national organizations to develop tools and provide assistance to states in achieving the goal of 100 percent access through a continuum of meaningful and appropriate services.</a:t>
            </a:r>
          </a:p>
          <a:p>
            <a:r>
              <a:rPr lang="en-US" sz="1200" kern="1200" dirty="0" smtClean="0">
                <a:solidFill>
                  <a:schemeClr val="tx1"/>
                </a:solidFill>
                <a:effectLst/>
                <a:latin typeface="+mn-lt"/>
                <a:ea typeface="+mn-ea"/>
                <a:cs typeface="+mn-cs"/>
              </a:rPr>
              <a:t>With this area of interest, LSC seeks proposals that use technology to further the goal of 100 percent access to effective assistance for essential civil legal needs, particularly through projects that advance related objectives developed by the Access to Justice Commission in the applicant’s state. </a:t>
            </a:r>
          </a:p>
          <a:p>
            <a:r>
              <a:rPr lang="en-US" sz="1200" kern="1200" dirty="0" smtClean="0">
                <a:solidFill>
                  <a:schemeClr val="tx1"/>
                </a:solidFill>
                <a:effectLst/>
                <a:latin typeface="+mn-lt"/>
                <a:ea typeface="+mn-ea"/>
                <a:cs typeface="+mn-cs"/>
              </a:rPr>
              <a:t>LSC’s Technology Summit Report </a:t>
            </a:r>
            <a:r>
              <a:rPr lang="en-US" sz="1200" u="sng" kern="1200" dirty="0" smtClean="0">
                <a:solidFill>
                  <a:schemeClr val="tx1"/>
                </a:solidFill>
                <a:effectLst/>
                <a:latin typeface="+mn-lt"/>
                <a:ea typeface="+mn-ea"/>
                <a:cs typeface="+mn-cs"/>
                <a:hlinkClick r:id="rId3"/>
              </a:rPr>
              <a:t>provides examples of strategies for achieving 100 percent access</a:t>
            </a:r>
            <a:r>
              <a:rPr lang="en-US" sz="1200" kern="1200" dirty="0" smtClean="0">
                <a:solidFill>
                  <a:schemeClr val="tx1"/>
                </a:solidFill>
                <a:effectLst/>
                <a:latin typeface="+mn-lt"/>
                <a:ea typeface="+mn-ea"/>
                <a:cs typeface="+mn-cs"/>
              </a:rPr>
              <a:t>, but proposals should not be limited to approaches discussed in the report. Applicants should work with their local commissions (where they exist) and/or other stakeholders to determine the best ways to use technology to move toward achieving this goal.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Projects to Move Organizations Above the LSC Technology Baselines</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hlinkClick r:id="rId4"/>
              </a:rPr>
              <a:t>LSC Baselines: Technologies That Should Be in Place in a Legal Aid Office Today</a:t>
            </a:r>
            <a:r>
              <a:rPr lang="en-US" sz="1200" kern="1200" dirty="0" smtClean="0">
                <a:solidFill>
                  <a:schemeClr val="tx1"/>
                </a:solidFill>
                <a:effectLst/>
                <a:latin typeface="+mn-lt"/>
                <a:ea typeface="+mn-ea"/>
                <a:cs typeface="+mn-cs"/>
              </a:rPr>
              <a:t> provide a detailed overview of the technologies that enable modern legal aid offices to operate efficiently and effectively. While LSC’s policy is that TIGs cannot be used to bring grantees up to the baselines in an area, we encourage applicants as they implement a baseline capacity to think about how they can do more than just the minimum. This area of interest focuses on initiatives that advance organizations beyond the 2015 Baselines by developing innovative, creative technology solutions that not only address one or more Baseline capacities, but also exceed them. Grantees applying under this area of interest should address how their project could establish a new technology best practice that could be incorporated into future versions of the Baselines.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Innovations in Legal Information Design and Delivery</a:t>
            </a:r>
            <a:r>
              <a:rPr lang="en-US" sz="1200" kern="1200" dirty="0" smtClean="0">
                <a:solidFill>
                  <a:schemeClr val="tx1"/>
                </a:solidFill>
                <a:effectLst/>
                <a:latin typeface="+mn-lt"/>
                <a:ea typeface="+mn-ea"/>
                <a:cs typeface="+mn-cs"/>
              </a:rPr>
              <a:t>. Legal tools and content should be developed with the end user in mind, but too often the result reflects what the developer determines the end user will need, rather than what the user understands and finds helpful. Technology provides an opportunity to design and deliver legal information optimized for the end user, and there are good examples of how user-centric design can improve legal innovation (see www.legaltechdesign.com and www.nulawlab.org). Projects in this area of interest could incorporate new approaches to visual law, online learning, and user interaction in the design and delivery of content. In one example from the 2015 TIG cycle, a grantee received funding to develop a courtroom experience app that delivers just-in-time support directly to litigants' smartphones as they navigate various stages of the court process, increasing effective self-representation. Projects could also focus on low/no-literacy and Limited English Proficiency (LEP) communities or others who are under-served by traditional methods.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AE0519-065C-4946-9E2C-9C7A9CA8047F}" type="slidenum">
              <a:rPr lang="en-US" smtClean="0"/>
              <a:pPr>
                <a:defRPr/>
              </a:pPr>
              <a:t>10</a:t>
            </a:fld>
            <a:endParaRPr lang="en-US"/>
          </a:p>
        </p:txBody>
      </p:sp>
    </p:spTree>
    <p:extLst>
      <p:ext uri="{BB962C8B-B14F-4D97-AF65-F5344CB8AC3E}">
        <p14:creationId xmlns:p14="http://schemas.microsoft.com/office/powerpoint/2010/main" val="329541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2348E5D6-ADA0-4AE1-9705-DCA66861FD9B}" type="datetimeFigureOut">
              <a:rPr lang="en-US" smtClean="0"/>
              <a:pPr>
                <a:defRPr/>
              </a:pPr>
              <a:t>4/26/2016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3802D764-05AF-432A-BFC1-F28159714171}" type="slidenum">
              <a:rPr lang="en-US" smtClean="0">
                <a:solidFill>
                  <a:srgbClr val="EBDDC3"/>
                </a:solidFill>
              </a:rPr>
              <a:pPr>
                <a:defRPr/>
              </a:pPr>
              <a:t>‹#›</a:t>
            </a:fld>
            <a:endParaRPr lang="en-U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81ED745-862F-422E-9DD7-16214D8A8F9E}" type="datetimeFigureOut">
              <a:rPr lang="en-US" smtClean="0">
                <a:solidFill>
                  <a:srgbClr val="0070C0"/>
                </a:solidFill>
              </a:rPr>
              <a:pPr>
                <a:defRPr/>
              </a:pPr>
              <a:t>4/26/2016</a:t>
            </a:fld>
            <a:endParaRPr lang="en-US">
              <a:solidFill>
                <a:srgbClr val="0070C0"/>
              </a:solidFill>
            </a:endParaRP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p>
            <a:pPr>
              <a:defRPr/>
            </a:pPr>
            <a:fld id="{E98B6BC9-031C-40A2-9822-B4A1842ED5D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D576BD8A-4B17-498C-989E-6E91FAA2201B}" type="datetimeFigureOut">
              <a:rPr lang="en-US" smtClean="0">
                <a:solidFill>
                  <a:srgbClr val="0070C0"/>
                </a:solidFill>
              </a:rPr>
              <a:pPr>
                <a:defRPr/>
              </a:pPr>
              <a:t>4/26/2016</a:t>
            </a:fld>
            <a:endParaRPr lang="en-US">
              <a:solidFill>
                <a:srgbClr val="0070C0"/>
              </a:solidFill>
            </a:endParaRPr>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solidFill>
                <a:srgbClr val="0070C0"/>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0F740D81-8802-4030-8DB8-CC65D601773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D68FF4B-EA9D-4559-B110-D4BFAF667311}" type="datetimeFigureOut">
              <a:rPr lang="en-US" smtClean="0">
                <a:solidFill>
                  <a:srgbClr val="0070C0"/>
                </a:solidFill>
              </a:rPr>
              <a:pPr>
                <a:defRPr/>
              </a:pPr>
              <a:t>4/26/2016</a:t>
            </a:fld>
            <a:endParaRPr lang="en-US">
              <a:solidFill>
                <a:srgbClr val="0070C0"/>
              </a:solidFill>
            </a:endParaRPr>
          </a:p>
        </p:txBody>
      </p:sp>
      <p:sp>
        <p:nvSpPr>
          <p:cNvPr id="5" name="Footer Placeholder 4"/>
          <p:cNvSpPr>
            <a:spLocks noGrp="1"/>
          </p:cNvSpPr>
          <p:nvPr>
            <p:ph type="ftr" sz="quarter" idx="11"/>
          </p:nvPr>
        </p:nvSpPr>
        <p:spPr/>
        <p:txBody>
          <a:bodyPr/>
          <a:lstStyle/>
          <a:p>
            <a:pPr>
              <a:defRPr/>
            </a:pPr>
            <a:endParaRPr lang="en-US">
              <a:solidFill>
                <a:srgbClr val="0070C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A54E34D0-58C4-448E-BCA5-420BDD719E82}"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5296DDED-15BB-4C2C-945D-43C9863B4C76}" type="datetimeFigureOut">
              <a:rPr lang="en-US" smtClean="0">
                <a:solidFill>
                  <a:srgbClr val="0070C0"/>
                </a:solidFill>
              </a:rPr>
              <a:pPr>
                <a:defRPr/>
              </a:pPr>
              <a:t>4/26/2016</a:t>
            </a:fld>
            <a:endParaRPr lang="en-US">
              <a:solidFill>
                <a:srgbClr val="0070C0"/>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A3DABB16-CC08-4CD1-9831-78BBBDDD9B89}"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solidFill>
                <a:srgbClr val="0070C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DB3ABDC0-8422-4FFE-BBCF-A6E4E330D496}" type="datetimeFigureOut">
              <a:rPr lang="en-US" smtClean="0">
                <a:solidFill>
                  <a:srgbClr val="0070C0"/>
                </a:solidFill>
              </a:rPr>
              <a:pPr>
                <a:defRPr/>
              </a:pPr>
              <a:t>4/26/2016</a:t>
            </a:fld>
            <a:endParaRPr lang="en-US">
              <a:solidFill>
                <a:srgbClr val="0070C0"/>
              </a:solidFill>
            </a:endParaRPr>
          </a:p>
        </p:txBody>
      </p:sp>
      <p:sp>
        <p:nvSpPr>
          <p:cNvPr id="10" name="Slide Number Placeholder 9"/>
          <p:cNvSpPr>
            <a:spLocks noGrp="1"/>
          </p:cNvSpPr>
          <p:nvPr>
            <p:ph type="sldNum" sz="quarter" idx="16"/>
          </p:nvPr>
        </p:nvSpPr>
        <p:spPr/>
        <p:txBody>
          <a:bodyPr rtlCol="0"/>
          <a:lstStyle/>
          <a:p>
            <a:pPr>
              <a:defRPr/>
            </a:pPr>
            <a:fld id="{6318EE2B-E697-4B1B-9B9B-8C48617E35D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solidFill>
                <a:srgbClr val="0070C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438305CC-9229-4CDF-B7B0-BDA0CC50052D}" type="datetimeFigureOut">
              <a:rPr lang="en-US" smtClean="0">
                <a:solidFill>
                  <a:srgbClr val="0070C0"/>
                </a:solidFill>
              </a:rPr>
              <a:pPr>
                <a:defRPr/>
              </a:pPr>
              <a:t>4/26/2016</a:t>
            </a:fld>
            <a:endParaRPr lang="en-US">
              <a:solidFill>
                <a:srgbClr val="0070C0"/>
              </a:solidFill>
            </a:endParaRPr>
          </a:p>
        </p:txBody>
      </p:sp>
      <p:sp>
        <p:nvSpPr>
          <p:cNvPr id="12" name="Slide Number Placeholder 11"/>
          <p:cNvSpPr>
            <a:spLocks noGrp="1"/>
          </p:cNvSpPr>
          <p:nvPr>
            <p:ph type="sldNum" sz="quarter" idx="16"/>
          </p:nvPr>
        </p:nvSpPr>
        <p:spPr/>
        <p:txBody>
          <a:bodyPr rtlCol="0"/>
          <a:lstStyle/>
          <a:p>
            <a:pPr>
              <a:defRPr/>
            </a:pPr>
            <a:fld id="{8EEBAD50-68DC-4FF1-86ED-F124D8C7681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solidFill>
                <a:srgbClr val="0070C0"/>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0CA6C23-201B-4952-8B92-E52C27A20B6B}" type="datetimeFigureOut">
              <a:rPr lang="en-US" smtClean="0">
                <a:solidFill>
                  <a:srgbClr val="0070C0"/>
                </a:solidFill>
              </a:rPr>
              <a:pPr>
                <a:defRPr/>
              </a:pPr>
              <a:t>4/26/2016</a:t>
            </a:fld>
            <a:endParaRPr lang="en-US">
              <a:solidFill>
                <a:srgbClr val="0070C0"/>
              </a:solidFill>
            </a:endParaRPr>
          </a:p>
        </p:txBody>
      </p:sp>
      <p:sp>
        <p:nvSpPr>
          <p:cNvPr id="4" name="Footer Placeholder 3"/>
          <p:cNvSpPr>
            <a:spLocks noGrp="1"/>
          </p:cNvSpPr>
          <p:nvPr>
            <p:ph type="ftr" sz="quarter" idx="11"/>
          </p:nvPr>
        </p:nvSpPr>
        <p:spPr/>
        <p:txBody>
          <a:bodyPr/>
          <a:lstStyle/>
          <a:p>
            <a:pPr>
              <a:defRPr/>
            </a:pPr>
            <a:endParaRPr lang="en-US">
              <a:solidFill>
                <a:srgbClr val="0070C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09235E7B-156D-4BA6-AF03-966B30B0BD6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13D3C1F-5D6C-4A64-91E1-39C75967B132}" type="datetimeFigureOut">
              <a:rPr lang="en-US" smtClean="0">
                <a:solidFill>
                  <a:srgbClr val="0070C0"/>
                </a:solidFill>
              </a:rPr>
              <a:pPr>
                <a:defRPr/>
              </a:pPr>
              <a:t>4/26/2016</a:t>
            </a:fld>
            <a:endParaRPr lang="en-US">
              <a:solidFill>
                <a:srgbClr val="0070C0"/>
              </a:solidFill>
            </a:endParaRPr>
          </a:p>
        </p:txBody>
      </p:sp>
      <p:sp>
        <p:nvSpPr>
          <p:cNvPr id="3" name="Footer Placeholder 2"/>
          <p:cNvSpPr>
            <a:spLocks noGrp="1"/>
          </p:cNvSpPr>
          <p:nvPr>
            <p:ph type="ftr" sz="quarter" idx="11"/>
          </p:nvPr>
        </p:nvSpPr>
        <p:spPr/>
        <p:txBody>
          <a:bodyPr/>
          <a:lstStyle/>
          <a:p>
            <a:pPr>
              <a:defRPr/>
            </a:pPr>
            <a:endParaRPr lang="en-US">
              <a:solidFill>
                <a:srgbClr val="0070C0"/>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C951143-1563-4CB5-90CD-864064C6DC6E}" type="slidenum">
              <a:rPr lang="en-US" smtClean="0">
                <a:solidFill>
                  <a:srgbClr val="0070C0"/>
                </a:solidFill>
              </a:rPr>
              <a:pPr>
                <a:defRPr/>
              </a:pPr>
              <a:t>‹#›</a:t>
            </a:fld>
            <a:endParaRPr lang="en-US">
              <a:solidFill>
                <a:srgbClr val="0070C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FECA7A4E-9466-4F09-A2DF-FEA63469EED3}" type="datetimeFigureOut">
              <a:rPr lang="en-US" smtClean="0">
                <a:solidFill>
                  <a:srgbClr val="0070C0"/>
                </a:solidFill>
              </a:rPr>
              <a:pPr>
                <a:defRPr/>
              </a:pPr>
              <a:t>4/26/2016</a:t>
            </a:fld>
            <a:endParaRPr lang="en-US">
              <a:solidFill>
                <a:srgbClr val="0070C0"/>
              </a:solidFill>
            </a:endParaRPr>
          </a:p>
        </p:txBody>
      </p:sp>
      <p:sp>
        <p:nvSpPr>
          <p:cNvPr id="6" name="Footer Placeholder 5"/>
          <p:cNvSpPr>
            <a:spLocks noGrp="1"/>
          </p:cNvSpPr>
          <p:nvPr>
            <p:ph type="ftr" sz="quarter" idx="11"/>
          </p:nvPr>
        </p:nvSpPr>
        <p:spPr/>
        <p:txBody>
          <a:bodyPr/>
          <a:lstStyle/>
          <a:p>
            <a:pPr>
              <a:defRPr/>
            </a:pPr>
            <a:endParaRPr lang="en-US">
              <a:solidFill>
                <a:srgbClr val="0070C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25A0230-651A-4F66-8D23-E6FE3AD4B5E6}"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496214B5-EA4C-4011-8707-31187A93A836}" type="datetimeFigureOut">
              <a:rPr lang="en-US" smtClean="0">
                <a:solidFill>
                  <a:srgbClr val="0070C0"/>
                </a:solidFill>
              </a:rPr>
              <a:pPr>
                <a:defRPr/>
              </a:pPr>
              <a:t>4/26/2016</a:t>
            </a:fld>
            <a:endParaRPr lang="en-US">
              <a:solidFill>
                <a:srgbClr val="0070C0"/>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35237B9E-82B8-415F-8C0F-6FE3EC097F27}"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solidFill>
                <a:srgbClr val="0070C0"/>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D504187B-5006-477E-A68E-4AEA1F4E6109}" type="datetimeFigureOut">
              <a:rPr lang="en-US" smtClean="0">
                <a:solidFill>
                  <a:srgbClr val="0070C0"/>
                </a:solidFill>
              </a:rPr>
              <a:pPr>
                <a:defRPr/>
              </a:pPr>
              <a:t>4/26/2016</a:t>
            </a:fld>
            <a:endParaRPr lang="en-US">
              <a:solidFill>
                <a:srgbClr val="0070C0"/>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solidFill>
                <a:srgbClr val="0070C0"/>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E52D220-1BED-4F6D-9B00-7C0F50FFA95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bit.ly/TIGFinalReports" TargetMode="External"/><Relationship Id="rId4" Type="http://schemas.openxmlformats.org/officeDocument/2006/relationships/hyperlink" Target="http://bit.ly/TIGPastAward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bit.ly/TIGAppl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bit.ly/TIGAppl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lsntap.org/trainings" TargetMode="External"/><Relationship Id="rId13" Type="http://schemas.openxmlformats.org/officeDocument/2006/relationships/hyperlink" Target="http://www.probono.net/dasupport" TargetMode="External"/><Relationship Id="rId3" Type="http://schemas.openxmlformats.org/officeDocument/2006/relationships/hyperlink" Target="http://www.lsc.gov/grants-grantee-resources/our-grant-programs/tig" TargetMode="External"/><Relationship Id="rId7" Type="http://schemas.openxmlformats.org/officeDocument/2006/relationships/hyperlink" Target="http://lsntap.org/library" TargetMode="External"/><Relationship Id="rId12" Type="http://schemas.openxmlformats.org/officeDocument/2006/relationships/hyperlink" Target="http://www.lawhelpinteractive.org/" TargetMode="External"/><Relationship Id="rId2" Type="http://schemas.openxmlformats.org/officeDocument/2006/relationships/notesSlide" Target="../notesSlides/notesSlide38.xml"/><Relationship Id="rId16"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hyperlink" Target="http://www.lsntap.org/" TargetMode="External"/><Relationship Id="rId11" Type="http://schemas.openxmlformats.org/officeDocument/2006/relationships/hyperlink" Target="http://lsntap.org/blogs/online-intake-and-online-screen-systems" TargetMode="External"/><Relationship Id="rId5" Type="http://schemas.openxmlformats.org/officeDocument/2006/relationships/hyperlink" Target="http://www.lsc.gov/grants-grantee-resources/resources" TargetMode="External"/><Relationship Id="rId15" Type="http://schemas.openxmlformats.org/officeDocument/2006/relationships/hyperlink" Target="http://www.a2jauthor.org/" TargetMode="External"/><Relationship Id="rId10" Type="http://schemas.openxmlformats.org/officeDocument/2006/relationships/hyperlink" Target="http://lsntap.org/helpdeskchat" TargetMode="External"/><Relationship Id="rId4" Type="http://schemas.openxmlformats.org/officeDocument/2006/relationships/hyperlink" Target="http://www.lsc.gov/meetings-and-events/tig-conference" TargetMode="External"/><Relationship Id="rId9" Type="http://schemas.openxmlformats.org/officeDocument/2006/relationships/hyperlink" Target="http://lsntap.org/aggregator/sources/4" TargetMode="External"/><Relationship Id="rId14" Type="http://schemas.openxmlformats.org/officeDocument/2006/relationships/hyperlink" Target="mailto:cjohnson@probono.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openadvocate.org/dlaw/" TargetMode="External"/><Relationship Id="rId3" Type="http://schemas.openxmlformats.org/officeDocument/2006/relationships/hyperlink" Target="http://www.writeclearly.org/" TargetMode="External"/><Relationship Id="rId7" Type="http://schemas.openxmlformats.org/officeDocument/2006/relationships/hyperlink" Target="http://www.probono.net/statewebsites"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www.transcend.net/services/PL_training.html" TargetMode="External"/><Relationship Id="rId5" Type="http://schemas.openxmlformats.org/officeDocument/2006/relationships/hyperlink" Target="http://bit.ly/MtgRk4" TargetMode="External"/><Relationship Id="rId10" Type="http://schemas.openxmlformats.org/officeDocument/2006/relationships/image" Target="../media/image35.gif"/><Relationship Id="rId4" Type="http://schemas.openxmlformats.org/officeDocument/2006/relationships/hyperlink" Target="http://openadvocate.org/writeclearly" TargetMode="External"/><Relationship Id="rId9" Type="http://schemas.openxmlformats.org/officeDocument/2006/relationships/hyperlink" Target="http://www.srln.or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ribadeneyraj@lsc.gov" TargetMode="External"/><Relationship Id="rId3" Type="http://schemas.openxmlformats.org/officeDocument/2006/relationships/image" Target="../media/image4.jpeg"/><Relationship Id="rId7" Type="http://schemas.openxmlformats.org/officeDocument/2006/relationships/hyperlink" Target="mailto:grawdon@lsc.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mailto:bonebraked@lsc.gov" TargetMode="External"/><Relationship Id="rId5" Type="http://schemas.openxmlformats.org/officeDocument/2006/relationships/hyperlink" Target="mailto:hardinb@lsc.gov" TargetMode="External"/><Relationship Id="rId4" Type="http://schemas.openxmlformats.org/officeDocument/2006/relationships/hyperlink" Target="mailto:mathisone@lsc.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524000" y="1066800"/>
            <a:ext cx="6477000" cy="2438400"/>
          </a:xfrm>
        </p:spPr>
        <p:txBody>
          <a:bodyPr>
            <a:normAutofit/>
          </a:bodyPr>
          <a:lstStyle/>
          <a:p>
            <a:pPr algn="ctr" eaLnBrk="1" fontAlgn="auto" hangingPunct="1">
              <a:spcAft>
                <a:spcPts val="0"/>
              </a:spcAft>
              <a:defRPr/>
            </a:pPr>
            <a:r>
              <a:rPr lang="en-US" dirty="0" smtClean="0">
                <a:solidFill>
                  <a:schemeClr val="tx1"/>
                </a:solidFill>
              </a:rPr>
              <a:t>2016 TIG Applications </a:t>
            </a:r>
            <a:r>
              <a:rPr lang="en-US" dirty="0">
                <a:solidFill>
                  <a:schemeClr val="tx1"/>
                </a:solidFill>
              </a:rPr>
              <a:t>Informational Webinar</a:t>
            </a:r>
          </a:p>
        </p:txBody>
      </p:sp>
      <p:sp>
        <p:nvSpPr>
          <p:cNvPr id="9219" name="TextBox 12"/>
          <p:cNvSpPr txBox="1">
            <a:spLocks noChangeArrowheads="1"/>
          </p:cNvSpPr>
          <p:nvPr/>
        </p:nvSpPr>
        <p:spPr bwMode="auto">
          <a:xfrm>
            <a:off x="2891147" y="4524268"/>
            <a:ext cx="5410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2800" dirty="0" smtClean="0">
                <a:solidFill>
                  <a:prstClr val="white"/>
                </a:solidFill>
                <a:latin typeface="Calibri" pitchFamily="34" charset="0"/>
              </a:rPr>
              <a:t>Glenn Rawdon, </a:t>
            </a:r>
            <a:r>
              <a:rPr lang="en-US" sz="2800" dirty="0">
                <a:solidFill>
                  <a:prstClr val="white"/>
                </a:solidFill>
                <a:latin typeface="Calibri" pitchFamily="34" charset="0"/>
              </a:rPr>
              <a:t>David Bonebrake, Jane </a:t>
            </a:r>
            <a:r>
              <a:rPr lang="en-US" sz="2800" dirty="0" smtClean="0">
                <a:solidFill>
                  <a:prstClr val="white"/>
                </a:solidFill>
                <a:latin typeface="Calibri" pitchFamily="34" charset="0"/>
              </a:rPr>
              <a:t>Ribadeneyra</a:t>
            </a:r>
            <a:endParaRPr lang="en-US" sz="2800" dirty="0">
              <a:solidFill>
                <a:prstClr val="white"/>
              </a:solidFill>
              <a:latin typeface="Calibri" pitchFamily="34" charset="0"/>
            </a:endParaRPr>
          </a:p>
          <a:p>
            <a:pPr eaLnBrk="1" fontAlgn="base" hangingPunct="1">
              <a:spcBef>
                <a:spcPct val="0"/>
              </a:spcBef>
              <a:spcAft>
                <a:spcPct val="0"/>
              </a:spcAft>
            </a:pPr>
            <a:r>
              <a:rPr lang="en-US" sz="2800" dirty="0">
                <a:solidFill>
                  <a:prstClr val="white"/>
                </a:solidFill>
                <a:latin typeface="Calibri" pitchFamily="34" charset="0"/>
              </a:rPr>
              <a:t>Legal Services Corporation</a:t>
            </a:r>
          </a:p>
        </p:txBody>
      </p:sp>
      <p:pic>
        <p:nvPicPr>
          <p:cNvPr id="5" name="Picture 11" descr="LSC logo w tagline.jpg                                         00641121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743" y="762000"/>
            <a:ext cx="3059113"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8"/>
          <p:cNvSpPr txBox="1">
            <a:spLocks noChangeArrowheads="1"/>
          </p:cNvSpPr>
          <p:nvPr/>
        </p:nvSpPr>
        <p:spPr bwMode="auto">
          <a:xfrm>
            <a:off x="1600200" y="3410074"/>
            <a:ext cx="61722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Helvetica" charset="0"/>
              </a:defRPr>
            </a:lvl1pPr>
            <a:lvl2pPr marL="742950" indent="-285750">
              <a:defRPr sz="2400">
                <a:solidFill>
                  <a:schemeClr val="tx1"/>
                </a:solidFill>
                <a:latin typeface="Helvetica" charset="0"/>
              </a:defRPr>
            </a:lvl2pPr>
            <a:lvl3pPr marL="1143000" indent="-228600">
              <a:defRPr sz="2400">
                <a:solidFill>
                  <a:schemeClr val="tx1"/>
                </a:solidFill>
                <a:latin typeface="Helvetica" charset="0"/>
              </a:defRPr>
            </a:lvl3pPr>
            <a:lvl4pPr marL="1600200" indent="-228600">
              <a:defRPr sz="2400">
                <a:solidFill>
                  <a:schemeClr val="tx1"/>
                </a:solidFill>
                <a:latin typeface="Helvetica" charset="0"/>
              </a:defRPr>
            </a:lvl4pPr>
            <a:lvl5pPr marL="2057400" indent="-228600">
              <a:defRPr sz="2400">
                <a:solidFill>
                  <a:schemeClr val="tx1"/>
                </a:solidFill>
                <a:latin typeface="Helvetica" charset="0"/>
              </a:defRPr>
            </a:lvl5pPr>
            <a:lvl6pPr marL="2514600" indent="-228600" eaLnBrk="0" fontAlgn="base" hangingPunct="0">
              <a:spcBef>
                <a:spcPct val="0"/>
              </a:spcBef>
              <a:spcAft>
                <a:spcPct val="0"/>
              </a:spcAft>
              <a:defRPr sz="2400">
                <a:solidFill>
                  <a:schemeClr val="tx1"/>
                </a:solidFill>
                <a:latin typeface="Helvetica" charset="0"/>
              </a:defRPr>
            </a:lvl6pPr>
            <a:lvl7pPr marL="2971800" indent="-228600" eaLnBrk="0" fontAlgn="base" hangingPunct="0">
              <a:spcBef>
                <a:spcPct val="0"/>
              </a:spcBef>
              <a:spcAft>
                <a:spcPct val="0"/>
              </a:spcAft>
              <a:defRPr sz="2400">
                <a:solidFill>
                  <a:schemeClr val="tx1"/>
                </a:solidFill>
                <a:latin typeface="Helvetica" charset="0"/>
              </a:defRPr>
            </a:lvl7pPr>
            <a:lvl8pPr marL="3429000" indent="-228600" eaLnBrk="0" fontAlgn="base" hangingPunct="0">
              <a:spcBef>
                <a:spcPct val="0"/>
              </a:spcBef>
              <a:spcAft>
                <a:spcPct val="0"/>
              </a:spcAft>
              <a:defRPr sz="2400">
                <a:solidFill>
                  <a:schemeClr val="tx1"/>
                </a:solidFill>
                <a:latin typeface="Helvetica" charset="0"/>
              </a:defRPr>
            </a:lvl8pPr>
            <a:lvl9pPr marL="3886200" indent="-228600" eaLnBrk="0" fontAlgn="base" hangingPunct="0">
              <a:spcBef>
                <a:spcPct val="0"/>
              </a:spcBef>
              <a:spcAft>
                <a:spcPct val="0"/>
              </a:spcAft>
              <a:defRPr sz="2400">
                <a:solidFill>
                  <a:schemeClr val="tx1"/>
                </a:solidFill>
                <a:latin typeface="Helvetica" charset="0"/>
              </a:defRPr>
            </a:lvl9pPr>
          </a:lstStyle>
          <a:p>
            <a:pPr algn="ctr" fontAlgn="base">
              <a:spcBef>
                <a:spcPct val="0"/>
              </a:spcBef>
              <a:spcAft>
                <a:spcPct val="0"/>
              </a:spcAft>
            </a:pPr>
            <a:r>
              <a:rPr lang="en-US" sz="3200" dirty="0" smtClean="0">
                <a:solidFill>
                  <a:prstClr val="white"/>
                </a:solidFill>
                <a:latin typeface="Calibri"/>
                <a:cs typeface="Arial" charset="0"/>
              </a:rPr>
              <a:t>April 26, 2016</a:t>
            </a:r>
            <a:endParaRPr lang="en-US" sz="3200" dirty="0">
              <a:solidFill>
                <a:prstClr val="white"/>
              </a:solidFill>
              <a:latin typeface="Calibri"/>
              <a:cs typeface="Arial" charset="0"/>
            </a:endParaRPr>
          </a:p>
        </p:txBody>
      </p:sp>
    </p:spTree>
    <p:extLst>
      <p:ext uri="{BB962C8B-B14F-4D97-AF65-F5344CB8AC3E}">
        <p14:creationId xmlns:p14="http://schemas.microsoft.com/office/powerpoint/2010/main" val="429107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4000" dirty="0">
                <a:solidFill>
                  <a:schemeClr val="tx2"/>
                </a:solidFill>
              </a:rPr>
              <a:t>AREAS OF INTEREST 2016</a:t>
            </a:r>
          </a:p>
        </p:txBody>
      </p:sp>
      <p:sp>
        <p:nvSpPr>
          <p:cNvPr id="3" name="Content Placeholder 2"/>
          <p:cNvSpPr>
            <a:spLocks noGrp="1"/>
          </p:cNvSpPr>
          <p:nvPr>
            <p:ph sz="quarter" idx="1"/>
          </p:nvPr>
        </p:nvSpPr>
        <p:spPr>
          <a:xfrm>
            <a:off x="609600" y="1752600"/>
            <a:ext cx="8153400" cy="4495800"/>
          </a:xfrm>
        </p:spPr>
        <p:txBody>
          <a:bodyPr/>
          <a:lstStyle/>
          <a:p>
            <a:r>
              <a:rPr lang="en-US" sz="3200" b="1" dirty="0"/>
              <a:t>Promoting 100% </a:t>
            </a:r>
            <a:r>
              <a:rPr lang="en-US" sz="3200" b="1" dirty="0" smtClean="0"/>
              <a:t>Access</a:t>
            </a:r>
          </a:p>
          <a:p>
            <a:r>
              <a:rPr lang="en-US" sz="3200" b="1" dirty="0" smtClean="0"/>
              <a:t>Projects </a:t>
            </a:r>
            <a:r>
              <a:rPr lang="en-US" sz="3200" b="1" dirty="0"/>
              <a:t>to Move Organizations Above the LSC Technology </a:t>
            </a:r>
            <a:r>
              <a:rPr lang="en-US" sz="3200" b="1" dirty="0" smtClean="0"/>
              <a:t>Baselines</a:t>
            </a:r>
          </a:p>
          <a:p>
            <a:r>
              <a:rPr lang="en-US" sz="3200" b="1" dirty="0" smtClean="0"/>
              <a:t>Innovations </a:t>
            </a:r>
            <a:r>
              <a:rPr lang="en-US" sz="3200" b="1" dirty="0"/>
              <a:t>in Legal Information Design and </a:t>
            </a:r>
            <a:r>
              <a:rPr lang="en-US" sz="3200" b="1" dirty="0" smtClean="0"/>
              <a:t>Delivery</a:t>
            </a:r>
          </a:p>
        </p:txBody>
      </p:sp>
    </p:spTree>
    <p:extLst>
      <p:ext uri="{BB962C8B-B14F-4D97-AF65-F5344CB8AC3E}">
        <p14:creationId xmlns:p14="http://schemas.microsoft.com/office/powerpoint/2010/main" val="60816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55056" y="365125"/>
            <a:ext cx="2120784" cy="4834050"/>
          </a:xfrm>
        </p:spPr>
        <p:txBody>
          <a:bodyPr/>
          <a:lstStyle/>
          <a:p>
            <a:r>
              <a:rPr lang="en-US" dirty="0" smtClean="0"/>
              <a:t>Your Budget - Be </a:t>
            </a:r>
            <a:r>
              <a:rPr lang="en-US" dirty="0"/>
              <a:t>Sure it all Adds Up!</a:t>
            </a:r>
          </a:p>
        </p:txBody>
      </p:sp>
      <p:pic>
        <p:nvPicPr>
          <p:cNvPr id="4" name="Content Placeholder 3" descr="07 budget.JPG"/>
          <p:cNvPicPr>
            <a:picLocks noGrp="1" noChangeAspect="1"/>
          </p:cNvPicPr>
          <p:nvPr>
            <p:ph sz="quarter" idx="1"/>
          </p:nvPr>
        </p:nvPicPr>
        <p:blipFill>
          <a:blip r:embed="rId4"/>
          <a:stretch>
            <a:fillRect/>
          </a:stretch>
        </p:blipFill>
        <p:spPr>
          <a:xfrm>
            <a:off x="2575163" y="111126"/>
            <a:ext cx="6477397" cy="6283723"/>
          </a:xfrm>
        </p:spPr>
      </p:pic>
      <p:sp>
        <p:nvSpPr>
          <p:cNvPr id="3" name="Oval 2"/>
          <p:cNvSpPr/>
          <p:nvPr/>
        </p:nvSpPr>
        <p:spPr>
          <a:xfrm>
            <a:off x="2270760" y="381000"/>
            <a:ext cx="179832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46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Tracking Your Progress</a:t>
            </a:r>
            <a:endParaRPr lang="en-US" dirty="0"/>
          </a:p>
        </p:txBody>
      </p:sp>
      <p:pic>
        <p:nvPicPr>
          <p:cNvPr id="4" name="Content Placeholder 3" descr="08 progress.JPG"/>
          <p:cNvPicPr>
            <a:picLocks noGrp="1" noChangeAspect="1"/>
          </p:cNvPicPr>
          <p:nvPr>
            <p:ph sz="quarter" idx="1"/>
          </p:nvPr>
        </p:nvPicPr>
        <p:blipFill>
          <a:blip r:embed="rId4"/>
          <a:stretch>
            <a:fillRect/>
          </a:stretch>
        </p:blipFill>
        <p:spPr>
          <a:xfrm>
            <a:off x="693988" y="1658880"/>
            <a:ext cx="7754436" cy="2674718"/>
          </a:xfrm>
        </p:spPr>
      </p:pic>
    </p:spTree>
    <p:extLst>
      <p:ext uri="{BB962C8B-B14F-4D97-AF65-F5344CB8AC3E}">
        <p14:creationId xmlns:p14="http://schemas.microsoft.com/office/powerpoint/2010/main" val="349306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Details in the Budget Narrative</a:t>
            </a:r>
            <a:endParaRPr lang="en-US" dirty="0"/>
          </a:p>
        </p:txBody>
      </p:sp>
      <p:pic>
        <p:nvPicPr>
          <p:cNvPr id="4" name="Content Placeholder 3" descr="09 BN.JPG"/>
          <p:cNvPicPr>
            <a:picLocks noGrp="1" noChangeAspect="1"/>
          </p:cNvPicPr>
          <p:nvPr>
            <p:ph sz="quarter" idx="1"/>
          </p:nvPr>
        </p:nvPicPr>
        <p:blipFill>
          <a:blip r:embed="rId4"/>
          <a:stretch>
            <a:fillRect/>
          </a:stretch>
        </p:blipFill>
        <p:spPr>
          <a:xfrm>
            <a:off x="1717964" y="1192026"/>
            <a:ext cx="5652654" cy="5052604"/>
          </a:xfrm>
          <a:ln>
            <a:solidFill>
              <a:schemeClr val="accent1"/>
            </a:solidFill>
          </a:ln>
        </p:spPr>
      </p:pic>
    </p:spTree>
    <p:extLst>
      <p:ext uri="{BB962C8B-B14F-4D97-AF65-F5344CB8AC3E}">
        <p14:creationId xmlns:p14="http://schemas.microsoft.com/office/powerpoint/2010/main" val="1493907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Remember to </a:t>
            </a:r>
            <a:r>
              <a:rPr lang="en-US">
                <a:solidFill>
                  <a:srgbClr val="FF0000"/>
                </a:solidFill>
              </a:rPr>
              <a:t>Save Your Work!</a:t>
            </a:r>
          </a:p>
        </p:txBody>
      </p:sp>
      <p:pic>
        <p:nvPicPr>
          <p:cNvPr id="4" name="Content Placeholder 3" descr="10 save BN.JPG"/>
          <p:cNvPicPr>
            <a:picLocks noGrp="1" noChangeAspect="1"/>
          </p:cNvPicPr>
          <p:nvPr>
            <p:ph sz="quarter" idx="1"/>
          </p:nvPr>
        </p:nvPicPr>
        <p:blipFill>
          <a:blip r:embed="rId4"/>
          <a:stretch>
            <a:fillRect/>
          </a:stretch>
        </p:blipFill>
        <p:spPr>
          <a:xfrm>
            <a:off x="1787236" y="1827320"/>
            <a:ext cx="5207332" cy="2602645"/>
          </a:xfrm>
        </p:spPr>
      </p:pic>
    </p:spTree>
    <p:extLst>
      <p:ext uri="{BB962C8B-B14F-4D97-AF65-F5344CB8AC3E}">
        <p14:creationId xmlns:p14="http://schemas.microsoft.com/office/powerpoint/2010/main" val="3284265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If you will have contracts - </a:t>
            </a:r>
            <a:endParaRPr lang="en-US" dirty="0"/>
          </a:p>
        </p:txBody>
      </p:sp>
      <p:pic>
        <p:nvPicPr>
          <p:cNvPr id="4" name="Content Placeholder 3" descr="11 contracts.JPG"/>
          <p:cNvPicPr>
            <a:picLocks noGrp="1" noChangeAspect="1"/>
          </p:cNvPicPr>
          <p:nvPr>
            <p:ph sz="quarter" idx="1"/>
          </p:nvPr>
        </p:nvPicPr>
        <p:blipFill>
          <a:blip r:embed="rId4"/>
          <a:stretch>
            <a:fillRect/>
          </a:stretch>
        </p:blipFill>
        <p:spPr>
          <a:xfrm>
            <a:off x="1154859" y="1205345"/>
            <a:ext cx="6541124" cy="4890655"/>
          </a:xfr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22" y="4738974"/>
            <a:ext cx="1452879" cy="679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606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35280" y="2275206"/>
            <a:ext cx="3281680" cy="1325563"/>
          </a:xfrm>
        </p:spPr>
        <p:txBody>
          <a:bodyPr>
            <a:normAutofit fontScale="90000"/>
          </a:bodyPr>
          <a:lstStyle/>
          <a:p>
            <a:r>
              <a:rPr lang="en-US" dirty="0" smtClean="0"/>
              <a:t>Proposing a Specific Contractor</a:t>
            </a:r>
            <a:endParaRPr lang="en-US" dirty="0"/>
          </a:p>
        </p:txBody>
      </p:sp>
      <p:pic>
        <p:nvPicPr>
          <p:cNvPr id="4" name="Content Placeholder 3" descr="12 contracts.JPG"/>
          <p:cNvPicPr>
            <a:picLocks noGrp="1" noChangeAspect="1"/>
          </p:cNvPicPr>
          <p:nvPr>
            <p:ph sz="quarter" idx="1"/>
          </p:nvPr>
        </p:nvPicPr>
        <p:blipFill>
          <a:blip r:embed="rId4"/>
          <a:stretch>
            <a:fillRect/>
          </a:stretch>
        </p:blipFill>
        <p:spPr>
          <a:xfrm>
            <a:off x="3754222" y="220344"/>
            <a:ext cx="4404258" cy="6113100"/>
          </a:xfrm>
        </p:spPr>
      </p:pic>
    </p:spTree>
    <p:extLst>
      <p:ext uri="{BB962C8B-B14F-4D97-AF65-F5344CB8AC3E}">
        <p14:creationId xmlns:p14="http://schemas.microsoft.com/office/powerpoint/2010/main" val="2407193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2" y="365126"/>
            <a:ext cx="3049268" cy="5568314"/>
          </a:xfrm>
        </p:spPr>
        <p:txBody>
          <a:bodyPr/>
          <a:lstStyle/>
          <a:p>
            <a:r>
              <a:rPr lang="en-US" dirty="0" smtClean="0"/>
              <a:t>Oversight and Subgrants</a:t>
            </a:r>
            <a:endParaRPr lang="en-US" dirty="0"/>
          </a:p>
        </p:txBody>
      </p:sp>
      <p:pic>
        <p:nvPicPr>
          <p:cNvPr id="4" name="Content Placeholder 3" descr="13 contracts.JPG"/>
          <p:cNvPicPr>
            <a:picLocks noGrp="1" noChangeAspect="1"/>
          </p:cNvPicPr>
          <p:nvPr>
            <p:ph sz="quarter" idx="1"/>
          </p:nvPr>
        </p:nvPicPr>
        <p:blipFill>
          <a:blip r:embed="rId4"/>
          <a:stretch>
            <a:fillRect/>
          </a:stretch>
        </p:blipFill>
        <p:spPr>
          <a:xfrm>
            <a:off x="4071194" y="230504"/>
            <a:ext cx="3264326" cy="5909313"/>
          </a:xfrm>
        </p:spPr>
      </p:pic>
    </p:spTree>
    <p:extLst>
      <p:ext uri="{BB962C8B-B14F-4D97-AF65-F5344CB8AC3E}">
        <p14:creationId xmlns:p14="http://schemas.microsoft.com/office/powerpoint/2010/main" val="374437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Again, be sure it adds up!</a:t>
            </a:r>
            <a:endParaRPr lang="en-US" dirty="0"/>
          </a:p>
        </p:txBody>
      </p:sp>
      <p:pic>
        <p:nvPicPr>
          <p:cNvPr id="4" name="Content Placeholder 3" descr="14 contracts.JPG"/>
          <p:cNvPicPr>
            <a:picLocks noGrp="1" noChangeAspect="1"/>
          </p:cNvPicPr>
          <p:nvPr>
            <p:ph sz="quarter" idx="1"/>
          </p:nvPr>
        </p:nvPicPr>
        <p:blipFill>
          <a:blip r:embed="rId4"/>
          <a:stretch>
            <a:fillRect/>
          </a:stretch>
        </p:blipFill>
        <p:spPr>
          <a:xfrm>
            <a:off x="1415178" y="2193132"/>
            <a:ext cx="6152296" cy="3587908"/>
          </a:xfrm>
        </p:spPr>
      </p:pic>
      <p:sp>
        <p:nvSpPr>
          <p:cNvPr id="6" name="Right Arrow 5"/>
          <p:cNvSpPr/>
          <p:nvPr/>
        </p:nvSpPr>
        <p:spPr>
          <a:xfrm rot="10800000">
            <a:off x="7396480" y="3706114"/>
            <a:ext cx="64008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ight Arrow 6"/>
          <p:cNvSpPr/>
          <p:nvPr/>
        </p:nvSpPr>
        <p:spPr>
          <a:xfrm rot="10800000">
            <a:off x="7111998" y="2771394"/>
            <a:ext cx="64008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25431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2" y="365126"/>
            <a:ext cx="6731518" cy="667066"/>
          </a:xfrm>
        </p:spPr>
        <p:txBody>
          <a:bodyPr>
            <a:normAutofit fontScale="90000"/>
          </a:bodyPr>
          <a:lstStyle/>
          <a:p>
            <a:r>
              <a:rPr lang="en-US" dirty="0" smtClean="0"/>
              <a:t>The Meat of the Application – the Project Narrative</a:t>
            </a:r>
            <a:endParaRPr lang="en-US" dirty="0"/>
          </a:p>
        </p:txBody>
      </p:sp>
      <p:pic>
        <p:nvPicPr>
          <p:cNvPr id="6" name="Picture 5"/>
          <p:cNvPicPr>
            <a:picLocks noChangeAspect="1"/>
          </p:cNvPicPr>
          <p:nvPr/>
        </p:nvPicPr>
        <p:blipFill>
          <a:blip r:embed="rId4"/>
          <a:stretch>
            <a:fillRect/>
          </a:stretch>
        </p:blipFill>
        <p:spPr>
          <a:xfrm>
            <a:off x="1115157" y="1241245"/>
            <a:ext cx="6912098" cy="5063808"/>
          </a:xfrm>
          <a:prstGeom prst="rect">
            <a:avLst/>
          </a:prstGeom>
        </p:spPr>
      </p:pic>
    </p:spTree>
    <p:extLst>
      <p:ext uri="{BB962C8B-B14F-4D97-AF65-F5344CB8AC3E}">
        <p14:creationId xmlns:p14="http://schemas.microsoft.com/office/powerpoint/2010/main" val="249824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itle 1"/>
          <p:cNvSpPr>
            <a:spLocks noGrp="1"/>
          </p:cNvSpPr>
          <p:nvPr>
            <p:ph type="title"/>
          </p:nvPr>
        </p:nvSpPr>
        <p:spPr>
          <a:xfrm>
            <a:off x="612775" y="228600"/>
            <a:ext cx="8153400" cy="990600"/>
          </a:xfrm>
        </p:spPr>
        <p:txBody>
          <a:bodyPr/>
          <a:lstStyle/>
          <a:p>
            <a:pPr eaLnBrk="1" hangingPunct="1"/>
            <a:r>
              <a:rPr lang="en-US" dirty="0" smtClean="0"/>
              <a:t>2016 TIG Cycle</a:t>
            </a:r>
          </a:p>
        </p:txBody>
      </p:sp>
      <p:sp>
        <p:nvSpPr>
          <p:cNvPr id="40963" name="Content Placeholder 2"/>
          <p:cNvSpPr>
            <a:spLocks noGrp="1"/>
          </p:cNvSpPr>
          <p:nvPr>
            <p:ph sz="quarter" idx="1"/>
          </p:nvPr>
        </p:nvSpPr>
        <p:spPr>
          <a:xfrm>
            <a:off x="609600" y="1447800"/>
            <a:ext cx="8153400" cy="4495800"/>
          </a:xfrm>
        </p:spPr>
        <p:txBody>
          <a:bodyPr/>
          <a:lstStyle/>
          <a:p>
            <a:pPr eaLnBrk="1" hangingPunct="1"/>
            <a:r>
              <a:rPr lang="en-US" sz="3200" dirty="0" smtClean="0"/>
              <a:t>$4 million appropriation</a:t>
            </a:r>
          </a:p>
          <a:p>
            <a:pPr eaLnBrk="1" hangingPunct="1"/>
            <a:r>
              <a:rPr lang="en-US" dirty="0"/>
              <a:t>Letters of Intent (LOI) </a:t>
            </a:r>
          </a:p>
          <a:p>
            <a:pPr lvl="1" eaLnBrk="1" hangingPunct="1"/>
            <a:r>
              <a:rPr lang="en-US" sz="2900" dirty="0" smtClean="0"/>
              <a:t>Notice Issued: January 7</a:t>
            </a:r>
            <a:endParaRPr lang="en-US" sz="2900" dirty="0"/>
          </a:p>
          <a:p>
            <a:pPr lvl="1" eaLnBrk="1" hangingPunct="1"/>
            <a:r>
              <a:rPr lang="en-US" sz="2900" dirty="0"/>
              <a:t>LOIs Due: </a:t>
            </a:r>
            <a:r>
              <a:rPr lang="en-US" sz="2900" dirty="0" smtClean="0"/>
              <a:t>February 29</a:t>
            </a:r>
            <a:endParaRPr lang="en-US" sz="3200" dirty="0"/>
          </a:p>
          <a:p>
            <a:pPr eaLnBrk="1" hangingPunct="1"/>
            <a:r>
              <a:rPr lang="en-US" dirty="0" smtClean="0"/>
              <a:t>Invitations for Full Applications: By April 11</a:t>
            </a:r>
          </a:p>
          <a:p>
            <a:pPr eaLnBrk="1" hangingPunct="1"/>
            <a:r>
              <a:rPr lang="en-US" dirty="0" smtClean="0">
                <a:solidFill>
                  <a:srgbClr val="FF0000"/>
                </a:solidFill>
              </a:rPr>
              <a:t>Full Applications Due: May 31</a:t>
            </a:r>
          </a:p>
          <a:p>
            <a:pPr eaLnBrk="1" hangingPunct="1"/>
            <a:r>
              <a:rPr lang="en-US" dirty="0" smtClean="0"/>
              <a:t>TIG Award Notifications: By September 15, 2016</a:t>
            </a:r>
          </a:p>
        </p:txBody>
      </p:sp>
    </p:spTree>
    <p:extLst>
      <p:ext uri="{BB962C8B-B14F-4D97-AF65-F5344CB8AC3E}">
        <p14:creationId xmlns:p14="http://schemas.microsoft.com/office/powerpoint/2010/main" val="98950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21921" y="365126"/>
            <a:ext cx="2484118" cy="6203314"/>
          </a:xfrm>
        </p:spPr>
        <p:txBody>
          <a:bodyPr>
            <a:normAutofit/>
          </a:bodyPr>
          <a:lstStyle/>
          <a:p>
            <a:r>
              <a:rPr lang="en-US" sz="4000" dirty="0" smtClean="0"/>
              <a:t>Project Goal, Objectives,</a:t>
            </a:r>
            <a:br>
              <a:rPr lang="en-US" sz="4000" dirty="0" smtClean="0"/>
            </a:br>
            <a:r>
              <a:rPr lang="en-US" sz="4000" dirty="0" smtClean="0"/>
              <a:t>Activities, and </a:t>
            </a:r>
            <a:r>
              <a:rPr lang="en-US" sz="4000" dirty="0" err="1" smtClean="0"/>
              <a:t>Eval</a:t>
            </a:r>
            <a:r>
              <a:rPr lang="en-US" sz="4000" dirty="0" smtClean="0"/>
              <a:t>.</a:t>
            </a:r>
            <a:endParaRPr lang="en-US" sz="4000" dirty="0"/>
          </a:p>
        </p:txBody>
      </p:sp>
      <p:pic>
        <p:nvPicPr>
          <p:cNvPr id="3" name="Picture 2"/>
          <p:cNvPicPr>
            <a:picLocks noChangeAspect="1"/>
          </p:cNvPicPr>
          <p:nvPr/>
        </p:nvPicPr>
        <p:blipFill>
          <a:blip r:embed="rId4"/>
          <a:stretch>
            <a:fillRect/>
          </a:stretch>
        </p:blipFill>
        <p:spPr>
          <a:xfrm>
            <a:off x="2488367" y="69490"/>
            <a:ext cx="6542972" cy="6248400"/>
          </a:xfrm>
          <a:prstGeom prst="rect">
            <a:avLst/>
          </a:prstGeom>
        </p:spPr>
      </p:pic>
    </p:spTree>
    <p:extLst>
      <p:ext uri="{BB962C8B-B14F-4D97-AF65-F5344CB8AC3E}">
        <p14:creationId xmlns:p14="http://schemas.microsoft.com/office/powerpoint/2010/main" val="4217599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5. Replication </a:t>
            </a:r>
            <a:endParaRPr lang="en-US" dirty="0"/>
          </a:p>
        </p:txBody>
      </p:sp>
      <p:sp>
        <p:nvSpPr>
          <p:cNvPr id="6" name="Content Placeholder 5"/>
          <p:cNvSpPr>
            <a:spLocks noGrp="1"/>
          </p:cNvSpPr>
          <p:nvPr>
            <p:ph sz="quarter" idx="1"/>
          </p:nvPr>
        </p:nvSpPr>
        <p:spPr>
          <a:xfrm>
            <a:off x="612648" y="1219199"/>
            <a:ext cx="8153400" cy="5025483"/>
          </a:xfrm>
        </p:spPr>
        <p:txBody>
          <a:bodyPr>
            <a:normAutofit fontScale="62500" lnSpcReduction="20000"/>
          </a:bodyPr>
          <a:lstStyle/>
          <a:p>
            <a:pPr marL="0" indent="0">
              <a:buNone/>
            </a:pPr>
            <a:r>
              <a:rPr lang="en-US" dirty="0" smtClean="0"/>
              <a:t>Applicants </a:t>
            </a:r>
            <a:r>
              <a:rPr lang="en-US" dirty="0"/>
              <a:t>should highlight their project’s potential for replication and/or improvement of the legal services delivery system, focusing on the following factors</a:t>
            </a:r>
            <a:r>
              <a:rPr lang="en-US" dirty="0" smtClean="0"/>
              <a:t>:</a:t>
            </a:r>
            <a:endParaRPr lang="en-US" dirty="0"/>
          </a:p>
          <a:p>
            <a:pPr marL="514350" lvl="0" indent="-514350">
              <a:buSzPct val="100000"/>
              <a:buFont typeface="+mj-lt"/>
              <a:buAutoNum type="alphaLcParenR"/>
            </a:pPr>
            <a:r>
              <a:rPr lang="en-US" dirty="0"/>
              <a:t>The degree to which the problem identified by the applicant is commonly found in the legal services community, thereby demonstrating that it would be of value to other LSC-funded programs</a:t>
            </a:r>
            <a:r>
              <a:rPr lang="en-US" dirty="0" smtClean="0"/>
              <a:t>;</a:t>
            </a:r>
          </a:p>
          <a:p>
            <a:pPr marL="514350" lvl="0" indent="-514350">
              <a:buSzPct val="100000"/>
              <a:buFont typeface="+mj-lt"/>
              <a:buAutoNum type="alphaLcParenR"/>
            </a:pPr>
            <a:r>
              <a:rPr lang="en-US" dirty="0"/>
              <a:t>How the proposed project will promote replication by others in the legal services community, such as a plan to share information about the project at a conference or webinar, by providing a toolkit, and/or creating an online repository through </a:t>
            </a:r>
            <a:r>
              <a:rPr lang="en-US" dirty="0" err="1"/>
              <a:t>Github</a:t>
            </a:r>
            <a:r>
              <a:rPr lang="en-US" dirty="0"/>
              <a:t> or a similar service.</a:t>
            </a:r>
          </a:p>
          <a:p>
            <a:pPr marL="514350" lvl="0" indent="-514350">
              <a:buSzPct val="100000"/>
              <a:buFont typeface="+mj-lt"/>
              <a:buAutoNum type="alphaLcParenR"/>
            </a:pPr>
            <a:r>
              <a:rPr lang="en-US" dirty="0"/>
              <a:t>The ease of replication and adaptation, based on considerations such as cost and complexity, including the applicant’s plans to build the innovation in such a way that it can be directly used in other jurisdictions or can be modified at low cost for use in other jurisdictions; and</a:t>
            </a:r>
          </a:p>
          <a:p>
            <a:pPr marL="514350" indent="-514350">
              <a:buSzPct val="100000"/>
              <a:buFont typeface="+mj-lt"/>
              <a:buAutoNum type="alphaLcParenR"/>
            </a:pPr>
            <a:r>
              <a:rPr lang="en-US" dirty="0"/>
              <a:t>Whether a proposed project is replicating a prior TIG project at a reduced cost because of the benefits of replications and/or whether the project will make improvements to the prior TIG project or is adding to it a new component, thereby increasing the likelihood of additional replications</a:t>
            </a:r>
            <a:r>
              <a:rPr lang="en-US" dirty="0" smtClean="0"/>
              <a:t>.</a:t>
            </a:r>
          </a:p>
          <a:p>
            <a:pPr marL="0" indent="0">
              <a:buNone/>
            </a:pPr>
            <a:r>
              <a:rPr lang="en-US" dirty="0"/>
              <a:t>Proposals in the </a:t>
            </a:r>
            <a:r>
              <a:rPr lang="en-US" b="1" dirty="0" smtClean="0"/>
              <a:t>Innovation and Improvement </a:t>
            </a:r>
            <a:r>
              <a:rPr lang="en-US" dirty="0" smtClean="0"/>
              <a:t>category </a:t>
            </a:r>
            <a:r>
              <a:rPr lang="en-US" dirty="0"/>
              <a:t>should likely focus more on factors a), b) and c), while </a:t>
            </a:r>
            <a:r>
              <a:rPr lang="en-US" b="1" dirty="0" smtClean="0"/>
              <a:t>Replication </a:t>
            </a:r>
            <a:r>
              <a:rPr lang="en-US" b="1" dirty="0"/>
              <a:t>and Adaptation</a:t>
            </a:r>
            <a:r>
              <a:rPr lang="en-US" dirty="0"/>
              <a:t> proposals should likely emphasize factors a) and d</a:t>
            </a:r>
            <a:r>
              <a:rPr lang="en-US" dirty="0" smtClean="0"/>
              <a:t>).</a:t>
            </a:r>
            <a:endParaRPr lang="en-US" dirty="0"/>
          </a:p>
          <a:p>
            <a:endParaRPr lang="en-US" dirty="0"/>
          </a:p>
        </p:txBody>
      </p:sp>
    </p:spTree>
    <p:extLst>
      <p:ext uri="{BB962C8B-B14F-4D97-AF65-F5344CB8AC3E}">
        <p14:creationId xmlns:p14="http://schemas.microsoft.com/office/powerpoint/2010/main" val="4248745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28600"/>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Program Capacity and Project Staffing</a:t>
            </a:r>
            <a:endParaRPr lang="en-US" dirty="0"/>
          </a:p>
        </p:txBody>
      </p:sp>
      <p:pic>
        <p:nvPicPr>
          <p:cNvPr id="6" name="Content Placeholder 5"/>
          <p:cNvPicPr>
            <a:picLocks noGrp="1" noChangeAspect="1"/>
          </p:cNvPicPr>
          <p:nvPr>
            <p:ph sz="quarter" idx="1"/>
          </p:nvPr>
        </p:nvPicPr>
        <p:blipFill>
          <a:blip r:embed="rId4"/>
          <a:stretch>
            <a:fillRect/>
          </a:stretch>
        </p:blipFill>
        <p:spPr>
          <a:xfrm>
            <a:off x="326210" y="4353631"/>
            <a:ext cx="8489992" cy="1652275"/>
          </a:xfrm>
          <a:prstGeom prst="rect">
            <a:avLst/>
          </a:prstGeom>
        </p:spPr>
      </p:pic>
      <p:pic>
        <p:nvPicPr>
          <p:cNvPr id="7" name="Picture 6"/>
          <p:cNvPicPr>
            <a:picLocks noChangeAspect="1"/>
          </p:cNvPicPr>
          <p:nvPr/>
        </p:nvPicPr>
        <p:blipFill>
          <a:blip r:embed="rId5"/>
          <a:stretch>
            <a:fillRect/>
          </a:stretch>
        </p:blipFill>
        <p:spPr>
          <a:xfrm>
            <a:off x="420839" y="1180475"/>
            <a:ext cx="8479336" cy="1427215"/>
          </a:xfrm>
          <a:prstGeom prst="rect">
            <a:avLst/>
          </a:prstGeom>
        </p:spPr>
      </p:pic>
      <p:sp>
        <p:nvSpPr>
          <p:cNvPr id="9" name="Title 1"/>
          <p:cNvSpPr txBox="1">
            <a:spLocks/>
          </p:cNvSpPr>
          <p:nvPr/>
        </p:nvSpPr>
        <p:spPr>
          <a:xfrm>
            <a:off x="586485" y="3064265"/>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Sustainability Strategy</a:t>
            </a:r>
            <a:endParaRPr lang="en-US" dirty="0"/>
          </a:p>
        </p:txBody>
      </p:sp>
    </p:spTree>
    <p:extLst>
      <p:ext uri="{BB962C8B-B14F-4D97-AF65-F5344CB8AC3E}">
        <p14:creationId xmlns:p14="http://schemas.microsoft.com/office/powerpoint/2010/main" val="3449581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Project Narrative Appendices</a:t>
            </a:r>
            <a:endParaRPr lang="en-US" dirty="0"/>
          </a:p>
        </p:txBody>
      </p:sp>
      <p:pic>
        <p:nvPicPr>
          <p:cNvPr id="4" name="Content Placeholder 3" descr="17 uploads.JPG"/>
          <p:cNvPicPr>
            <a:picLocks noGrp="1" noChangeAspect="1"/>
          </p:cNvPicPr>
          <p:nvPr>
            <p:ph sz="quarter" idx="1"/>
          </p:nvPr>
        </p:nvPicPr>
        <p:blipFill>
          <a:blip r:embed="rId4"/>
          <a:stretch>
            <a:fillRect/>
          </a:stretch>
        </p:blipFill>
        <p:spPr>
          <a:xfrm>
            <a:off x="146474" y="1510146"/>
            <a:ext cx="8775278" cy="3527796"/>
          </a:xfrm>
        </p:spPr>
      </p:pic>
    </p:spTree>
    <p:extLst>
      <p:ext uri="{BB962C8B-B14F-4D97-AF65-F5344CB8AC3E}">
        <p14:creationId xmlns:p14="http://schemas.microsoft.com/office/powerpoint/2010/main" val="2215167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Draft Evaluation </a:t>
            </a:r>
            <a:r>
              <a:rPr lang="en-US" dirty="0"/>
              <a:t>Plan</a:t>
            </a:r>
            <a:br>
              <a:rPr lang="en-US" dirty="0"/>
            </a:br>
            <a:r>
              <a:rPr lang="en-US" dirty="0"/>
              <a:t>http://bit.ly/TIGEvaluation</a:t>
            </a:r>
          </a:p>
        </p:txBody>
      </p:sp>
      <p:pic>
        <p:nvPicPr>
          <p:cNvPr id="6" name="Picture 5"/>
          <p:cNvPicPr>
            <a:picLocks noChangeAspect="1"/>
          </p:cNvPicPr>
          <p:nvPr/>
        </p:nvPicPr>
        <p:blipFill>
          <a:blip r:embed="rId4"/>
          <a:stretch>
            <a:fillRect/>
          </a:stretch>
        </p:blipFill>
        <p:spPr>
          <a:xfrm>
            <a:off x="612648" y="1449388"/>
            <a:ext cx="6706279" cy="4765700"/>
          </a:xfrm>
          <a:prstGeom prst="rect">
            <a:avLst/>
          </a:prstGeom>
        </p:spPr>
      </p:pic>
    </p:spTree>
    <p:extLst>
      <p:ext uri="{BB962C8B-B14F-4D97-AF65-F5344CB8AC3E}">
        <p14:creationId xmlns:p14="http://schemas.microsoft.com/office/powerpoint/2010/main" val="400928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796636"/>
          </a:xfrm>
        </p:spPr>
        <p:txBody>
          <a:bodyPr>
            <a:normAutofit fontScale="90000"/>
          </a:bodyPr>
          <a:lstStyle/>
          <a:p>
            <a:r>
              <a:rPr lang="en-US" dirty="0" smtClean="0"/>
              <a:t>Lessons Learned from Other Technology Projects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02" y="2843026"/>
            <a:ext cx="8623217" cy="4689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74336" y="1742383"/>
            <a:ext cx="4254864" cy="1200329"/>
          </a:xfrm>
          <a:prstGeom prst="rect">
            <a:avLst/>
          </a:prstGeom>
          <a:noFill/>
        </p:spPr>
        <p:txBody>
          <a:bodyPr wrap="square" rtlCol="0">
            <a:spAutoFit/>
          </a:bodyPr>
          <a:lstStyle/>
          <a:p>
            <a:r>
              <a:rPr lang="en-US" sz="2400" dirty="0">
                <a:hlinkClick r:id="rId4"/>
              </a:rPr>
              <a:t>http://</a:t>
            </a:r>
            <a:r>
              <a:rPr lang="en-US" sz="2400" dirty="0" smtClean="0">
                <a:hlinkClick r:id="rId4"/>
              </a:rPr>
              <a:t>bit.ly/TIGPastAwards</a:t>
            </a:r>
            <a:endParaRPr lang="en-US" sz="2400" dirty="0" smtClean="0"/>
          </a:p>
          <a:p>
            <a:r>
              <a:rPr lang="en-US" sz="2400" dirty="0" smtClean="0">
                <a:hlinkClick r:id="rId5"/>
              </a:rPr>
              <a:t>http</a:t>
            </a:r>
            <a:r>
              <a:rPr lang="en-US" sz="2400" dirty="0">
                <a:hlinkClick r:id="rId5"/>
              </a:rPr>
              <a:t>://</a:t>
            </a:r>
            <a:r>
              <a:rPr lang="en-US" sz="2400" dirty="0" smtClean="0">
                <a:hlinkClick r:id="rId5"/>
              </a:rPr>
              <a:t>bit.ly/TIGFinalReports</a:t>
            </a:r>
            <a:endParaRPr lang="en-US" sz="2400" dirty="0" smtClean="0"/>
          </a:p>
          <a:p>
            <a:endParaRPr lang="en-US" sz="2400" dirty="0"/>
          </a:p>
        </p:txBody>
      </p:sp>
    </p:spTree>
    <p:extLst>
      <p:ext uri="{BB962C8B-B14F-4D97-AF65-F5344CB8AC3E}">
        <p14:creationId xmlns:p14="http://schemas.microsoft.com/office/powerpoint/2010/main" val="70712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1" y="365126"/>
            <a:ext cx="7743223" cy="1124465"/>
          </a:xfrm>
        </p:spPr>
        <p:txBody>
          <a:bodyPr>
            <a:normAutofit fontScale="90000"/>
          </a:bodyPr>
          <a:lstStyle/>
          <a:p>
            <a:r>
              <a:rPr lang="en-US" dirty="0" smtClean="0"/>
              <a:t>Proposed Payment Schedule and Milestones</a:t>
            </a:r>
            <a:endParaRPr lang="en-US" dirty="0"/>
          </a:p>
        </p:txBody>
      </p:sp>
      <p:sp>
        <p:nvSpPr>
          <p:cNvPr id="3" name="TextBox 2"/>
          <p:cNvSpPr txBox="1"/>
          <p:nvPr/>
        </p:nvSpPr>
        <p:spPr>
          <a:xfrm>
            <a:off x="658461" y="1665269"/>
            <a:ext cx="8136711" cy="4555094"/>
          </a:xfrm>
          <a:prstGeom prst="rect">
            <a:avLst/>
          </a:prstGeom>
          <a:noFill/>
        </p:spPr>
        <p:txBody>
          <a:bodyPr wrap="square" rtlCol="0">
            <a:spAutoFit/>
          </a:bodyPr>
          <a:lstStyle/>
          <a:p>
            <a:r>
              <a:rPr lang="en-US" sz="2800" dirty="0" smtClean="0"/>
              <a:t>Sample Schedule for a 12 month project for $100,000:</a:t>
            </a:r>
          </a:p>
          <a:p>
            <a:endParaRPr lang="en-US" sz="1000" dirty="0" smtClean="0"/>
          </a:p>
          <a:p>
            <a:pPr marL="457200" indent="-457200">
              <a:buFont typeface="Arial"/>
              <a:buChar char="•"/>
            </a:pPr>
            <a:r>
              <a:rPr lang="en-US" sz="2800" dirty="0" smtClean="0"/>
              <a:t>Initial Payment – Oct 2016: $40,000</a:t>
            </a:r>
          </a:p>
          <a:p>
            <a:pPr marL="457200" indent="-457200">
              <a:buFont typeface="Arial"/>
              <a:buChar char="•"/>
            </a:pPr>
            <a:endParaRPr lang="en-US" sz="2800" dirty="0"/>
          </a:p>
          <a:p>
            <a:pPr marL="457200" indent="-457200">
              <a:buFont typeface="Arial"/>
              <a:buChar char="•"/>
            </a:pPr>
            <a:r>
              <a:rPr lang="en-US" sz="2800" dirty="0" smtClean="0"/>
              <a:t>Payment Period 2 – June 2017: $20,000</a:t>
            </a:r>
          </a:p>
          <a:p>
            <a:pPr marL="457200" indent="-457200">
              <a:buFont typeface="Arial"/>
              <a:buChar char="•"/>
            </a:pPr>
            <a:endParaRPr lang="en-US" sz="2800" dirty="0"/>
          </a:p>
          <a:p>
            <a:pPr marL="457200" indent="-457200">
              <a:buFont typeface="Arial"/>
              <a:buChar char="•"/>
            </a:pPr>
            <a:r>
              <a:rPr lang="en-US" sz="2800" dirty="0" smtClean="0"/>
              <a:t>Payment Period 3 – Dec 2017: $20,000</a:t>
            </a:r>
          </a:p>
          <a:p>
            <a:pPr marL="457200" indent="-457200">
              <a:buFont typeface="Arial"/>
              <a:buChar char="•"/>
            </a:pPr>
            <a:endParaRPr lang="en-US" sz="2800" dirty="0"/>
          </a:p>
          <a:p>
            <a:pPr marL="457200" indent="-457200">
              <a:buFont typeface="Arial"/>
              <a:buChar char="•"/>
            </a:pPr>
            <a:r>
              <a:rPr lang="en-US" sz="2800" dirty="0" smtClean="0"/>
              <a:t>Payment Period 4 – June 2018: $10,000</a:t>
            </a:r>
          </a:p>
          <a:p>
            <a:pPr marL="457200" indent="-457200">
              <a:buFont typeface="Arial"/>
              <a:buChar char="•"/>
            </a:pPr>
            <a:endParaRPr lang="en-US" sz="2800" dirty="0"/>
          </a:p>
          <a:p>
            <a:pPr marL="457200" indent="-457200">
              <a:buFont typeface="Arial"/>
              <a:buChar char="•"/>
            </a:pPr>
            <a:r>
              <a:rPr lang="en-US" sz="2800" dirty="0" smtClean="0"/>
              <a:t>Payment Period 5 – Sept 2018: $10,000 </a:t>
            </a:r>
            <a:endParaRPr lang="en-US" sz="2800" dirty="0"/>
          </a:p>
        </p:txBody>
      </p:sp>
    </p:spTree>
    <p:extLst>
      <p:ext uri="{BB962C8B-B14F-4D97-AF65-F5344CB8AC3E}">
        <p14:creationId xmlns:p14="http://schemas.microsoft.com/office/powerpoint/2010/main" val="3912108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Adding Milestones</a:t>
            </a:r>
          </a:p>
        </p:txBody>
      </p:sp>
      <p:sp>
        <p:nvSpPr>
          <p:cNvPr id="3" name="TextBox 2"/>
          <p:cNvSpPr txBox="1"/>
          <p:nvPr/>
        </p:nvSpPr>
        <p:spPr>
          <a:xfrm>
            <a:off x="770575" y="5405783"/>
            <a:ext cx="7863840" cy="1107996"/>
          </a:xfrm>
          <a:prstGeom prst="rect">
            <a:avLst/>
          </a:prstGeom>
          <a:noFill/>
        </p:spPr>
        <p:txBody>
          <a:bodyPr wrap="square" rtlCol="0">
            <a:spAutoFit/>
          </a:bodyPr>
          <a:lstStyle/>
          <a:p>
            <a:r>
              <a:rPr lang="en-US" sz="2400" b="1" dirty="0" smtClean="0"/>
              <a:t>Review the Sample Payment Schedules:</a:t>
            </a:r>
          </a:p>
          <a:p>
            <a:r>
              <a:rPr lang="en-US" sz="2400" dirty="0" smtClean="0">
                <a:hlinkClick r:id="rId4"/>
              </a:rPr>
              <a:t>http://bit.ly/TIGApply</a:t>
            </a:r>
            <a:endParaRPr lang="en-US" sz="2400" dirty="0" smtClean="0"/>
          </a:p>
          <a:p>
            <a:endParaRPr lang="en-US" dirty="0"/>
          </a:p>
        </p:txBody>
      </p:sp>
      <p:pic>
        <p:nvPicPr>
          <p:cNvPr id="7" name="Content Placeholder 6" descr="Screen Shot 2016-04-25 at 9.14.09 PM.png"/>
          <p:cNvPicPr>
            <a:picLocks noGrp="1" noChangeAspect="1"/>
          </p:cNvPicPr>
          <p:nvPr>
            <p:ph sz="quarter" idx="1"/>
          </p:nvPr>
        </p:nvPicPr>
        <p:blipFill>
          <a:blip r:embed="rId5">
            <a:extLst>
              <a:ext uri="{28A0092B-C50C-407E-A947-70E740481C1C}">
                <a14:useLocalDpi xmlns:a14="http://schemas.microsoft.com/office/drawing/2010/main" val="0"/>
              </a:ext>
            </a:extLst>
          </a:blip>
          <a:srcRect t="3026" b="3026"/>
          <a:stretch>
            <a:fillRect/>
          </a:stretch>
        </p:blipFill>
        <p:spPr>
          <a:xfrm>
            <a:off x="701123" y="1269849"/>
            <a:ext cx="7472102" cy="4120131"/>
          </a:xfrm>
        </p:spPr>
      </p:pic>
    </p:spTree>
    <p:extLst>
      <p:ext uri="{BB962C8B-B14F-4D97-AF65-F5344CB8AC3E}">
        <p14:creationId xmlns:p14="http://schemas.microsoft.com/office/powerpoint/2010/main" val="4197724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571874" y="0"/>
            <a:ext cx="7843544" cy="1034466"/>
          </a:xfrm>
        </p:spPr>
        <p:txBody>
          <a:bodyPr>
            <a:normAutofit/>
          </a:bodyPr>
          <a:lstStyle/>
          <a:p>
            <a:r>
              <a:rPr lang="en-US" dirty="0" smtClean="0"/>
              <a:t>Avoiding Conflicts of Interest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94" y="935200"/>
            <a:ext cx="7688424" cy="5391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138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Main Page Validation Summary</a:t>
            </a:r>
            <a:endParaRPr lang="en-US" dirty="0"/>
          </a:p>
        </p:txBody>
      </p:sp>
      <p:pic>
        <p:nvPicPr>
          <p:cNvPr id="4" name="Content Placeholder 3" descr="22 validation summary.JPG"/>
          <p:cNvPicPr>
            <a:picLocks noGrp="1" noChangeAspect="1"/>
          </p:cNvPicPr>
          <p:nvPr>
            <p:ph sz="quarter" idx="1"/>
          </p:nvPr>
        </p:nvPicPr>
        <p:blipFill>
          <a:blip r:embed="rId4"/>
          <a:stretch>
            <a:fillRect/>
          </a:stretch>
        </p:blipFill>
        <p:spPr>
          <a:xfrm>
            <a:off x="1681318" y="1330036"/>
            <a:ext cx="5677016" cy="4752109"/>
          </a:xfrm>
        </p:spPr>
      </p:pic>
    </p:spTree>
    <p:extLst>
      <p:ext uri="{BB962C8B-B14F-4D97-AF65-F5344CB8AC3E}">
        <p14:creationId xmlns:p14="http://schemas.microsoft.com/office/powerpoint/2010/main" val="149995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a </a:t>
            </a:r>
            <a:r>
              <a:rPr lang="en-US" dirty="0" smtClean="0"/>
              <a:t>Successful Application</a:t>
            </a:r>
            <a:endParaRPr lang="en-US" dirty="0"/>
          </a:p>
        </p:txBody>
      </p:sp>
      <p:sp>
        <p:nvSpPr>
          <p:cNvPr id="3" name="Content Placeholder 2"/>
          <p:cNvSpPr>
            <a:spLocks noGrp="1"/>
          </p:cNvSpPr>
          <p:nvPr>
            <p:ph sz="quarter" idx="1"/>
          </p:nvPr>
        </p:nvSpPr>
        <p:spPr/>
        <p:txBody>
          <a:bodyPr/>
          <a:lstStyle/>
          <a:p>
            <a:r>
              <a:rPr lang="en-US" dirty="0" smtClean="0"/>
              <a:t>Partnerships</a:t>
            </a:r>
          </a:p>
          <a:p>
            <a:r>
              <a:rPr lang="en-US" dirty="0" smtClean="0"/>
              <a:t>Achievable </a:t>
            </a:r>
            <a:r>
              <a:rPr lang="en-US" dirty="0"/>
              <a:t>and practical </a:t>
            </a:r>
            <a:r>
              <a:rPr lang="en-US" dirty="0" smtClean="0"/>
              <a:t>plan</a:t>
            </a:r>
          </a:p>
          <a:p>
            <a:r>
              <a:rPr lang="en-US" dirty="0" smtClean="0"/>
              <a:t>An </a:t>
            </a:r>
            <a:r>
              <a:rPr lang="en-US" dirty="0"/>
              <a:t>innovative approach with replication </a:t>
            </a:r>
            <a:r>
              <a:rPr lang="en-US" dirty="0" smtClean="0"/>
              <a:t>potential</a:t>
            </a:r>
          </a:p>
          <a:p>
            <a:r>
              <a:rPr lang="en-US" dirty="0" smtClean="0"/>
              <a:t>Resources </a:t>
            </a:r>
            <a:r>
              <a:rPr lang="en-US" dirty="0"/>
              <a:t>and </a:t>
            </a:r>
            <a:r>
              <a:rPr lang="en-US" dirty="0" smtClean="0"/>
              <a:t>expertise</a:t>
            </a:r>
          </a:p>
          <a:p>
            <a:r>
              <a:rPr lang="en-US" dirty="0" smtClean="0"/>
              <a:t>More </a:t>
            </a:r>
            <a:r>
              <a:rPr lang="en-US" dirty="0"/>
              <a:t>access, not </a:t>
            </a:r>
            <a:r>
              <a:rPr lang="en-US" dirty="0" smtClean="0"/>
              <a:t>barriers</a:t>
            </a:r>
          </a:p>
          <a:p>
            <a:r>
              <a:rPr lang="en-US" dirty="0" smtClean="0"/>
              <a:t>Ensure </a:t>
            </a:r>
            <a:r>
              <a:rPr lang="en-US" dirty="0"/>
              <a:t>materials are accessible and understandable</a:t>
            </a:r>
          </a:p>
        </p:txBody>
      </p:sp>
    </p:spTree>
    <p:extLst>
      <p:ext uri="{BB962C8B-B14F-4D97-AF65-F5344CB8AC3E}">
        <p14:creationId xmlns:p14="http://schemas.microsoft.com/office/powerpoint/2010/main" val="187503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Review and Submit Validation Summary – Detailed Analysis </a:t>
            </a:r>
            <a:endParaRPr lang="en-US" dirty="0"/>
          </a:p>
        </p:txBody>
      </p:sp>
      <p:pic>
        <p:nvPicPr>
          <p:cNvPr id="4" name="Content Placeholder 3" descr="23 review and submit.JPG"/>
          <p:cNvPicPr>
            <a:picLocks noGrp="1" noChangeAspect="1"/>
          </p:cNvPicPr>
          <p:nvPr>
            <p:ph sz="quarter" idx="1"/>
          </p:nvPr>
        </p:nvPicPr>
        <p:blipFill>
          <a:blip r:embed="rId4"/>
          <a:stretch>
            <a:fillRect/>
          </a:stretch>
        </p:blipFill>
        <p:spPr>
          <a:xfrm>
            <a:off x="988919" y="1356636"/>
            <a:ext cx="6450972" cy="4962886"/>
          </a:xfrm>
        </p:spPr>
      </p:pic>
    </p:spTree>
    <p:extLst>
      <p:ext uri="{BB962C8B-B14F-4D97-AF65-F5344CB8AC3E}">
        <p14:creationId xmlns:p14="http://schemas.microsoft.com/office/powerpoint/2010/main" val="3535194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When you are finished - </a:t>
            </a:r>
            <a:endParaRPr lang="en-US" dirty="0"/>
          </a:p>
        </p:txBody>
      </p:sp>
      <p:pic>
        <p:nvPicPr>
          <p:cNvPr id="4" name="Content Placeholder 3" descr="24 review and submit.JPG"/>
          <p:cNvPicPr>
            <a:picLocks noGrp="1" noChangeAspect="1"/>
          </p:cNvPicPr>
          <p:nvPr>
            <p:ph sz="quarter" idx="1"/>
          </p:nvPr>
        </p:nvPicPr>
        <p:blipFill>
          <a:blip r:embed="rId4"/>
          <a:stretch>
            <a:fillRect/>
          </a:stretch>
        </p:blipFill>
        <p:spPr>
          <a:xfrm>
            <a:off x="511429" y="1191491"/>
            <a:ext cx="8298935" cy="5029200"/>
          </a:xfrm>
        </p:spPr>
      </p:pic>
      <p:sp>
        <p:nvSpPr>
          <p:cNvPr id="3" name="Oval 2"/>
          <p:cNvSpPr/>
          <p:nvPr/>
        </p:nvSpPr>
        <p:spPr>
          <a:xfrm>
            <a:off x="290945" y="2362199"/>
            <a:ext cx="1066800" cy="3186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593273" y="2521526"/>
            <a:ext cx="1288472"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170218" y="3678381"/>
            <a:ext cx="1066800" cy="31865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417128" y="3823852"/>
            <a:ext cx="1288472"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698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Generate PDF</a:t>
            </a:r>
            <a:endParaRPr lang="en-US" dirty="0"/>
          </a:p>
        </p:txBody>
      </p:sp>
      <p:pic>
        <p:nvPicPr>
          <p:cNvPr id="4" name="Content Placeholder 3" descr="25 generate pdf.JPG"/>
          <p:cNvPicPr>
            <a:picLocks noGrp="1" noChangeAspect="1"/>
          </p:cNvPicPr>
          <p:nvPr>
            <p:ph sz="quarter" idx="1"/>
          </p:nvPr>
        </p:nvPicPr>
        <p:blipFill>
          <a:blip r:embed="rId4"/>
          <a:stretch>
            <a:fillRect/>
          </a:stretch>
        </p:blipFill>
        <p:spPr>
          <a:xfrm>
            <a:off x="297910" y="1563945"/>
            <a:ext cx="8546591" cy="3728521"/>
          </a:xfrm>
        </p:spPr>
      </p:pic>
    </p:spTree>
    <p:extLst>
      <p:ext uri="{BB962C8B-B14F-4D97-AF65-F5344CB8AC3E}">
        <p14:creationId xmlns:p14="http://schemas.microsoft.com/office/powerpoint/2010/main" val="1744820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Review the PDF of the Application</a:t>
            </a:r>
            <a:endParaRPr lang="en-US" dirty="0"/>
          </a:p>
        </p:txBody>
      </p:sp>
      <p:pic>
        <p:nvPicPr>
          <p:cNvPr id="4" name="Content Placeholder 3" descr="26 PDF.JPG"/>
          <p:cNvPicPr>
            <a:picLocks noGrp="1" noChangeAspect="1"/>
          </p:cNvPicPr>
          <p:nvPr>
            <p:ph sz="quarter" idx="1"/>
          </p:nvPr>
        </p:nvPicPr>
        <p:blipFill>
          <a:blip r:embed="rId4"/>
          <a:stretch>
            <a:fillRect/>
          </a:stretch>
        </p:blipFill>
        <p:spPr>
          <a:xfrm>
            <a:off x="1316182" y="1227774"/>
            <a:ext cx="6267141" cy="4868226"/>
          </a:xfrm>
        </p:spPr>
      </p:pic>
    </p:spTree>
    <p:extLst>
      <p:ext uri="{BB962C8B-B14F-4D97-AF65-F5344CB8AC3E}">
        <p14:creationId xmlns:p14="http://schemas.microsoft.com/office/powerpoint/2010/main" val="864684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a:t>The Most Important Step - </a:t>
            </a:r>
            <a:r>
              <a:rPr lang="en-US">
                <a:solidFill>
                  <a:srgbClr val="FF0000"/>
                </a:solidFill>
              </a:rPr>
              <a:t>Submit!</a:t>
            </a:r>
          </a:p>
        </p:txBody>
      </p:sp>
      <p:pic>
        <p:nvPicPr>
          <p:cNvPr id="4" name="Content Placeholder 3" descr="27 submit.JPG"/>
          <p:cNvPicPr>
            <a:picLocks noGrp="1" noChangeAspect="1"/>
          </p:cNvPicPr>
          <p:nvPr>
            <p:ph sz="quarter" idx="1"/>
          </p:nvPr>
        </p:nvPicPr>
        <p:blipFill>
          <a:blip r:embed="rId4"/>
          <a:stretch>
            <a:fillRect/>
          </a:stretch>
        </p:blipFill>
        <p:spPr>
          <a:xfrm>
            <a:off x="2778919" y="2611439"/>
            <a:ext cx="2988267" cy="2312608"/>
          </a:xfrm>
        </p:spPr>
      </p:pic>
    </p:spTree>
    <p:extLst>
      <p:ext uri="{BB962C8B-B14F-4D97-AF65-F5344CB8AC3E}">
        <p14:creationId xmlns:p14="http://schemas.microsoft.com/office/powerpoint/2010/main" val="136369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Confirmation &amp; Email</a:t>
            </a:r>
            <a:endParaRPr lang="en-US" dirty="0"/>
          </a:p>
        </p:txBody>
      </p:sp>
      <p:pic>
        <p:nvPicPr>
          <p:cNvPr id="4" name="Content Placeholder 3" descr="28 submitted.JPG"/>
          <p:cNvPicPr>
            <a:picLocks noGrp="1" noChangeAspect="1"/>
          </p:cNvPicPr>
          <p:nvPr>
            <p:ph sz="quarter" idx="1"/>
          </p:nvPr>
        </p:nvPicPr>
        <p:blipFill>
          <a:blip r:embed="rId4"/>
          <a:stretch>
            <a:fillRect/>
          </a:stretch>
        </p:blipFill>
        <p:spPr>
          <a:xfrm>
            <a:off x="400724" y="1731819"/>
            <a:ext cx="8614833" cy="2386758"/>
          </a:xfrm>
        </p:spPr>
      </p:pic>
    </p:spTree>
    <p:extLst>
      <p:ext uri="{BB962C8B-B14F-4D97-AF65-F5344CB8AC3E}">
        <p14:creationId xmlns:p14="http://schemas.microsoft.com/office/powerpoint/2010/main" val="302350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Tips for Successful TIG Applications</a:t>
            </a:r>
            <a:endParaRPr lang="en-US" dirty="0"/>
          </a:p>
        </p:txBody>
      </p:sp>
      <p:sp>
        <p:nvSpPr>
          <p:cNvPr id="3" name="Content Placeholder 2"/>
          <p:cNvSpPr>
            <a:spLocks noGrp="1"/>
          </p:cNvSpPr>
          <p:nvPr>
            <p:ph sz="quarter" idx="1"/>
          </p:nvPr>
        </p:nvSpPr>
        <p:spPr>
          <a:xfrm>
            <a:off x="668632" y="1180305"/>
            <a:ext cx="8153400" cy="4959237"/>
          </a:xfrm>
        </p:spPr>
        <p:txBody>
          <a:bodyPr>
            <a:normAutofit fontScale="92500" lnSpcReduction="10000"/>
          </a:bodyPr>
          <a:lstStyle/>
          <a:p>
            <a:r>
              <a:rPr lang="en-US" dirty="0" smtClean="0"/>
              <a:t>READ </a:t>
            </a:r>
            <a:r>
              <a:rPr lang="en-US" dirty="0"/>
              <a:t>the Application </a:t>
            </a:r>
            <a:r>
              <a:rPr lang="en-US" dirty="0" smtClean="0"/>
              <a:t>Instructions for 2016 </a:t>
            </a:r>
            <a:r>
              <a:rPr lang="en-US" dirty="0"/>
              <a:t>Grant </a:t>
            </a:r>
            <a:r>
              <a:rPr lang="en-US" dirty="0" smtClean="0"/>
              <a:t>Funding</a:t>
            </a:r>
          </a:p>
          <a:p>
            <a:r>
              <a:rPr lang="en-US" dirty="0" smtClean="0"/>
              <a:t>See the </a:t>
            </a:r>
            <a:r>
              <a:rPr lang="en-US" b="1" i="1" dirty="0" smtClean="0"/>
              <a:t>Review Criteria – Pages 12-15</a:t>
            </a:r>
          </a:p>
          <a:p>
            <a:pPr lvl="1"/>
            <a:r>
              <a:rPr lang="en-US" dirty="0" smtClean="0"/>
              <a:t>Justice Community Partners</a:t>
            </a:r>
          </a:p>
          <a:p>
            <a:pPr lvl="1"/>
            <a:r>
              <a:rPr lang="en-US" dirty="0" smtClean="0"/>
              <a:t>Replication</a:t>
            </a:r>
          </a:p>
          <a:p>
            <a:pPr lvl="1"/>
            <a:r>
              <a:rPr lang="en-US" dirty="0" smtClean="0"/>
              <a:t>Program Capacity &amp; Project Staffing</a:t>
            </a:r>
          </a:p>
          <a:p>
            <a:pPr lvl="1"/>
            <a:r>
              <a:rPr lang="en-US" dirty="0" smtClean="0"/>
              <a:t>Sustainability</a:t>
            </a:r>
          </a:p>
          <a:p>
            <a:pPr lvl="0"/>
            <a:r>
              <a:rPr lang="en-US" b="1" i="1" dirty="0" smtClean="0"/>
              <a:t>Follow Appendix I, Part III: </a:t>
            </a:r>
            <a:r>
              <a:rPr lang="en-US" b="1" i="1" u="sng" dirty="0"/>
              <a:t>Instructions for Preparing </a:t>
            </a:r>
            <a:r>
              <a:rPr lang="en-US" b="1" i="1" u="sng" dirty="0" smtClean="0"/>
              <a:t>Applications</a:t>
            </a:r>
            <a:endParaRPr lang="en-US" b="1" i="1" dirty="0" smtClean="0"/>
          </a:p>
          <a:p>
            <a:r>
              <a:rPr lang="en-US" dirty="0" smtClean="0"/>
              <a:t>Read the Sample Narratives, Payment Schedules </a:t>
            </a:r>
            <a:r>
              <a:rPr lang="en-US" dirty="0"/>
              <a:t>and Budget at </a:t>
            </a:r>
            <a:r>
              <a:rPr lang="en-US" dirty="0">
                <a:hlinkClick r:id="rId4"/>
              </a:rPr>
              <a:t>http://</a:t>
            </a:r>
            <a:r>
              <a:rPr lang="en-US" dirty="0" smtClean="0">
                <a:hlinkClick r:id="rId4"/>
              </a:rPr>
              <a:t>bit.ly/TIGApply</a:t>
            </a:r>
            <a:endParaRPr lang="en-US" dirty="0" smtClean="0"/>
          </a:p>
          <a:p>
            <a:endParaRPr lang="en-US" dirty="0" smtClean="0"/>
          </a:p>
          <a:p>
            <a:endParaRPr lang="en-US" dirty="0"/>
          </a:p>
        </p:txBody>
      </p:sp>
    </p:spTree>
    <p:extLst>
      <p:ext uri="{BB962C8B-B14F-4D97-AF65-F5344CB8AC3E}">
        <p14:creationId xmlns:p14="http://schemas.microsoft.com/office/powerpoint/2010/main" val="1537842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More Tips</a:t>
            </a:r>
            <a:endParaRPr lang="en-US" dirty="0"/>
          </a:p>
        </p:txBody>
      </p:sp>
      <p:sp>
        <p:nvSpPr>
          <p:cNvPr id="3" name="Content Placeholder 2"/>
          <p:cNvSpPr>
            <a:spLocks noGrp="1"/>
          </p:cNvSpPr>
          <p:nvPr>
            <p:ph sz="quarter" idx="1"/>
          </p:nvPr>
        </p:nvSpPr>
        <p:spPr/>
        <p:txBody>
          <a:bodyPr/>
          <a:lstStyle/>
          <a:p>
            <a:r>
              <a:rPr lang="en-US" dirty="0"/>
              <a:t>Be succinct and clear</a:t>
            </a:r>
          </a:p>
          <a:p>
            <a:r>
              <a:rPr lang="en-US" dirty="0" smtClean="0"/>
              <a:t>Review </a:t>
            </a:r>
            <a:r>
              <a:rPr lang="en-US" dirty="0"/>
              <a:t>the Project Narrative once it is </a:t>
            </a:r>
            <a:r>
              <a:rPr lang="en-US" dirty="0" smtClean="0"/>
              <a:t>complete</a:t>
            </a:r>
          </a:p>
          <a:p>
            <a:pPr lvl="1"/>
            <a:r>
              <a:rPr lang="en-US" dirty="0" smtClean="0"/>
              <a:t>Have someone who knows nothing about the project read through it for feedback</a:t>
            </a:r>
          </a:p>
          <a:p>
            <a:r>
              <a:rPr lang="en-US" dirty="0" smtClean="0"/>
              <a:t>Use </a:t>
            </a:r>
            <a:r>
              <a:rPr lang="en-US" dirty="0"/>
              <a:t>appendices to </a:t>
            </a:r>
            <a:r>
              <a:rPr lang="en-US" dirty="0" smtClean="0"/>
              <a:t>provide supporting materials</a:t>
            </a:r>
            <a:endParaRPr lang="en-US" dirty="0"/>
          </a:p>
          <a:p>
            <a:r>
              <a:rPr lang="en-US" dirty="0" smtClean="0"/>
              <a:t>Check </a:t>
            </a:r>
            <a:r>
              <a:rPr lang="en-US" dirty="0"/>
              <a:t>the application for completeness </a:t>
            </a:r>
          </a:p>
          <a:p>
            <a:endParaRPr lang="en-US" dirty="0"/>
          </a:p>
        </p:txBody>
      </p:sp>
    </p:spTree>
    <p:extLst>
      <p:ext uri="{BB962C8B-B14F-4D97-AF65-F5344CB8AC3E}">
        <p14:creationId xmlns:p14="http://schemas.microsoft.com/office/powerpoint/2010/main" val="3209898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2" name="Rectangle 2"/>
          <p:cNvSpPr>
            <a:spLocks noGrp="1" noChangeArrowheads="1"/>
          </p:cNvSpPr>
          <p:nvPr>
            <p:ph type="title"/>
          </p:nvPr>
        </p:nvSpPr>
        <p:spPr/>
        <p:txBody>
          <a:bodyPr>
            <a:noAutofit/>
          </a:bodyPr>
          <a:lstStyle/>
          <a:p>
            <a:r>
              <a:rPr lang="en-US" dirty="0"/>
              <a:t>What happens after you receive a TIG award?</a:t>
            </a:r>
          </a:p>
        </p:txBody>
      </p:sp>
      <p:sp>
        <p:nvSpPr>
          <p:cNvPr id="56323" name="Rectangle 3"/>
          <p:cNvSpPr>
            <a:spLocks noGrp="1" noChangeArrowheads="1"/>
          </p:cNvSpPr>
          <p:nvPr>
            <p:ph sz="quarter" idx="1"/>
          </p:nvPr>
        </p:nvSpPr>
        <p:spPr>
          <a:xfrm>
            <a:off x="762000" y="1814945"/>
            <a:ext cx="7391400" cy="4343400"/>
          </a:xfrm>
        </p:spPr>
        <p:txBody>
          <a:bodyPr>
            <a:normAutofit/>
          </a:bodyPr>
          <a:lstStyle/>
          <a:p>
            <a:pPr>
              <a:lnSpc>
                <a:spcPct val="80000"/>
              </a:lnSpc>
            </a:pPr>
            <a:r>
              <a:rPr lang="en-US" sz="2800" dirty="0"/>
              <a:t>LSC will notify successful applicants by </a:t>
            </a:r>
            <a:r>
              <a:rPr lang="en-US" dirty="0" smtClean="0"/>
              <a:t>September</a:t>
            </a:r>
            <a:endParaRPr lang="en-US" sz="2800" dirty="0"/>
          </a:p>
          <a:p>
            <a:pPr>
              <a:lnSpc>
                <a:spcPct val="80000"/>
              </a:lnSpc>
            </a:pPr>
            <a:r>
              <a:rPr lang="en-US" sz="2800" dirty="0"/>
              <a:t>Final Budget, Payment Schedule and Milestones approved</a:t>
            </a:r>
          </a:p>
          <a:p>
            <a:pPr>
              <a:lnSpc>
                <a:spcPct val="80000"/>
              </a:lnSpc>
            </a:pPr>
            <a:r>
              <a:rPr lang="en-US" sz="2800" dirty="0"/>
              <a:t>Award Package available in LSC Grants - Program director and board chair sign the grant award acceptance and grant assurances form</a:t>
            </a:r>
          </a:p>
          <a:p>
            <a:pPr>
              <a:lnSpc>
                <a:spcPct val="80000"/>
              </a:lnSpc>
            </a:pPr>
            <a:r>
              <a:rPr lang="en-US" sz="2800" dirty="0"/>
              <a:t>Grant project begins by January </a:t>
            </a:r>
            <a:r>
              <a:rPr lang="en-US" sz="2800" dirty="0" smtClean="0"/>
              <a:t>2017</a:t>
            </a:r>
            <a:endParaRPr lang="en-US" sz="2800" dirty="0"/>
          </a:p>
          <a:p>
            <a:pPr>
              <a:lnSpc>
                <a:spcPct val="80000"/>
              </a:lnSpc>
            </a:pPr>
            <a:r>
              <a:rPr lang="en-US" sz="2800" dirty="0"/>
              <a:t>At least one program staff attends TIG Conference in January </a:t>
            </a:r>
            <a:r>
              <a:rPr lang="en-US" sz="2800" dirty="0" smtClean="0"/>
              <a:t>2017</a:t>
            </a:r>
            <a:endParaRPr lang="en-US" sz="2800" dirty="0"/>
          </a:p>
        </p:txBody>
      </p:sp>
    </p:spTree>
    <p:extLst>
      <p:ext uri="{BB962C8B-B14F-4D97-AF65-F5344CB8AC3E}">
        <p14:creationId xmlns:p14="http://schemas.microsoft.com/office/powerpoint/2010/main" val="4240665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76200"/>
            <a:ext cx="7467600" cy="868363"/>
          </a:xfrm>
        </p:spPr>
        <p:txBody>
          <a:bodyPr lIns="45720" rIns="45720"/>
          <a:lstStyle/>
          <a:p>
            <a:r>
              <a:rPr lang="en-US" dirty="0" smtClean="0"/>
              <a:t>TIG Resources</a:t>
            </a:r>
            <a:endParaRPr lang="en-US" dirty="0"/>
          </a:p>
        </p:txBody>
      </p:sp>
      <p:sp>
        <p:nvSpPr>
          <p:cNvPr id="3" name="Text Placeholder 2"/>
          <p:cNvSpPr>
            <a:spLocks noGrp="1"/>
          </p:cNvSpPr>
          <p:nvPr>
            <p:ph type="body" idx="4294967295"/>
          </p:nvPr>
        </p:nvSpPr>
        <p:spPr>
          <a:xfrm>
            <a:off x="457200" y="838200"/>
            <a:ext cx="8229600" cy="5715000"/>
          </a:xfrm>
        </p:spPr>
        <p:txBody>
          <a:bodyPr>
            <a:normAutofit fontScale="47500" lnSpcReduction="20000"/>
          </a:bodyPr>
          <a:lstStyle/>
          <a:p>
            <a:pPr lvl="0"/>
            <a:r>
              <a:rPr lang="en-US" b="1" dirty="0"/>
              <a:t>Technology Initiative Grants </a:t>
            </a:r>
            <a:r>
              <a:rPr lang="en-US" b="1" dirty="0" smtClean="0"/>
              <a:t>Website: </a:t>
            </a:r>
            <a:r>
              <a:rPr lang="en-US" b="1" dirty="0">
                <a:hlinkClick r:id="rId3"/>
              </a:rPr>
              <a:t>http://www.lsc.gov/grants-grantee-resources/our-grant-programs/</a:t>
            </a:r>
            <a:r>
              <a:rPr lang="en-US" b="1" dirty="0" smtClean="0">
                <a:hlinkClick r:id="rId3"/>
              </a:rPr>
              <a:t>tig</a:t>
            </a:r>
            <a:endParaRPr lang="en-US" b="1" dirty="0"/>
          </a:p>
          <a:p>
            <a:pPr lvl="1"/>
            <a:r>
              <a:rPr lang="en-US" b="1" dirty="0" smtClean="0"/>
              <a:t>TIG </a:t>
            </a:r>
            <a:r>
              <a:rPr lang="en-US" b="1" dirty="0"/>
              <a:t>Conference</a:t>
            </a:r>
            <a:r>
              <a:rPr lang="en-US" dirty="0"/>
              <a:t>: </a:t>
            </a:r>
            <a:r>
              <a:rPr lang="en-US" u="sng" dirty="0">
                <a:hlinkClick r:id="rId4"/>
              </a:rPr>
              <a:t>http://www.lsc.gov/meetings-and-events/tig-</a:t>
            </a:r>
            <a:r>
              <a:rPr lang="en-US" u="sng" dirty="0" smtClean="0">
                <a:hlinkClick r:id="rId4"/>
              </a:rPr>
              <a:t>conference</a:t>
            </a:r>
            <a:endParaRPr lang="en-US" u="sng" dirty="0" smtClean="0"/>
          </a:p>
          <a:p>
            <a:pPr lvl="1"/>
            <a:r>
              <a:rPr lang="en-US" b="1" dirty="0" smtClean="0"/>
              <a:t>Grantee </a:t>
            </a:r>
            <a:r>
              <a:rPr lang="en-US" b="1" dirty="0"/>
              <a:t>Resources</a:t>
            </a:r>
            <a:r>
              <a:rPr lang="en-US" dirty="0"/>
              <a:t>: </a:t>
            </a:r>
            <a:r>
              <a:rPr lang="en-US" u="sng" dirty="0">
                <a:hlinkClick r:id="rId5"/>
              </a:rPr>
              <a:t>http://www.lsc.gov/grants-grantee-resources/</a:t>
            </a:r>
            <a:r>
              <a:rPr lang="en-US" u="sng" dirty="0" smtClean="0">
                <a:hlinkClick r:id="rId5"/>
              </a:rPr>
              <a:t>resources</a:t>
            </a:r>
            <a:endParaRPr lang="en-US" u="sng" dirty="0" smtClean="0"/>
          </a:p>
          <a:p>
            <a:pPr marL="366713" lvl="1" indent="0">
              <a:buNone/>
            </a:pPr>
            <a:endParaRPr lang="en-US" dirty="0"/>
          </a:p>
          <a:p>
            <a:pPr lvl="0"/>
            <a:r>
              <a:rPr lang="en-US" b="1" dirty="0"/>
              <a:t>Legal Services Nonprofit Technology Network (LSNTAP): </a:t>
            </a:r>
            <a:r>
              <a:rPr lang="en-US" b="1" u="sng" dirty="0">
                <a:hlinkClick r:id="rId6"/>
              </a:rPr>
              <a:t>www.lsntap.org</a:t>
            </a:r>
            <a:endParaRPr lang="en-US" b="1" dirty="0"/>
          </a:p>
          <a:p>
            <a:pPr marL="400050" lvl="1" indent="0">
              <a:buNone/>
            </a:pPr>
            <a:r>
              <a:rPr lang="en-US" dirty="0"/>
              <a:t>NTAP helps nonprofit legal aid programs improve client services through effective and innovative use of technology. They provide technology training, maintain information, create online tools and host community forums such as the </a:t>
            </a:r>
            <a:r>
              <a:rPr lang="en-US" dirty="0" err="1"/>
              <a:t>LSTech</a:t>
            </a:r>
            <a:r>
              <a:rPr lang="en-US" dirty="0"/>
              <a:t> email list.</a:t>
            </a:r>
          </a:p>
          <a:p>
            <a:pPr lvl="1"/>
            <a:r>
              <a:rPr lang="en-US" b="1" dirty="0"/>
              <a:t>LSNTAP’s Tech Library</a:t>
            </a:r>
            <a:r>
              <a:rPr lang="en-US" dirty="0"/>
              <a:t>: </a:t>
            </a:r>
            <a:r>
              <a:rPr lang="en-US" u="sng" dirty="0">
                <a:hlinkClick r:id="rId7"/>
              </a:rPr>
              <a:t>http://</a:t>
            </a:r>
            <a:r>
              <a:rPr lang="en-US" u="sng" dirty="0" smtClean="0">
                <a:hlinkClick r:id="rId7"/>
              </a:rPr>
              <a:t>lsntap.org/library</a:t>
            </a:r>
            <a:endParaRPr lang="en-US" u="sng" dirty="0" smtClean="0"/>
          </a:p>
          <a:p>
            <a:pPr lvl="1"/>
            <a:r>
              <a:rPr lang="en-US" b="1" dirty="0" smtClean="0"/>
              <a:t>Upcoming </a:t>
            </a:r>
            <a:r>
              <a:rPr lang="en-US" b="1" dirty="0"/>
              <a:t>Training:</a:t>
            </a:r>
            <a:r>
              <a:rPr lang="en-US" dirty="0"/>
              <a:t> </a:t>
            </a:r>
            <a:r>
              <a:rPr lang="en-US" dirty="0">
                <a:hlinkClick r:id="rId8"/>
              </a:rPr>
              <a:t>http://</a:t>
            </a:r>
            <a:r>
              <a:rPr lang="en-US" dirty="0" smtClean="0">
                <a:hlinkClick r:id="rId8"/>
              </a:rPr>
              <a:t>lsntap.org/trainings</a:t>
            </a:r>
            <a:endParaRPr lang="en-US" dirty="0"/>
          </a:p>
          <a:p>
            <a:pPr lvl="1"/>
            <a:r>
              <a:rPr lang="en-US" b="1" dirty="0" err="1" smtClean="0"/>
              <a:t>LSTech</a:t>
            </a:r>
            <a:r>
              <a:rPr lang="en-US" b="1" dirty="0" smtClean="0"/>
              <a:t> YouTube Channel</a:t>
            </a:r>
            <a:r>
              <a:rPr lang="en-US" dirty="0"/>
              <a:t>: </a:t>
            </a:r>
            <a:r>
              <a:rPr lang="en-US" dirty="0">
                <a:hlinkClick r:id="rId9"/>
              </a:rPr>
              <a:t>http://</a:t>
            </a:r>
            <a:r>
              <a:rPr lang="en-US" dirty="0" smtClean="0">
                <a:hlinkClick r:id="rId9"/>
              </a:rPr>
              <a:t>lsntap.org/aggregator/sources/4</a:t>
            </a:r>
            <a:endParaRPr lang="en-US" dirty="0"/>
          </a:p>
          <a:p>
            <a:pPr lvl="1"/>
            <a:r>
              <a:rPr lang="en-US" b="1" dirty="0" smtClean="0"/>
              <a:t>NTAP </a:t>
            </a:r>
            <a:r>
              <a:rPr lang="en-US" b="1" dirty="0" err="1"/>
              <a:t>HelpDesk</a:t>
            </a:r>
            <a:r>
              <a:rPr lang="en-US" b="1" dirty="0"/>
              <a:t> – Live Chat</a:t>
            </a:r>
            <a:r>
              <a:rPr lang="en-US" dirty="0"/>
              <a:t>: </a:t>
            </a:r>
            <a:r>
              <a:rPr lang="en-US" u="sng" dirty="0">
                <a:hlinkClick r:id="rId10"/>
              </a:rPr>
              <a:t>http://lsntap.org/helpdeskchat</a:t>
            </a:r>
            <a:endParaRPr lang="en-US" dirty="0"/>
          </a:p>
          <a:p>
            <a:pPr lvl="1"/>
            <a:r>
              <a:rPr lang="en-US" b="1" dirty="0" smtClean="0"/>
              <a:t>Online </a:t>
            </a:r>
            <a:r>
              <a:rPr lang="en-US" b="1" dirty="0"/>
              <a:t>Intake Systems: </a:t>
            </a:r>
            <a:r>
              <a:rPr lang="en-US" dirty="0">
                <a:hlinkClick r:id="rId11"/>
              </a:rPr>
              <a:t>http://lsntap.org/blogs/online-intake-and-online-screen-</a:t>
            </a:r>
            <a:r>
              <a:rPr lang="en-US" dirty="0" smtClean="0">
                <a:hlinkClick r:id="rId11"/>
              </a:rPr>
              <a:t>systems</a:t>
            </a:r>
            <a:endParaRPr lang="en-US" dirty="0" smtClean="0"/>
          </a:p>
          <a:p>
            <a:pPr marL="457200" lvl="1" indent="0">
              <a:buNone/>
            </a:pPr>
            <a:endParaRPr lang="en-US" dirty="0"/>
          </a:p>
          <a:p>
            <a:pPr lvl="0"/>
            <a:r>
              <a:rPr lang="en-US" b="1" dirty="0"/>
              <a:t>LawHelp Interactive: </a:t>
            </a:r>
            <a:r>
              <a:rPr lang="en-US" b="1" u="sng" dirty="0" smtClean="0">
                <a:hlinkClick r:id="rId12"/>
              </a:rPr>
              <a:t>www.lawhelpinteractive.org</a:t>
            </a:r>
            <a:endParaRPr lang="en-US" b="1" u="sng" dirty="0" smtClean="0"/>
          </a:p>
          <a:p>
            <a:pPr marL="320675" lvl="1" indent="0">
              <a:buNone/>
            </a:pPr>
            <a:r>
              <a:rPr lang="en-US" dirty="0" err="1" smtClean="0"/>
              <a:t>LawHelp</a:t>
            </a:r>
            <a:r>
              <a:rPr lang="en-US" dirty="0" smtClean="0"/>
              <a:t> Interactive is an online document assembly </a:t>
            </a:r>
            <a:r>
              <a:rPr lang="en-US" dirty="0"/>
              <a:t>service that LSC grantees can </a:t>
            </a:r>
            <a:r>
              <a:rPr lang="en-US" dirty="0" smtClean="0"/>
              <a:t>use to create </a:t>
            </a:r>
            <a:r>
              <a:rPr lang="en-US" dirty="0"/>
              <a:t>online forms </a:t>
            </a:r>
          </a:p>
          <a:p>
            <a:pPr marL="640080" lvl="1" indent="-274320"/>
            <a:r>
              <a:rPr lang="en-US" b="1" dirty="0" smtClean="0"/>
              <a:t>Pro </a:t>
            </a:r>
            <a:r>
              <a:rPr lang="en-US" b="1" dirty="0"/>
              <a:t>Bono Net’s Document Assembly Support Site</a:t>
            </a:r>
            <a:r>
              <a:rPr lang="en-US" dirty="0"/>
              <a:t>: </a:t>
            </a:r>
          </a:p>
          <a:p>
            <a:pPr marL="674687" lvl="2" indent="0">
              <a:buNone/>
            </a:pPr>
            <a:r>
              <a:rPr lang="en-US" u="sng" dirty="0">
                <a:hlinkClick r:id="rId13"/>
              </a:rPr>
              <a:t>http://www.probono.net/dasupport</a:t>
            </a:r>
            <a:endParaRPr lang="en-US" dirty="0"/>
          </a:p>
          <a:p>
            <a:pPr marL="674687" lvl="2" indent="0">
              <a:buNone/>
            </a:pPr>
            <a:r>
              <a:rPr lang="en-US" dirty="0"/>
              <a:t>Contact Claudia Johnson, </a:t>
            </a:r>
            <a:r>
              <a:rPr lang="en-US" u="sng" dirty="0">
                <a:hlinkClick r:id="rId14"/>
              </a:rPr>
              <a:t>cjohnson@probono.net</a:t>
            </a:r>
            <a:r>
              <a:rPr lang="en-US" dirty="0"/>
              <a:t> for </a:t>
            </a:r>
            <a:r>
              <a:rPr lang="en-US" dirty="0" smtClean="0"/>
              <a:t>password</a:t>
            </a:r>
            <a:endParaRPr lang="en-US" dirty="0"/>
          </a:p>
          <a:p>
            <a:pPr lvl="0"/>
            <a:r>
              <a:rPr lang="en-US" b="1" dirty="0"/>
              <a:t>A2J Author: </a:t>
            </a:r>
            <a:r>
              <a:rPr lang="en-US" b="1" u="sng" dirty="0" smtClean="0">
                <a:hlinkClick r:id="rId15"/>
              </a:rPr>
              <a:t>www.a2jauthor.org</a:t>
            </a:r>
            <a:endParaRPr lang="en-US" b="1" u="sng" dirty="0" smtClean="0"/>
          </a:p>
          <a:p>
            <a:pPr marL="320675" lvl="1" indent="0">
              <a:buNone/>
            </a:pPr>
            <a:r>
              <a:rPr lang="en-US" dirty="0"/>
              <a:t>Access to Justice Author (A2J Author®) is a cloud based software tool that delivers greater access to justice for self-represented litigants by enabling non-technical authors from the courts, clerk’s offices, legal services organizations, and law schools to rapidly build and implement user friendly web-based interfaces for document assembly. </a:t>
            </a:r>
          </a:p>
          <a:p>
            <a:pPr marL="419100" indent="-382588"/>
            <a:endParaRPr lang="en-US" sz="2600" dirty="0"/>
          </a:p>
        </p:txBody>
      </p:sp>
      <p:pic>
        <p:nvPicPr>
          <p:cNvPr id="4" name="Picture 15" descr="C:\Users\smithm\AppData\Local\Microsoft\Windows\Temporary Internet Files\Content.Outlook\LUY2C5E7\LSC-logo-1300x90.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6251222"/>
            <a:ext cx="1676400" cy="530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709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Reasons Proposed Projects Have Not Been </a:t>
            </a:r>
            <a:r>
              <a:rPr lang="en-US" dirty="0" smtClean="0"/>
              <a:t>Funded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Limited resources</a:t>
            </a:r>
          </a:p>
          <a:p>
            <a:r>
              <a:rPr lang="en-US" dirty="0" smtClean="0"/>
              <a:t>Failure </a:t>
            </a:r>
            <a:r>
              <a:rPr lang="en-US" dirty="0"/>
              <a:t>to specify how </a:t>
            </a:r>
            <a:r>
              <a:rPr lang="en-US" dirty="0" smtClean="0"/>
              <a:t>project </a:t>
            </a:r>
            <a:r>
              <a:rPr lang="en-US" dirty="0"/>
              <a:t>helps improve services to </a:t>
            </a:r>
            <a:r>
              <a:rPr lang="en-US" dirty="0" smtClean="0"/>
              <a:t>clients</a:t>
            </a:r>
          </a:p>
          <a:p>
            <a:r>
              <a:rPr lang="en-US" dirty="0" smtClean="0"/>
              <a:t>Lack </a:t>
            </a:r>
            <a:r>
              <a:rPr lang="en-US" dirty="0"/>
              <a:t>of state </a:t>
            </a:r>
            <a:r>
              <a:rPr lang="en-US" dirty="0" smtClean="0"/>
              <a:t>coordination</a:t>
            </a:r>
          </a:p>
          <a:p>
            <a:r>
              <a:rPr lang="en-US" dirty="0" smtClean="0"/>
              <a:t>Unwarranted </a:t>
            </a:r>
            <a:r>
              <a:rPr lang="en-US" dirty="0"/>
              <a:t>requests for staff </a:t>
            </a:r>
            <a:r>
              <a:rPr lang="en-US" dirty="0" smtClean="0"/>
              <a:t>support</a:t>
            </a:r>
          </a:p>
          <a:p>
            <a:r>
              <a:rPr lang="en-US" dirty="0" smtClean="0"/>
              <a:t>Duplication </a:t>
            </a:r>
            <a:r>
              <a:rPr lang="en-US" dirty="0"/>
              <a:t>of other </a:t>
            </a:r>
            <a:r>
              <a:rPr lang="en-US" dirty="0" smtClean="0"/>
              <a:t>initiatives</a:t>
            </a:r>
          </a:p>
          <a:p>
            <a:r>
              <a:rPr lang="en-US" dirty="0" smtClean="0"/>
              <a:t>Inadequate </a:t>
            </a:r>
            <a:r>
              <a:rPr lang="en-US" dirty="0"/>
              <a:t>planning and preparation or unrealistic </a:t>
            </a:r>
            <a:r>
              <a:rPr lang="en-US" dirty="0" smtClean="0"/>
              <a:t>goals</a:t>
            </a:r>
          </a:p>
          <a:p>
            <a:r>
              <a:rPr lang="en-US" dirty="0" smtClean="0"/>
              <a:t>Absence </a:t>
            </a:r>
            <a:r>
              <a:rPr lang="en-US" dirty="0"/>
              <a:t>of innovation</a:t>
            </a:r>
          </a:p>
        </p:txBody>
      </p:sp>
    </p:spTree>
    <p:extLst>
      <p:ext uri="{BB962C8B-B14F-4D97-AF65-F5344CB8AC3E}">
        <p14:creationId xmlns:p14="http://schemas.microsoft.com/office/powerpoint/2010/main" val="1776470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76200"/>
            <a:ext cx="7467600" cy="868363"/>
          </a:xfrm>
        </p:spPr>
        <p:txBody>
          <a:bodyPr lIns="45720" rIns="45720"/>
          <a:lstStyle/>
          <a:p>
            <a:r>
              <a:rPr lang="en-US" dirty="0" smtClean="0"/>
              <a:t>TIG Resources</a:t>
            </a:r>
            <a:endParaRPr lang="en-US" dirty="0"/>
          </a:p>
        </p:txBody>
      </p:sp>
      <p:sp>
        <p:nvSpPr>
          <p:cNvPr id="3" name="Text Placeholder 2"/>
          <p:cNvSpPr>
            <a:spLocks noGrp="1"/>
          </p:cNvSpPr>
          <p:nvPr>
            <p:ph type="body" idx="4294967295"/>
          </p:nvPr>
        </p:nvSpPr>
        <p:spPr>
          <a:xfrm>
            <a:off x="533400" y="990600"/>
            <a:ext cx="8229600" cy="5410200"/>
          </a:xfrm>
        </p:spPr>
        <p:txBody>
          <a:bodyPr>
            <a:normAutofit fontScale="70000" lnSpcReduction="20000"/>
          </a:bodyPr>
          <a:lstStyle/>
          <a:p>
            <a:pPr lvl="0"/>
            <a:r>
              <a:rPr lang="en-US" b="1" dirty="0"/>
              <a:t>Plain Language Resources: </a:t>
            </a:r>
            <a:r>
              <a:rPr lang="en-US" b="1" u="sng" dirty="0">
                <a:hlinkClick r:id="rId3"/>
              </a:rPr>
              <a:t>www.writeclearly.org</a:t>
            </a:r>
            <a:endParaRPr lang="en-US" b="1" dirty="0"/>
          </a:p>
          <a:p>
            <a:pPr marL="457200" lvl="1" indent="0">
              <a:buNone/>
            </a:pPr>
            <a:r>
              <a:rPr lang="en-US" dirty="0"/>
              <a:t>Legal Assistance of Western New York (</a:t>
            </a:r>
            <a:r>
              <a:rPr lang="en-US" dirty="0" err="1"/>
              <a:t>LawNY</a:t>
            </a:r>
            <a:r>
              <a:rPr lang="en-US" dirty="0"/>
              <a:t>) has created a robust website of legal aid-focused plain language documents and resources, including:</a:t>
            </a:r>
          </a:p>
          <a:p>
            <a:pPr lvl="1"/>
            <a:r>
              <a:rPr lang="en-US" b="1" u="sng" dirty="0">
                <a:hlinkClick r:id="rId4"/>
              </a:rPr>
              <a:t>http://</a:t>
            </a:r>
            <a:r>
              <a:rPr lang="en-US" b="1" u="sng" dirty="0" smtClean="0">
                <a:hlinkClick r:id="rId4"/>
              </a:rPr>
              <a:t>openadvocate.org/writeclearly</a:t>
            </a:r>
            <a:r>
              <a:rPr lang="en-US" b="1" u="sng" dirty="0"/>
              <a:t> </a:t>
            </a:r>
            <a:r>
              <a:rPr lang="en-US" b="1" u="sng" dirty="0" smtClean="0"/>
              <a:t>- </a:t>
            </a:r>
            <a:r>
              <a:rPr lang="en-US" dirty="0"/>
              <a:t>Tool </a:t>
            </a:r>
            <a:r>
              <a:rPr lang="en-US" dirty="0" smtClean="0"/>
              <a:t>to </a:t>
            </a:r>
            <a:r>
              <a:rPr lang="en-US" dirty="0"/>
              <a:t>easily test the reading grade level of a web page with a single click.</a:t>
            </a:r>
          </a:p>
          <a:p>
            <a:pPr lvl="1"/>
            <a:r>
              <a:rPr lang="en-US" b="1" u="sng" dirty="0">
                <a:hlinkClick r:id="rId5"/>
              </a:rPr>
              <a:t>Plain Language Glossary</a:t>
            </a:r>
            <a:r>
              <a:rPr lang="en-US" b="1" dirty="0"/>
              <a:t>:</a:t>
            </a:r>
            <a:r>
              <a:rPr lang="en-US" dirty="0"/>
              <a:t> The glossary contains clear, concise definitions of hundreds of legal words and phrases in English and Spanish.</a:t>
            </a:r>
          </a:p>
          <a:p>
            <a:pPr lvl="1"/>
            <a:r>
              <a:rPr lang="en-US" b="1" dirty="0"/>
              <a:t>Transcend Plain Language Lessons</a:t>
            </a:r>
            <a:r>
              <a:rPr lang="en-US" dirty="0"/>
              <a:t>: </a:t>
            </a:r>
            <a:r>
              <a:rPr lang="en-US" u="sng" dirty="0">
                <a:hlinkClick r:id="rId6"/>
              </a:rPr>
              <a:t>www.transcend.net/services/PL_training.html#</a:t>
            </a:r>
            <a:r>
              <a:rPr lang="en-US" u="sng" dirty="0" smtClean="0">
                <a:hlinkClick r:id="rId6"/>
              </a:rPr>
              <a:t>lessons</a:t>
            </a:r>
            <a:endParaRPr lang="en-US" u="sng" dirty="0" smtClean="0"/>
          </a:p>
          <a:p>
            <a:pPr marL="457200" lvl="1" indent="0">
              <a:buNone/>
            </a:pPr>
            <a:endParaRPr lang="en-US" dirty="0"/>
          </a:p>
          <a:p>
            <a:pPr lvl="0"/>
            <a:r>
              <a:rPr lang="en-US" b="1" dirty="0" smtClean="0"/>
              <a:t>Website Templates </a:t>
            </a:r>
          </a:p>
          <a:p>
            <a:pPr lvl="1"/>
            <a:r>
              <a:rPr lang="en-US" b="1" dirty="0" err="1" smtClean="0"/>
              <a:t>LawHelp</a:t>
            </a:r>
            <a:r>
              <a:rPr lang="en-US" b="1" dirty="0" smtClean="0"/>
              <a:t> </a:t>
            </a:r>
            <a:r>
              <a:rPr lang="en-US" b="1" dirty="0"/>
              <a:t>Statewide Websites Support Site: </a:t>
            </a:r>
            <a:r>
              <a:rPr lang="en-US" b="1" u="sng" dirty="0">
                <a:hlinkClick r:id="rId7"/>
              </a:rPr>
              <a:t>www.probono.net/</a:t>
            </a:r>
            <a:r>
              <a:rPr lang="en-US" b="1" u="sng" dirty="0" smtClean="0">
                <a:hlinkClick r:id="rId7"/>
              </a:rPr>
              <a:t>statewebsites</a:t>
            </a:r>
            <a:endParaRPr lang="en-US" b="1" dirty="0"/>
          </a:p>
          <a:p>
            <a:pPr lvl="1"/>
            <a:r>
              <a:rPr lang="en-US" b="1" dirty="0" smtClean="0"/>
              <a:t>Drupal </a:t>
            </a:r>
            <a:r>
              <a:rPr lang="en-US" b="1" dirty="0"/>
              <a:t>for Legal Aid Websites: </a:t>
            </a:r>
            <a:r>
              <a:rPr lang="en-US" b="1" u="sng" dirty="0">
                <a:hlinkClick r:id="rId8"/>
              </a:rPr>
              <a:t>http://openadvocate.org/dlaw</a:t>
            </a:r>
            <a:r>
              <a:rPr lang="en-US" b="1" u="sng" dirty="0" smtClean="0">
                <a:hlinkClick r:id="rId8"/>
              </a:rPr>
              <a:t>/</a:t>
            </a:r>
            <a:endParaRPr lang="en-US" b="1" u="sng" dirty="0" smtClean="0"/>
          </a:p>
          <a:p>
            <a:pPr marL="400050" lvl="1" indent="0">
              <a:buNone/>
            </a:pPr>
            <a:endParaRPr lang="en-US" dirty="0"/>
          </a:p>
          <a:p>
            <a:pPr lvl="0"/>
            <a:r>
              <a:rPr lang="en-US" b="1" dirty="0" smtClean="0"/>
              <a:t>Self Represented Litigation Network: </a:t>
            </a:r>
            <a:r>
              <a:rPr lang="en-US" b="1" u="sng" dirty="0">
                <a:hlinkClick r:id="rId9"/>
              </a:rPr>
              <a:t>http://www.srln.org</a:t>
            </a:r>
            <a:r>
              <a:rPr lang="en-US" b="1" u="sng" dirty="0" smtClean="0">
                <a:hlinkClick r:id="rId9"/>
              </a:rPr>
              <a:t>/</a:t>
            </a:r>
            <a:endParaRPr lang="en-US" b="1" u="sng" dirty="0" smtClean="0"/>
          </a:p>
          <a:p>
            <a:pPr marL="320040" lvl="1" indent="0">
              <a:buNone/>
            </a:pPr>
            <a:r>
              <a:rPr lang="en-US" dirty="0" smtClean="0"/>
              <a:t>The SRLN </a:t>
            </a:r>
            <a:r>
              <a:rPr lang="en-US" dirty="0"/>
              <a:t>website is a national clearinghouse of information on self-</a:t>
            </a:r>
            <a:r>
              <a:rPr lang="en-US" dirty="0" smtClean="0"/>
              <a:t>representation, with a </a:t>
            </a:r>
            <a:r>
              <a:rPr lang="en-US" dirty="0"/>
              <a:t>library of </a:t>
            </a:r>
            <a:r>
              <a:rPr lang="en-US" dirty="0" smtClean="0"/>
              <a:t>materials, </a:t>
            </a:r>
            <a:r>
              <a:rPr lang="en-US" dirty="0"/>
              <a:t>listservs, </a:t>
            </a:r>
            <a:r>
              <a:rPr lang="en-US" dirty="0" smtClean="0"/>
              <a:t>working groups,</a:t>
            </a:r>
            <a:r>
              <a:rPr lang="en-US" dirty="0"/>
              <a:t> </a:t>
            </a:r>
            <a:r>
              <a:rPr lang="en-US" dirty="0" smtClean="0"/>
              <a:t>best practices and research.</a:t>
            </a:r>
            <a:endParaRPr lang="en-US" dirty="0"/>
          </a:p>
        </p:txBody>
      </p:sp>
      <p:pic>
        <p:nvPicPr>
          <p:cNvPr id="4" name="Picture 15" descr="C:\Users\smithm\AppData\Local\Microsoft\Windows\Temporary Internet Files\Content.Outlook\LUY2C5E7\LSC-logo-1300x90.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6251222"/>
            <a:ext cx="1676400" cy="530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3261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6" name="Rectangle 2"/>
          <p:cNvSpPr>
            <a:spLocks noGrp="1" noChangeArrowheads="1"/>
          </p:cNvSpPr>
          <p:nvPr>
            <p:ph type="title"/>
          </p:nvPr>
        </p:nvSpPr>
        <p:spPr>
          <a:xfrm>
            <a:off x="457200" y="457200"/>
            <a:ext cx="8229600" cy="838200"/>
          </a:xfrm>
        </p:spPr>
        <p:txBody>
          <a:bodyPr/>
          <a:lstStyle/>
          <a:p>
            <a:r>
              <a:rPr lang="en-US" dirty="0"/>
              <a:t>TIG Staff Contacts</a:t>
            </a:r>
          </a:p>
        </p:txBody>
      </p:sp>
      <p:sp>
        <p:nvSpPr>
          <p:cNvPr id="57347" name="Rectangle 3"/>
          <p:cNvSpPr>
            <a:spLocks noGrp="1" noChangeArrowheads="1"/>
          </p:cNvSpPr>
          <p:nvPr>
            <p:ph sz="quarter" idx="1"/>
          </p:nvPr>
        </p:nvSpPr>
        <p:spPr>
          <a:xfrm>
            <a:off x="457200" y="1371600"/>
            <a:ext cx="8458200" cy="4876800"/>
          </a:xfrm>
        </p:spPr>
        <p:txBody>
          <a:bodyPr>
            <a:normAutofit lnSpcReduction="10000"/>
          </a:bodyPr>
          <a:lstStyle/>
          <a:p>
            <a:pPr>
              <a:lnSpc>
                <a:spcPct val="80000"/>
              </a:lnSpc>
              <a:buFont typeface="Wingdings" pitchFamily="2" charset="2"/>
              <a:buNone/>
            </a:pPr>
            <a:endParaRPr lang="en-US" sz="1000" dirty="0" smtClean="0"/>
          </a:p>
          <a:p>
            <a:pPr>
              <a:lnSpc>
                <a:spcPct val="80000"/>
              </a:lnSpc>
            </a:pPr>
            <a:r>
              <a:rPr lang="en-US" sz="1800" b="1" dirty="0" smtClean="0"/>
              <a:t>Eric Mathison</a:t>
            </a:r>
            <a:r>
              <a:rPr lang="en-US" sz="1800" dirty="0" smtClean="0"/>
              <a:t>– </a:t>
            </a:r>
            <a:r>
              <a:rPr lang="en-US" sz="1800" dirty="0"/>
              <a:t>Payment Requests and Milestones</a:t>
            </a:r>
          </a:p>
          <a:p>
            <a:pPr>
              <a:lnSpc>
                <a:spcPct val="80000"/>
              </a:lnSpc>
              <a:buFont typeface="Wingdings" pitchFamily="2" charset="2"/>
              <a:buNone/>
            </a:pPr>
            <a:r>
              <a:rPr lang="en-US" sz="1800" dirty="0"/>
              <a:t>	</a:t>
            </a:r>
            <a:r>
              <a:rPr lang="en-US" sz="1800" dirty="0" smtClean="0">
                <a:hlinkClick r:id="rId4"/>
              </a:rPr>
              <a:t>mathisone@lsc.gov</a:t>
            </a:r>
            <a:r>
              <a:rPr lang="en-US" sz="1800" dirty="0" smtClean="0"/>
              <a:t> or 202-295-1535</a:t>
            </a:r>
          </a:p>
          <a:p>
            <a:pPr>
              <a:lnSpc>
                <a:spcPct val="80000"/>
              </a:lnSpc>
              <a:buFont typeface="Wingdings" pitchFamily="2" charset="2"/>
              <a:buNone/>
            </a:pPr>
            <a:endParaRPr lang="en-US" sz="1000" dirty="0" smtClean="0"/>
          </a:p>
          <a:p>
            <a:pPr>
              <a:lnSpc>
                <a:spcPct val="80000"/>
              </a:lnSpc>
            </a:pPr>
            <a:r>
              <a:rPr lang="en-US" sz="1800" b="1" dirty="0" smtClean="0"/>
              <a:t>Bristow Hardin</a:t>
            </a:r>
            <a:r>
              <a:rPr lang="en-US" sz="1800" dirty="0" smtClean="0"/>
              <a:t> – Evaluations and Final Reports</a:t>
            </a:r>
          </a:p>
          <a:p>
            <a:pPr>
              <a:lnSpc>
                <a:spcPct val="80000"/>
              </a:lnSpc>
              <a:buNone/>
            </a:pPr>
            <a:r>
              <a:rPr lang="en-US" sz="1800" dirty="0" smtClean="0"/>
              <a:t>	</a:t>
            </a:r>
            <a:r>
              <a:rPr lang="en-US" sz="1800" dirty="0" smtClean="0">
                <a:hlinkClick r:id="rId5"/>
              </a:rPr>
              <a:t>hardinb@lsc.gov</a:t>
            </a:r>
            <a:r>
              <a:rPr lang="en-US" sz="1800" dirty="0" smtClean="0"/>
              <a:t> or 202-295-1553 </a:t>
            </a:r>
          </a:p>
          <a:p>
            <a:pPr>
              <a:lnSpc>
                <a:spcPct val="80000"/>
              </a:lnSpc>
              <a:buNone/>
            </a:pPr>
            <a:endParaRPr lang="en-US" sz="1000" b="1" dirty="0" smtClean="0"/>
          </a:p>
          <a:p>
            <a:pPr>
              <a:lnSpc>
                <a:spcPct val="80000"/>
              </a:lnSpc>
            </a:pPr>
            <a:r>
              <a:rPr lang="en-US" sz="1800" b="1" dirty="0" smtClean="0"/>
              <a:t>David Bonebrake </a:t>
            </a:r>
            <a:r>
              <a:rPr lang="en-US" sz="1800" dirty="0" smtClean="0"/>
              <a:t>– Grant Administration for </a:t>
            </a:r>
            <a:r>
              <a:rPr lang="en-US" sz="1800" b="1" dirty="0" smtClean="0"/>
              <a:t>North</a:t>
            </a:r>
            <a:r>
              <a:rPr lang="en-US" sz="1800" dirty="0" smtClean="0"/>
              <a:t>: </a:t>
            </a:r>
          </a:p>
          <a:p>
            <a:pPr>
              <a:lnSpc>
                <a:spcPct val="80000"/>
              </a:lnSpc>
              <a:buNone/>
            </a:pPr>
            <a:r>
              <a:rPr lang="en-US" sz="1800" dirty="0" smtClean="0"/>
              <a:t>	CT, IL, IN, MA, ME, MI, NH, NJ, NY, OH, PA, RI, WI, WV</a:t>
            </a:r>
          </a:p>
          <a:p>
            <a:pPr>
              <a:lnSpc>
                <a:spcPct val="80000"/>
              </a:lnSpc>
              <a:buNone/>
            </a:pPr>
            <a:r>
              <a:rPr lang="en-US" sz="1800" dirty="0" smtClean="0"/>
              <a:t>	</a:t>
            </a:r>
            <a:r>
              <a:rPr lang="en-US" sz="1800" dirty="0" smtClean="0">
                <a:hlinkClick r:id="rId6"/>
              </a:rPr>
              <a:t>bonebraked@lsc.gov</a:t>
            </a:r>
            <a:r>
              <a:rPr lang="en-US" sz="1800" dirty="0" smtClean="0"/>
              <a:t> or 202-295-1547</a:t>
            </a:r>
          </a:p>
          <a:p>
            <a:pPr>
              <a:lnSpc>
                <a:spcPct val="80000"/>
              </a:lnSpc>
              <a:buNone/>
            </a:pPr>
            <a:endParaRPr lang="en-US" sz="1000" dirty="0" smtClean="0"/>
          </a:p>
          <a:p>
            <a:pPr>
              <a:lnSpc>
                <a:spcPct val="80000"/>
              </a:lnSpc>
            </a:pPr>
            <a:r>
              <a:rPr lang="en-US" sz="1800" b="1" dirty="0" smtClean="0"/>
              <a:t>Glenn </a:t>
            </a:r>
            <a:r>
              <a:rPr lang="en-US" sz="1800" b="1" dirty="0"/>
              <a:t>Rawdon</a:t>
            </a:r>
            <a:r>
              <a:rPr lang="en-US" sz="1800" dirty="0"/>
              <a:t> – Grant </a:t>
            </a:r>
            <a:r>
              <a:rPr lang="en-US" sz="1800" dirty="0" smtClean="0"/>
              <a:t>Administration </a:t>
            </a:r>
            <a:r>
              <a:rPr lang="en-US" sz="1800" dirty="0"/>
              <a:t>for </a:t>
            </a:r>
            <a:r>
              <a:rPr lang="en-US" sz="1800" b="1" dirty="0" smtClean="0"/>
              <a:t>West</a:t>
            </a:r>
            <a:r>
              <a:rPr lang="en-US" sz="1800" dirty="0" smtClean="0"/>
              <a:t>:</a:t>
            </a:r>
            <a:endParaRPr lang="en-US" sz="1800" dirty="0"/>
          </a:p>
          <a:p>
            <a:pPr>
              <a:lnSpc>
                <a:spcPct val="80000"/>
              </a:lnSpc>
              <a:buFont typeface="Wingdings" pitchFamily="2" charset="2"/>
              <a:buNone/>
            </a:pPr>
            <a:r>
              <a:rPr lang="en-US" sz="1800" dirty="0"/>
              <a:t>	AK, AZ, CA</a:t>
            </a:r>
            <a:r>
              <a:rPr lang="en-US" sz="1800" dirty="0" smtClean="0"/>
              <a:t>, </a:t>
            </a:r>
            <a:r>
              <a:rPr lang="en-US" sz="1800" dirty="0"/>
              <a:t>CO, </a:t>
            </a:r>
            <a:r>
              <a:rPr lang="en-US" sz="1800" dirty="0" smtClean="0"/>
              <a:t>GU</a:t>
            </a:r>
            <a:r>
              <a:rPr lang="en-US" sz="1800" dirty="0"/>
              <a:t>, HI, ID, </a:t>
            </a:r>
            <a:r>
              <a:rPr lang="en-US" sz="1800" dirty="0" smtClean="0"/>
              <a:t>IA</a:t>
            </a:r>
            <a:r>
              <a:rPr lang="en-US" sz="1800" dirty="0"/>
              <a:t>, KS, </a:t>
            </a:r>
            <a:r>
              <a:rPr lang="en-US" sz="1800" dirty="0" smtClean="0"/>
              <a:t>MP</a:t>
            </a:r>
            <a:r>
              <a:rPr lang="en-US" sz="1800" dirty="0"/>
              <a:t>, MN, MT, NE, NV, </a:t>
            </a:r>
            <a:r>
              <a:rPr lang="en-US" sz="1800" dirty="0" smtClean="0"/>
              <a:t>NM</a:t>
            </a:r>
            <a:r>
              <a:rPr lang="en-US" sz="1800" dirty="0"/>
              <a:t>, </a:t>
            </a:r>
            <a:r>
              <a:rPr lang="en-US" sz="1800" dirty="0" smtClean="0"/>
              <a:t>ND</a:t>
            </a:r>
            <a:r>
              <a:rPr lang="en-US" sz="1800" dirty="0"/>
              <a:t>, OK, OR, SD, TX, UT, WA, WY</a:t>
            </a:r>
          </a:p>
          <a:p>
            <a:pPr>
              <a:lnSpc>
                <a:spcPct val="80000"/>
              </a:lnSpc>
              <a:buFont typeface="Wingdings" pitchFamily="2" charset="2"/>
              <a:buNone/>
            </a:pPr>
            <a:r>
              <a:rPr lang="en-US" sz="1800" dirty="0"/>
              <a:t>	</a:t>
            </a:r>
            <a:r>
              <a:rPr lang="en-US" sz="1800" dirty="0" smtClean="0">
                <a:hlinkClick r:id="rId7"/>
              </a:rPr>
              <a:t>grawdon@lsc.gov</a:t>
            </a:r>
            <a:r>
              <a:rPr lang="en-US" sz="1800" dirty="0" smtClean="0"/>
              <a:t> or 202-295-1552</a:t>
            </a:r>
          </a:p>
          <a:p>
            <a:pPr>
              <a:lnSpc>
                <a:spcPct val="80000"/>
              </a:lnSpc>
              <a:buFont typeface="Wingdings" pitchFamily="2" charset="2"/>
              <a:buNone/>
            </a:pPr>
            <a:endParaRPr lang="en-US" sz="1000" dirty="0"/>
          </a:p>
          <a:p>
            <a:pPr>
              <a:lnSpc>
                <a:spcPct val="80000"/>
              </a:lnSpc>
            </a:pPr>
            <a:r>
              <a:rPr lang="en-US" sz="1800" b="1" dirty="0"/>
              <a:t>Jane Ribadeneyra</a:t>
            </a:r>
            <a:r>
              <a:rPr lang="en-US" sz="1800" dirty="0"/>
              <a:t> – Grant </a:t>
            </a:r>
            <a:r>
              <a:rPr lang="en-US" sz="1800" dirty="0" smtClean="0"/>
              <a:t>Administration </a:t>
            </a:r>
            <a:r>
              <a:rPr lang="en-US" sz="1800" dirty="0"/>
              <a:t>for </a:t>
            </a:r>
            <a:r>
              <a:rPr lang="en-US" sz="1800" b="1" dirty="0" smtClean="0"/>
              <a:t>South</a:t>
            </a:r>
            <a:r>
              <a:rPr lang="en-US" sz="1800" dirty="0" smtClean="0"/>
              <a:t>:</a:t>
            </a:r>
            <a:endParaRPr lang="en-US" sz="1800" dirty="0"/>
          </a:p>
          <a:p>
            <a:pPr>
              <a:lnSpc>
                <a:spcPct val="80000"/>
              </a:lnSpc>
              <a:buFont typeface="Wingdings" pitchFamily="2" charset="2"/>
              <a:buNone/>
            </a:pPr>
            <a:r>
              <a:rPr lang="en-US" sz="1800" dirty="0"/>
              <a:t>	AL, </a:t>
            </a:r>
            <a:r>
              <a:rPr lang="en-US" sz="1800"/>
              <a:t>AR</a:t>
            </a:r>
            <a:r>
              <a:rPr lang="en-US" sz="1800" smtClean="0"/>
              <a:t>, DC, </a:t>
            </a:r>
            <a:r>
              <a:rPr lang="en-US" sz="1800" dirty="0"/>
              <a:t>FL, GA, </a:t>
            </a:r>
            <a:r>
              <a:rPr lang="en-US" sz="1800" dirty="0" smtClean="0"/>
              <a:t>KY</a:t>
            </a:r>
            <a:r>
              <a:rPr lang="en-US" sz="1800" dirty="0"/>
              <a:t>, LA, </a:t>
            </a:r>
            <a:r>
              <a:rPr lang="en-US" sz="1800" dirty="0" smtClean="0"/>
              <a:t>MD</a:t>
            </a:r>
            <a:r>
              <a:rPr lang="en-US" sz="1800" dirty="0"/>
              <a:t>, MS, MO, NC, </a:t>
            </a:r>
            <a:r>
              <a:rPr lang="en-US" sz="1800" dirty="0" smtClean="0"/>
              <a:t>PR</a:t>
            </a:r>
            <a:r>
              <a:rPr lang="en-US" sz="1800" dirty="0"/>
              <a:t>, </a:t>
            </a:r>
            <a:r>
              <a:rPr lang="en-US" sz="1800" dirty="0" smtClean="0"/>
              <a:t>SC</a:t>
            </a:r>
            <a:r>
              <a:rPr lang="en-US" sz="1800" dirty="0"/>
              <a:t>, TN, </a:t>
            </a:r>
            <a:r>
              <a:rPr lang="en-US" sz="1800" dirty="0" smtClean="0"/>
              <a:t>VI</a:t>
            </a:r>
            <a:r>
              <a:rPr lang="en-US" sz="1800" dirty="0"/>
              <a:t>, </a:t>
            </a:r>
            <a:r>
              <a:rPr lang="en-US" sz="1800" dirty="0" smtClean="0"/>
              <a:t>VA </a:t>
            </a:r>
          </a:p>
          <a:p>
            <a:pPr>
              <a:lnSpc>
                <a:spcPct val="80000"/>
              </a:lnSpc>
              <a:buFont typeface="Wingdings" pitchFamily="2" charset="2"/>
              <a:buNone/>
            </a:pPr>
            <a:r>
              <a:rPr lang="en-US" sz="1800" dirty="0"/>
              <a:t>	</a:t>
            </a:r>
            <a:r>
              <a:rPr lang="en-US" sz="1800" dirty="0" smtClean="0">
                <a:hlinkClick r:id="rId8"/>
              </a:rPr>
              <a:t>ribadeneyraj@lsc.gov</a:t>
            </a:r>
            <a:r>
              <a:rPr lang="en-US" sz="1800" dirty="0" smtClean="0"/>
              <a:t> or 202-295-1554</a:t>
            </a:r>
            <a:endParaRPr lang="en-US" sz="1800" dirty="0"/>
          </a:p>
        </p:txBody>
      </p:sp>
    </p:spTree>
    <p:extLst>
      <p:ext uri="{BB962C8B-B14F-4D97-AF65-F5344CB8AC3E}">
        <p14:creationId xmlns:p14="http://schemas.microsoft.com/office/powerpoint/2010/main" val="1827940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itle 1"/>
          <p:cNvSpPr>
            <a:spLocks noGrp="1"/>
          </p:cNvSpPr>
          <p:nvPr>
            <p:ph type="title"/>
          </p:nvPr>
        </p:nvSpPr>
        <p:spPr/>
        <p:txBody>
          <a:bodyPr/>
          <a:lstStyle/>
          <a:p>
            <a:r>
              <a:rPr lang="en-US" dirty="0" smtClean="0"/>
              <a:t>2016 TIG </a:t>
            </a:r>
            <a:r>
              <a:rPr lang="en-US" dirty="0"/>
              <a:t>Application Q &amp; A</a:t>
            </a:r>
            <a:endParaRPr lang="en-US" dirty="0" smtClean="0"/>
          </a:p>
        </p:txBody>
      </p:sp>
      <p:sp>
        <p:nvSpPr>
          <p:cNvPr id="40963" name="Content Placeholder 2"/>
          <p:cNvSpPr>
            <a:spLocks noGrp="1"/>
          </p:cNvSpPr>
          <p:nvPr>
            <p:ph sz="quarter" idx="1"/>
          </p:nvPr>
        </p:nvSpPr>
        <p:spPr>
          <a:xfrm>
            <a:off x="609600" y="1330036"/>
            <a:ext cx="8153400" cy="4613564"/>
          </a:xfrm>
        </p:spPr>
        <p:txBody>
          <a:bodyPr/>
          <a:lstStyle/>
          <a:p>
            <a:pPr eaLnBrk="1" hangingPunct="1"/>
            <a:r>
              <a:rPr lang="en-US" sz="3200" dirty="0" smtClean="0"/>
              <a:t>$</a:t>
            </a:r>
            <a:r>
              <a:rPr lang="en-US" sz="3200" dirty="0"/>
              <a:t>4</a:t>
            </a:r>
            <a:r>
              <a:rPr lang="en-US" sz="3200" dirty="0" smtClean="0"/>
              <a:t> million appropriation</a:t>
            </a:r>
          </a:p>
          <a:p>
            <a:r>
              <a:rPr lang="en-US" sz="3200" dirty="0"/>
              <a:t>Invitations for Full Applications: </a:t>
            </a:r>
            <a:r>
              <a:rPr lang="en-US" sz="3200" dirty="0" smtClean="0"/>
              <a:t>April </a:t>
            </a:r>
            <a:r>
              <a:rPr lang="en-US" sz="3200" dirty="0"/>
              <a:t>11</a:t>
            </a:r>
          </a:p>
          <a:p>
            <a:r>
              <a:rPr lang="en-US" sz="3200" dirty="0">
                <a:solidFill>
                  <a:srgbClr val="FF0000"/>
                </a:solidFill>
              </a:rPr>
              <a:t>Full Applications Due: May </a:t>
            </a:r>
            <a:r>
              <a:rPr lang="en-US" sz="3200" dirty="0" smtClean="0">
                <a:solidFill>
                  <a:srgbClr val="FF0000"/>
                </a:solidFill>
              </a:rPr>
              <a:t>31</a:t>
            </a:r>
            <a:endParaRPr lang="en-US" sz="3200" dirty="0">
              <a:solidFill>
                <a:srgbClr val="FF0000"/>
              </a:solidFill>
            </a:endParaRPr>
          </a:p>
          <a:p>
            <a:r>
              <a:rPr lang="en-US" sz="3200" dirty="0"/>
              <a:t>TIG Award Notifications: By September 15, 2016</a:t>
            </a:r>
            <a:endParaRPr lang="en-US" dirty="0" smtClean="0"/>
          </a:p>
        </p:txBody>
      </p:sp>
    </p:spTree>
    <p:extLst>
      <p:ext uri="{BB962C8B-B14F-4D97-AF65-F5344CB8AC3E}">
        <p14:creationId xmlns:p14="http://schemas.microsoft.com/office/powerpoint/2010/main" val="42086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67360" y="365126"/>
            <a:ext cx="8199120" cy="1325563"/>
          </a:xfrm>
        </p:spPr>
        <p:txBody>
          <a:bodyPr/>
          <a:lstStyle/>
          <a:p>
            <a:r>
              <a:rPr lang="en-US" dirty="0">
                <a:cs typeface="Calibri" panose="020F0502020204030204" pitchFamily="34" charset="0"/>
              </a:rPr>
              <a:t>To Start </a:t>
            </a:r>
            <a:r>
              <a:rPr lang="en-US" dirty="0" smtClean="0">
                <a:cs typeface="Calibri" panose="020F0502020204030204" pitchFamily="34" charset="0"/>
              </a:rPr>
              <a:t>Log into </a:t>
            </a:r>
            <a:r>
              <a:rPr lang="en-US" dirty="0">
                <a:cs typeface="Calibri" panose="020F0502020204030204" pitchFamily="34" charset="0"/>
              </a:rPr>
              <a:t>LSC Grants </a:t>
            </a:r>
            <a:r>
              <a:rPr lang="en-US" dirty="0" smtClean="0">
                <a:cs typeface="Calibri" panose="020F0502020204030204" pitchFamily="34" charset="0"/>
              </a:rPr>
              <a:t>Home</a:t>
            </a:r>
            <a:endParaRPr lang="en-US" dirty="0">
              <a:cs typeface="Calibri" panose="020F0502020204030204" pitchFamily="34" charset="0"/>
            </a:endParaRPr>
          </a:p>
        </p:txBody>
      </p:sp>
      <p:pic>
        <p:nvPicPr>
          <p:cNvPr id="4" name="Content Placeholder 3" descr="01 Main.JPG"/>
          <p:cNvPicPr>
            <a:picLocks noGrp="1" noChangeAspect="1"/>
          </p:cNvPicPr>
          <p:nvPr>
            <p:ph sz="quarter" idx="1"/>
          </p:nvPr>
        </p:nvPicPr>
        <p:blipFill>
          <a:blip r:embed="rId4"/>
          <a:stretch>
            <a:fillRect/>
          </a:stretch>
        </p:blipFill>
        <p:spPr>
          <a:xfrm>
            <a:off x="710634" y="1851475"/>
            <a:ext cx="7721143" cy="3365627"/>
          </a:xfrm>
        </p:spPr>
      </p:pic>
      <p:sp>
        <p:nvSpPr>
          <p:cNvPr id="3" name="Oval 2"/>
          <p:cNvSpPr/>
          <p:nvPr/>
        </p:nvSpPr>
        <p:spPr>
          <a:xfrm>
            <a:off x="387928" y="3588328"/>
            <a:ext cx="6941127" cy="65116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649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Select the TIG Application to submit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406" y="2376488"/>
            <a:ext cx="8774393" cy="2482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557679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559455" y="365126"/>
            <a:ext cx="5955896" cy="5476777"/>
          </a:xfrm>
        </p:spPr>
        <p:txBody>
          <a:bodyPr/>
          <a:lstStyle/>
          <a:p>
            <a:r>
              <a:rPr lang="en-US"/>
              <a:t>Application elements are located to the left </a:t>
            </a:r>
          </a:p>
        </p:txBody>
      </p:sp>
      <p:pic>
        <p:nvPicPr>
          <p:cNvPr id="4" name="Content Placeholder 3" descr="03 Main.JPG"/>
          <p:cNvPicPr>
            <a:picLocks noGrp="1" noChangeAspect="1"/>
          </p:cNvPicPr>
          <p:nvPr>
            <p:ph sz="quarter" idx="1"/>
          </p:nvPr>
        </p:nvPicPr>
        <p:blipFill>
          <a:blip r:embed="rId4"/>
          <a:stretch>
            <a:fillRect/>
          </a:stretch>
        </p:blipFill>
        <p:spPr>
          <a:xfrm>
            <a:off x="136924" y="-25400"/>
            <a:ext cx="1765028" cy="6865698"/>
          </a:xfrm>
        </p:spPr>
      </p:pic>
    </p:spTree>
    <p:extLst>
      <p:ext uri="{BB962C8B-B14F-4D97-AF65-F5344CB8AC3E}">
        <p14:creationId xmlns:p14="http://schemas.microsoft.com/office/powerpoint/2010/main" val="325416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28652" y="365127"/>
            <a:ext cx="7886700" cy="965834"/>
          </a:xfrm>
        </p:spPr>
        <p:txBody>
          <a:bodyPr>
            <a:normAutofit fontScale="90000"/>
          </a:bodyPr>
          <a:lstStyle/>
          <a:p>
            <a:r>
              <a:rPr lang="en-US" dirty="0"/>
              <a:t>Validation Summary on Main page</a:t>
            </a:r>
          </a:p>
        </p:txBody>
      </p:sp>
      <p:pic>
        <p:nvPicPr>
          <p:cNvPr id="4" name="Content Placeholder 3" descr="04.JPG"/>
          <p:cNvPicPr>
            <a:picLocks noGrp="1" noChangeAspect="1"/>
          </p:cNvPicPr>
          <p:nvPr>
            <p:ph sz="quarter" idx="1"/>
          </p:nvPr>
        </p:nvPicPr>
        <p:blipFill>
          <a:blip r:embed="rId4"/>
          <a:stretch>
            <a:fillRect/>
          </a:stretch>
        </p:blipFill>
        <p:spPr>
          <a:xfrm>
            <a:off x="2297010" y="1236665"/>
            <a:ext cx="4690632" cy="5156003"/>
          </a:xfrm>
        </p:spPr>
      </p:pic>
    </p:spTree>
    <p:extLst>
      <p:ext uri="{BB962C8B-B14F-4D97-AF65-F5344CB8AC3E}">
        <p14:creationId xmlns:p14="http://schemas.microsoft.com/office/powerpoint/2010/main" val="69199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SC PowerPoint Templ#58992F.jpg                                0058528AMacintosh HD                   C034A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3845" y="365125"/>
            <a:ext cx="2835115" cy="4483170"/>
          </a:xfrm>
        </p:spPr>
        <p:txBody>
          <a:bodyPr/>
          <a:lstStyle/>
          <a:p>
            <a:pPr algn="ctr"/>
            <a:r>
              <a:rPr lang="en-US" dirty="0">
                <a:latin typeface="Calibri" panose="020F0502020204030204" pitchFamily="34" charset="0"/>
              </a:rPr>
              <a:t>Start with the Application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077" y="0"/>
            <a:ext cx="5323385" cy="64241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919623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SCTheme">
  <a:themeElements>
    <a:clrScheme name="Custom 2">
      <a:dk1>
        <a:sysClr val="windowText" lastClr="000000"/>
      </a:dk1>
      <a:lt1>
        <a:sysClr val="window" lastClr="FFFFFF"/>
      </a:lt1>
      <a:dk2>
        <a:srgbClr val="0070C0"/>
      </a:dk2>
      <a:lt2>
        <a:srgbClr val="EBDDC3"/>
      </a:lt2>
      <a:accent1>
        <a:srgbClr val="0070C0"/>
      </a:accent1>
      <a:accent2>
        <a:srgbClr val="CC0000"/>
      </a:accent2>
      <a:accent3>
        <a:srgbClr val="DD8047"/>
      </a:accent3>
      <a:accent4>
        <a:srgbClr val="A5AB81"/>
      </a:accent4>
      <a:accent5>
        <a:srgbClr val="7BA79D"/>
      </a:accent5>
      <a:accent6>
        <a:srgbClr val="968C8C"/>
      </a:accent6>
      <a:hlink>
        <a:srgbClr val="0033CC"/>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6051</Words>
  <Application>Microsoft Office PowerPoint</Application>
  <PresentationFormat>Overhead</PresentationFormat>
  <Paragraphs>383</Paragraphs>
  <Slides>42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Tw Cen MT</vt:lpstr>
      <vt:lpstr>Wingdings</vt:lpstr>
      <vt:lpstr>Wingdings 2</vt:lpstr>
      <vt:lpstr>LSCTheme</vt:lpstr>
      <vt:lpstr>2016 TIG Applications Informational Webinar</vt:lpstr>
      <vt:lpstr>2016 TIG Cycle</vt:lpstr>
      <vt:lpstr>Elements of a Successful Application</vt:lpstr>
      <vt:lpstr>Major Reasons Proposed Projects Have Not Been Funded</vt:lpstr>
      <vt:lpstr>To Start Log into LSC Grants Home</vt:lpstr>
      <vt:lpstr>Select the TIG Application to submit</vt:lpstr>
      <vt:lpstr>Application elements are located to the left </vt:lpstr>
      <vt:lpstr>Validation Summary on Main page</vt:lpstr>
      <vt:lpstr>Start with the Application</vt:lpstr>
      <vt:lpstr>AREAS OF INTEREST 2016</vt:lpstr>
      <vt:lpstr>Your Budget - Be Sure it all Adds Up!</vt:lpstr>
      <vt:lpstr>Tracking Your Progress</vt:lpstr>
      <vt:lpstr>Details in the Budget Narrative</vt:lpstr>
      <vt:lpstr>Remember to Save Your Work!</vt:lpstr>
      <vt:lpstr>If you will have contracts - </vt:lpstr>
      <vt:lpstr>Proposing a Specific Contractor</vt:lpstr>
      <vt:lpstr>Oversight and Subgrants</vt:lpstr>
      <vt:lpstr>Again, be sure it adds up!</vt:lpstr>
      <vt:lpstr>The Meat of the Application – the Project Narrative</vt:lpstr>
      <vt:lpstr>Project Goal, Objectives, Activities, and Eval.</vt:lpstr>
      <vt:lpstr>5. Replication </vt:lpstr>
      <vt:lpstr>Program Capacity and Project Staffing</vt:lpstr>
      <vt:lpstr>Project Narrative Appendices</vt:lpstr>
      <vt:lpstr>Draft Evaluation Plan http://bit.ly/TIGEvaluation</vt:lpstr>
      <vt:lpstr>Lessons Learned from Other Technology Projects</vt:lpstr>
      <vt:lpstr>Proposed Payment Schedule and Milestones</vt:lpstr>
      <vt:lpstr>Adding Milestones</vt:lpstr>
      <vt:lpstr>Avoiding Conflicts of Interest</vt:lpstr>
      <vt:lpstr>Main Page Validation Summary</vt:lpstr>
      <vt:lpstr>Review and Submit Validation Summary – Detailed Analysis </vt:lpstr>
      <vt:lpstr>When you are finished - </vt:lpstr>
      <vt:lpstr>Generate PDF</vt:lpstr>
      <vt:lpstr>Review the PDF of the Application</vt:lpstr>
      <vt:lpstr>The Most Important Step - Submit!</vt:lpstr>
      <vt:lpstr>Confirmation &amp; Email</vt:lpstr>
      <vt:lpstr>Tips for Successful TIG Applications</vt:lpstr>
      <vt:lpstr>More Tips</vt:lpstr>
      <vt:lpstr>What happens after you receive a TIG award?</vt:lpstr>
      <vt:lpstr>TIG Resources</vt:lpstr>
      <vt:lpstr>TIG Resources</vt:lpstr>
      <vt:lpstr>TIG Staff Contacts</vt:lpstr>
      <vt:lpstr>2016 TIG Application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Jane Ribadeneyra</cp:lastModifiedBy>
  <cp:revision>82</cp:revision>
  <cp:lastPrinted>2014-05-14T13:36:51Z</cp:lastPrinted>
  <dcterms:created xsi:type="dcterms:W3CDTF">2013-07-15T20:26:40Z</dcterms:created>
  <dcterms:modified xsi:type="dcterms:W3CDTF">2016-04-26T17:16:00Z</dcterms:modified>
</cp:coreProperties>
</file>