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6" r:id="rId2"/>
    <p:sldId id="273" r:id="rId3"/>
    <p:sldId id="270" r:id="rId4"/>
    <p:sldId id="268" r:id="rId5"/>
    <p:sldId id="267" r:id="rId6"/>
    <p:sldId id="269" r:id="rId7"/>
    <p:sldId id="271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DB203-1A8B-4C9A-B61A-5E910D532C8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042DF-D0DA-4CA0-A6F2-CDB8AC879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0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82A45-5A20-4862-B1D7-AB1E403338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104C-24F1-4015-AF0F-4D3B02239F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9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68F2B-A920-424C-A125-CDF5EBAB22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246C0-29A9-4586-9B44-758ADFD759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5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8"/>
            <a:ext cx="2925762" cy="8321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8"/>
            <a:ext cx="8624888" cy="832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B04D-6799-4503-95B4-B06CC16B32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D32D-CF60-4FA0-8768-FB7449C8C1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5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5E8C3-6044-4044-A13B-1AC1A5D64F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D91F-8106-4DD6-9C4C-98C74C9126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4D4E-7795-4E42-8E0E-9C8B2D775D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50594-A5D2-43B7-BCA3-9407843A20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0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8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1" y="2276478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CAD7-DA3A-4F85-AD8F-FE35C52CDF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DBD2-77BB-48B8-A165-3C4C2DD198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6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C9FA9-1F6E-4802-88A0-049EC93945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996BA-AA0F-4844-96BB-2B1E1FA387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6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B37C7-103C-4577-AE41-9E134C9950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E1EDC-A732-45B8-925D-CEDC7986A2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1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4F44B-254E-4DE8-9523-D9908A2C8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D3B03-35E1-436B-AF08-D71C59936D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279D8-B6BC-451D-999E-C0A33DE2B9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E1DA9-26B2-4298-933A-ADAAC9D978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7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AD50-E94A-47B9-A04E-D051AD226F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7479-911D-46B2-B681-34161F43FC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7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 defTabSz="410730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3790D4A-A758-4F6C-B945-AC61C8233D16}" type="datetimeFigureOut">
              <a:rPr lang="en-US">
                <a:solidFill>
                  <a:prstClr val="black">
                    <a:tint val="75000"/>
                  </a:prstClr>
                </a:solidFill>
                <a:latin typeface="Helvetica Light" charset="0"/>
                <a:sym typeface="Helvetica Light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 defTabSz="410730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 defTabSz="410730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8E12F8F-B4C5-4C38-BABF-94EDEECEBDAC}" type="slidenum">
              <a:rPr lang="en-US">
                <a:solidFill>
                  <a:prstClr val="black">
                    <a:tint val="75000"/>
                  </a:prstClr>
                </a:solidFill>
                <a:latin typeface="Helvetica Light" charset="0"/>
                <a:sym typeface="Helvetica Light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1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14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414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414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414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414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21457" algn="ctr" defTabSz="91414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642915" algn="ctr" defTabSz="91414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964372" algn="ctr" defTabSz="91414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285829" algn="ctr" defTabSz="91414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65" indent="-342665" algn="l" defTabSz="9141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4" indent="-284624" algn="l" defTabSz="9141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7699" algn="l" defTabSz="9141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4" indent="-227699" algn="l" defTabSz="9141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7" indent="-227699" algn="l" defTabSz="9141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79221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Meet IKE</a:t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4" name="Content Placeholder 3" descr="IKE - Home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4" b="18045"/>
          <a:stretch/>
        </p:blipFill>
        <p:spPr>
          <a:xfrm>
            <a:off x="152400" y="1295400"/>
            <a:ext cx="8868190" cy="4648200"/>
          </a:xfrm>
        </p:spPr>
      </p:pic>
    </p:spTree>
    <p:extLst>
      <p:ext uri="{BB962C8B-B14F-4D97-AF65-F5344CB8AC3E}">
        <p14:creationId xmlns:p14="http://schemas.microsoft.com/office/powerpoint/2010/main" val="210058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7525"/>
            <a:ext cx="4267199" cy="1143000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Legal Server </a:t>
            </a:r>
            <a:br>
              <a:rPr lang="en-US" dirty="0" smtClean="0"/>
            </a:br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01907"/>
            <a:ext cx="8228707" cy="452511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integration with Legal Server will </a:t>
            </a:r>
            <a:r>
              <a:rPr lang="en-US" sz="2400" dirty="0" smtClean="0"/>
              <a:t>allow:</a:t>
            </a:r>
          </a:p>
          <a:p>
            <a:r>
              <a:rPr lang="en-US" sz="2400" dirty="0" smtClean="0"/>
              <a:t> Information </a:t>
            </a:r>
            <a:r>
              <a:rPr lang="en-US" sz="2400" dirty="0"/>
              <a:t>that is collected routinely </a:t>
            </a:r>
            <a:r>
              <a:rPr lang="en-US" sz="2400" dirty="0" smtClean="0"/>
              <a:t>can </a:t>
            </a:r>
            <a:r>
              <a:rPr lang="en-US" sz="2400" dirty="0"/>
              <a:t>be used as additional filters when searching for resources to use in a case. </a:t>
            </a:r>
            <a:endParaRPr lang="en-US" sz="2400" dirty="0" smtClean="0"/>
          </a:p>
          <a:p>
            <a:r>
              <a:rPr lang="en-US" sz="2400" dirty="0" smtClean="0"/>
              <a:t>Staff </a:t>
            </a:r>
            <a:r>
              <a:rPr lang="en-US" sz="2400" dirty="0"/>
              <a:t>will be able to </a:t>
            </a:r>
            <a:r>
              <a:rPr lang="en-US" sz="2400" dirty="0" smtClean="0"/>
              <a:t>upload documents into IKE from  </a:t>
            </a:r>
            <a:r>
              <a:rPr lang="en-US" sz="2400" dirty="0"/>
              <a:t>LegalServer </a:t>
            </a:r>
            <a:r>
              <a:rPr lang="en-US" sz="2400" dirty="0" smtClean="0"/>
              <a:t>(ease of use) </a:t>
            </a:r>
          </a:p>
          <a:p>
            <a:r>
              <a:rPr lang="en-US" sz="2400" dirty="0" smtClean="0"/>
              <a:t>Integration </a:t>
            </a:r>
            <a:r>
              <a:rPr lang="en-US" sz="2400" dirty="0"/>
              <a:t>combines the power of </a:t>
            </a:r>
            <a:r>
              <a:rPr lang="en-US" sz="2400" dirty="0" smtClean="0"/>
              <a:t>Share Point with </a:t>
            </a:r>
            <a:r>
              <a:rPr lang="en-US" sz="2400" dirty="0"/>
              <a:t>advanced </a:t>
            </a:r>
            <a:r>
              <a:rPr lang="en-US" sz="2400" dirty="0" smtClean="0"/>
              <a:t>search </a:t>
            </a:r>
            <a:r>
              <a:rPr lang="en-US" sz="2400" dirty="0"/>
              <a:t>technology, with the power of our CMS, where important, usable information is stored. 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47" y="243733"/>
            <a:ext cx="1600200" cy="21336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 rot="2040441">
            <a:off x="6204601" y="334584"/>
            <a:ext cx="2398844" cy="1258360"/>
          </a:xfrm>
          <a:prstGeom prst="wedgeEllipseCallout">
            <a:avLst>
              <a:gd name="adj1" fmla="val -57254"/>
              <a:gd name="adj2" fmla="val 571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77570">
            <a:off x="6674414" y="735082"/>
            <a:ext cx="152494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Why integrate 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433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Case Info to be Pulled from LS to IKE’s Metadata Fields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8707" cy="5181153"/>
          </a:xfrm>
        </p:spPr>
        <p:txBody>
          <a:bodyPr/>
          <a:lstStyle/>
          <a:p>
            <a:r>
              <a:rPr lang="en-US" sz="2800" dirty="0" smtClean="0"/>
              <a:t>Case ID</a:t>
            </a:r>
          </a:p>
          <a:p>
            <a:r>
              <a:rPr lang="en-US" sz="2800" dirty="0" smtClean="0"/>
              <a:t>Client Name</a:t>
            </a:r>
          </a:p>
          <a:p>
            <a:r>
              <a:rPr lang="en-US" sz="2800" dirty="0" smtClean="0"/>
              <a:t>County of Jurisdiction</a:t>
            </a:r>
          </a:p>
          <a:p>
            <a:r>
              <a:rPr lang="en-US" sz="2800" dirty="0"/>
              <a:t>Gender</a:t>
            </a:r>
          </a:p>
          <a:p>
            <a:r>
              <a:rPr lang="en-US" sz="2800" dirty="0" smtClean="0"/>
              <a:t>Legal Problem code/Special Legal Problem code</a:t>
            </a:r>
          </a:p>
          <a:p>
            <a:r>
              <a:rPr lang="en-US" sz="2800" dirty="0" smtClean="0"/>
              <a:t>Court</a:t>
            </a:r>
          </a:p>
          <a:p>
            <a:r>
              <a:rPr lang="en-US" sz="2800" dirty="0" smtClean="0"/>
              <a:t>Office</a:t>
            </a:r>
          </a:p>
          <a:p>
            <a:r>
              <a:rPr lang="en-US" sz="2800" dirty="0" smtClean="0"/>
              <a:t>Advocate</a:t>
            </a:r>
          </a:p>
          <a:p>
            <a:r>
              <a:rPr lang="en-US" sz="2800" dirty="0" smtClean="0"/>
              <a:t>Zip code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2133600" cy="2133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080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NJP Library View</a:t>
            </a:r>
            <a:endParaRPr lang="en-US" dirty="0"/>
          </a:p>
        </p:txBody>
      </p:sp>
      <p:pic>
        <p:nvPicPr>
          <p:cNvPr id="4" name="Content Placeholder 3" descr="Library - NJP Default View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0" b="18651"/>
          <a:stretch/>
        </p:blipFill>
        <p:spPr>
          <a:xfrm>
            <a:off x="152400" y="1371600"/>
            <a:ext cx="8780073" cy="4724400"/>
          </a:xfrm>
        </p:spPr>
      </p:pic>
      <p:sp>
        <p:nvSpPr>
          <p:cNvPr id="5" name="Oval 4"/>
          <p:cNvSpPr/>
          <p:nvPr/>
        </p:nvSpPr>
        <p:spPr>
          <a:xfrm>
            <a:off x="2971800" y="1752600"/>
            <a:ext cx="1524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7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Server View</a:t>
            </a:r>
            <a:endParaRPr lang="en-US" dirty="0"/>
          </a:p>
        </p:txBody>
      </p:sp>
      <p:pic>
        <p:nvPicPr>
          <p:cNvPr id="4" name="Content Placeholder 3" descr="Library - Legal Server View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 t="13997" r="38078" b="40128"/>
          <a:stretch/>
        </p:blipFill>
        <p:spPr>
          <a:xfrm>
            <a:off x="990600" y="1447800"/>
            <a:ext cx="7216049" cy="4379259"/>
          </a:xfrm>
        </p:spPr>
      </p:pic>
      <p:sp>
        <p:nvSpPr>
          <p:cNvPr id="6" name="Oval 5"/>
          <p:cNvSpPr/>
          <p:nvPr/>
        </p:nvSpPr>
        <p:spPr>
          <a:xfrm>
            <a:off x="4724400" y="2785431"/>
            <a:ext cx="1676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7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Tagging Form – If posting from IKE</a:t>
            </a:r>
            <a:endParaRPr lang="en-US" dirty="0"/>
          </a:p>
        </p:txBody>
      </p:sp>
      <p:pic>
        <p:nvPicPr>
          <p:cNvPr id="4" name="Content Placeholder 3" descr="Library - NJP Default View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0" t="23885" r="25541" b="10082"/>
          <a:stretch/>
        </p:blipFill>
        <p:spPr>
          <a:xfrm>
            <a:off x="2133600" y="1219200"/>
            <a:ext cx="5175325" cy="5466272"/>
          </a:xfrm>
        </p:spPr>
      </p:pic>
      <p:sp>
        <p:nvSpPr>
          <p:cNvPr id="5" name="Oval 4"/>
          <p:cNvSpPr/>
          <p:nvPr/>
        </p:nvSpPr>
        <p:spPr>
          <a:xfrm>
            <a:off x="2057400" y="3962400"/>
            <a:ext cx="1295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5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74" y="228600"/>
            <a:ext cx="8228707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</a:t>
            </a:r>
            <a:r>
              <a:rPr lang="en-US" sz="5400" dirty="0" smtClean="0"/>
              <a:t>Create an API </a:t>
            </a:r>
            <a:br>
              <a:rPr lang="en-US" sz="5400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8707" cy="4906119"/>
          </a:xfrm>
        </p:spPr>
        <p:txBody>
          <a:bodyPr/>
          <a:lstStyle/>
          <a:p>
            <a:r>
              <a:rPr lang="en-US" dirty="0" smtClean="0"/>
              <a:t>Allows </a:t>
            </a:r>
            <a:r>
              <a:rPr lang="en-US" dirty="0"/>
              <a:t>Legal Server to talk to IKE</a:t>
            </a:r>
            <a:endParaRPr lang="en-US" dirty="0" smtClean="0"/>
          </a:p>
          <a:p>
            <a:r>
              <a:rPr lang="en-US" dirty="0" smtClean="0"/>
              <a:t>All documents that are shared live on the SharePoint server </a:t>
            </a:r>
            <a:r>
              <a:rPr lang="en-US" sz="2400" dirty="0" smtClean="0"/>
              <a:t>(no need to share all LS docs)</a:t>
            </a:r>
          </a:p>
          <a:p>
            <a:r>
              <a:rPr lang="en-US" dirty="0" smtClean="0"/>
              <a:t>Uploading while in IKE: enter LS Case # in tagging form and  IKE makes the call to LS to return the designated data </a:t>
            </a:r>
          </a:p>
          <a:p>
            <a:r>
              <a:rPr lang="en-US" dirty="0" smtClean="0"/>
              <a:t>If uploading from Legal Server to IKE: The tagging form will auto complete the LS fields 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9" b="26372"/>
          <a:stretch/>
        </p:blipFill>
        <p:spPr bwMode="auto">
          <a:xfrm>
            <a:off x="420130" y="0"/>
            <a:ext cx="3407835" cy="165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39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a Consultant!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b="1" dirty="0" err="1"/>
              <a:t>json_array</a:t>
            </a:r>
            <a:r>
              <a:rPr lang="en-US" sz="1400" b="1" dirty="0"/>
              <a:t> (</a:t>
            </a:r>
            <a:br>
              <a:rPr lang="en-US" sz="1400" b="1" dirty="0"/>
            </a:br>
            <a:r>
              <a:rPr lang="en-US" sz="1400" b="1" dirty="0"/>
              <a:t>    'md5' =&gt; [RESULT_MD5_HASH],</a:t>
            </a:r>
            <a:br>
              <a:rPr lang="en-US" sz="1400" b="1" dirty="0"/>
            </a:br>
            <a:r>
              <a:rPr lang="en-US" sz="1400" b="1" dirty="0"/>
              <a:t>    'result' =&gt; </a:t>
            </a:r>
            <a:r>
              <a:rPr lang="en-US" sz="1400" b="1" dirty="0" err="1"/>
              <a:t>json_array</a:t>
            </a:r>
            <a:r>
              <a:rPr lang="en-US" sz="1400" b="1" dirty="0"/>
              <a:t> (</a:t>
            </a:r>
            <a:br>
              <a:rPr lang="en-US" sz="1400" b="1" dirty="0"/>
            </a:br>
            <a:r>
              <a:rPr lang="en-US" sz="1400" b="1" dirty="0"/>
              <a:t>        'status' =&gt; [STATUS_MSG],</a:t>
            </a:r>
            <a:br>
              <a:rPr lang="en-US" sz="1400" b="1" dirty="0"/>
            </a:br>
            <a:r>
              <a:rPr lang="en-US" sz="1400" b="1" dirty="0"/>
              <a:t>        '</a:t>
            </a:r>
            <a:r>
              <a:rPr lang="en-US" sz="1400" b="1" dirty="0" err="1"/>
              <a:t>num_results</a:t>
            </a:r>
            <a:r>
              <a:rPr lang="en-US" sz="1400" b="1" dirty="0"/>
              <a:t>' =&gt; [RESULTS_COUNT],</a:t>
            </a:r>
            <a:br>
              <a:rPr lang="en-US" sz="1400" b="1" dirty="0"/>
            </a:br>
            <a:r>
              <a:rPr lang="en-US" sz="1400" b="1" dirty="0"/>
              <a:t>        'results' =&gt; array (</a:t>
            </a:r>
            <a:br>
              <a:rPr lang="en-US" sz="1400" b="1" dirty="0"/>
            </a:br>
            <a:r>
              <a:rPr lang="en-US" sz="1400" b="1" dirty="0"/>
              <a:t>            1 =&gt; array (</a:t>
            </a:r>
            <a:br>
              <a:rPr lang="en-US" sz="1400" b="1" dirty="0"/>
            </a:br>
            <a:r>
              <a:rPr lang="en-US" sz="1400" b="1" dirty="0"/>
              <a:t>                'id' =&gt; [CASE_DB_ID],</a:t>
            </a:r>
            <a:br>
              <a:rPr lang="en-US" sz="1400" b="1" dirty="0"/>
            </a:br>
            <a:r>
              <a:rPr lang="en-US" sz="1400" b="1" dirty="0"/>
              <a:t>                'label' =&gt; [CASE_IDENTIFICATION]</a:t>
            </a:r>
            <a:br>
              <a:rPr lang="en-US" sz="1400" b="1" dirty="0"/>
            </a:br>
            <a:r>
              <a:rPr lang="en-US" sz="1400" b="1" dirty="0"/>
              <a:t>            )</a:t>
            </a:r>
            <a:br>
              <a:rPr lang="en-US" sz="1400" b="1" dirty="0"/>
            </a:br>
            <a:r>
              <a:rPr lang="en-US" sz="1400" b="1" dirty="0"/>
              <a:t>        )</a:t>
            </a:r>
            <a:br>
              <a:rPr lang="en-US" sz="1400" b="1" dirty="0"/>
            </a:br>
            <a:r>
              <a:rPr lang="en-US" sz="1400" b="1" dirty="0"/>
              <a:t>    )</a:t>
            </a:r>
            <a:br>
              <a:rPr lang="en-US" sz="1400" b="1" dirty="0"/>
            </a:br>
            <a:r>
              <a:rPr lang="en-US" sz="1400" b="1" dirty="0"/>
              <a:t>)</a:t>
            </a:r>
            <a:br>
              <a:rPr lang="en-US" sz="1400" b="1" dirty="0"/>
            </a:br>
            <a:r>
              <a:rPr lang="en-US" sz="1400" b="1" dirty="0"/>
              <a:t>That next query will look as follows:</a:t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 err="1"/>
              <a:t>json_array</a:t>
            </a:r>
            <a:r>
              <a:rPr lang="en-US" sz="1400" b="1" dirty="0"/>
              <a:t> (</a:t>
            </a:r>
            <a:br>
              <a:rPr lang="en-US" sz="1400" b="1" dirty="0"/>
            </a:br>
            <a:r>
              <a:rPr lang="en-US" sz="1400" b="1" dirty="0"/>
              <a:t>    'md5' =&gt; [QUERY_MD5_HASH],</a:t>
            </a:r>
            <a:br>
              <a:rPr lang="en-US" sz="1400" b="1" dirty="0"/>
            </a:br>
            <a:r>
              <a:rPr lang="en-US" sz="1400" b="1" dirty="0"/>
              <a:t>    'query' =&gt; </a:t>
            </a:r>
            <a:r>
              <a:rPr lang="en-US" sz="1400" b="1" dirty="0" err="1"/>
              <a:t>json_array</a:t>
            </a:r>
            <a:r>
              <a:rPr lang="en-US" sz="1400" b="1" dirty="0"/>
              <a:t> (</a:t>
            </a:r>
            <a:br>
              <a:rPr lang="en-US" sz="1400" b="1" dirty="0"/>
            </a:br>
            <a:r>
              <a:rPr lang="en-US" sz="1400" b="1" dirty="0"/>
              <a:t>        'action' =&gt; '</a:t>
            </a:r>
            <a:r>
              <a:rPr lang="en-US" sz="1400" b="1" dirty="0" err="1"/>
              <a:t>get_matter_xml</a:t>
            </a:r>
            <a:r>
              <a:rPr lang="en-US" sz="1400" b="1" dirty="0"/>
              <a:t>',</a:t>
            </a:r>
            <a:br>
              <a:rPr lang="en-US" sz="1400" b="1" dirty="0"/>
            </a:br>
            <a:r>
              <a:rPr lang="en-US" sz="1400" b="1" dirty="0"/>
              <a:t>        '</a:t>
            </a:r>
            <a:r>
              <a:rPr lang="en-US" sz="1400" b="1" dirty="0" err="1"/>
              <a:t>matter_id</a:t>
            </a:r>
            <a:r>
              <a:rPr lang="en-US" sz="1400" b="1" dirty="0"/>
              <a:t>' =&gt; [CASE_DB_ID],</a:t>
            </a:r>
            <a:br>
              <a:rPr lang="en-US" sz="1400" b="1" dirty="0"/>
            </a:br>
            <a:r>
              <a:rPr lang="en-US" sz="1400" b="1" dirty="0"/>
              <a:t>    )</a:t>
            </a:r>
            <a:br>
              <a:rPr lang="en-US" sz="1400" b="1" dirty="0"/>
            </a:br>
            <a:r>
              <a:rPr lang="en-US" sz="1400" b="1" dirty="0"/>
              <a:t>)</a:t>
            </a:r>
            <a:br>
              <a:rPr lang="en-US" sz="1400" b="1" dirty="0"/>
            </a:br>
            <a:endParaRPr lang="en-US" sz="1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4327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196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 Meet IKE </vt:lpstr>
      <vt:lpstr>Legal Server  Integration</vt:lpstr>
      <vt:lpstr>Case Info to be Pulled from LS to IKE’s Metadata Fields</vt:lpstr>
      <vt:lpstr>Standard NJP Library View</vt:lpstr>
      <vt:lpstr>Legal Server View</vt:lpstr>
      <vt:lpstr>Tagging Form – If posting from IKE</vt:lpstr>
      <vt:lpstr>                                Create an API   </vt:lpstr>
      <vt:lpstr>Consider a Consultant!</vt:lpstr>
    </vt:vector>
  </TitlesOfParts>
  <Company>Northwest Justice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NJP Landscape</dc:title>
  <dc:creator>Susan Encherman</dc:creator>
  <cp:lastModifiedBy>bonebraked</cp:lastModifiedBy>
  <cp:revision>33</cp:revision>
  <dcterms:created xsi:type="dcterms:W3CDTF">2012-12-28T19:17:13Z</dcterms:created>
  <dcterms:modified xsi:type="dcterms:W3CDTF">2013-02-06T18:55:49Z</dcterms:modified>
</cp:coreProperties>
</file>