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0"/>
  </p:notesMasterIdLst>
  <p:sldIdLst>
    <p:sldId id="256" r:id="rId2"/>
    <p:sldId id="257" r:id="rId3"/>
    <p:sldId id="258" r:id="rId4"/>
    <p:sldId id="259" r:id="rId5"/>
    <p:sldId id="261" r:id="rId6"/>
    <p:sldId id="263" r:id="rId7"/>
    <p:sldId id="260" r:id="rId8"/>
    <p:sldId id="264" r:id="rId9"/>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657" autoAdjust="0"/>
  </p:normalViewPr>
  <p:slideViewPr>
    <p:cSldViewPr>
      <p:cViewPr varScale="1">
        <p:scale>
          <a:sx n="83" d="100"/>
          <a:sy n="83" d="100"/>
        </p:scale>
        <p:origin x="-242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1804"/>
          </a:xfrm>
          <a:prstGeom prst="rect">
            <a:avLst/>
          </a:prstGeom>
        </p:spPr>
        <p:txBody>
          <a:bodyPr vert="horz" lIns="91440" tIns="45720" rIns="91440" bIns="45720" rtlCol="0"/>
          <a:lstStyle>
            <a:lvl1pPr algn="r">
              <a:defRPr sz="1200"/>
            </a:lvl1pPr>
          </a:lstStyle>
          <a:p>
            <a:fld id="{51E202AD-5726-48B3-B608-293EBCB14DB5}" type="datetimeFigureOut">
              <a:rPr lang="en-US" smtClean="0"/>
              <a:t>1/25/2013</a:t>
            </a:fld>
            <a:endParaRPr lang="en-US" dirty="0"/>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37840" cy="46180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1440" tIns="45720" rIns="91440" bIns="45720" rtlCol="0" anchor="b"/>
          <a:lstStyle>
            <a:lvl1pPr algn="r">
              <a:defRPr sz="1200"/>
            </a:lvl1pPr>
          </a:lstStyle>
          <a:p>
            <a:fld id="{5493380F-E74E-4F26-8679-A396B67057F2}" type="slidenum">
              <a:rPr lang="en-US" smtClean="0"/>
              <a:t>‹#›</a:t>
            </a:fld>
            <a:endParaRPr lang="en-US" dirty="0"/>
          </a:p>
        </p:txBody>
      </p:sp>
    </p:spTree>
    <p:extLst>
      <p:ext uri="{BB962C8B-B14F-4D97-AF65-F5344CB8AC3E}">
        <p14:creationId xmlns:p14="http://schemas.microsoft.com/office/powerpoint/2010/main" val="2572454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sz="1200" b="1" i="0" kern="1200" baseline="0" dirty="0" smtClean="0">
                <a:solidFill>
                  <a:schemeClr val="tx1"/>
                </a:solidFill>
                <a:latin typeface="+mn-lt"/>
                <a:ea typeface="+mn-ea"/>
                <a:cs typeface="+mn-cs"/>
              </a:rPr>
              <a:t>Note:</a:t>
            </a:r>
            <a:r>
              <a:rPr lang="en-US" sz="1200" i="0" kern="1200" baseline="0" dirty="0" smtClean="0">
                <a:solidFill>
                  <a:schemeClr val="tx1"/>
                </a:solidFill>
                <a:latin typeface="+mn-lt"/>
                <a:ea typeface="+mn-ea"/>
                <a:cs typeface="+mn-cs"/>
              </a:rPr>
              <a:t>  Implementation </a:t>
            </a:r>
            <a:r>
              <a:rPr lang="en-US" sz="1200" b="1" i="0" kern="1200" baseline="0" dirty="0" smtClean="0">
                <a:solidFill>
                  <a:schemeClr val="tx1"/>
                </a:solidFill>
                <a:latin typeface="+mn-lt"/>
                <a:ea typeface="+mn-ea"/>
                <a:cs typeface="+mn-cs"/>
              </a:rPr>
              <a:t>and</a:t>
            </a:r>
            <a:r>
              <a:rPr lang="en-US" sz="1200" i="0" kern="1200" baseline="0" dirty="0" smtClean="0">
                <a:solidFill>
                  <a:schemeClr val="tx1"/>
                </a:solidFill>
                <a:latin typeface="+mn-lt"/>
                <a:ea typeface="+mn-ea"/>
                <a:cs typeface="+mn-cs"/>
              </a:rPr>
              <a:t> Results</a:t>
            </a:r>
          </a:p>
          <a:p>
            <a:pPr marL="0" indent="0">
              <a:buFont typeface="Arial" pitchFamily="34" charset="0"/>
              <a:buNone/>
            </a:pPr>
            <a:endParaRPr lang="en-US" sz="1200" i="1" kern="1200" baseline="0" dirty="0" smtClean="0">
              <a:solidFill>
                <a:schemeClr val="tx1"/>
              </a:solidFill>
              <a:latin typeface="+mn-lt"/>
              <a:ea typeface="+mn-ea"/>
              <a:cs typeface="+mn-cs"/>
            </a:endParaRPr>
          </a:p>
          <a:p>
            <a:pPr marL="0" indent="0">
              <a:buFont typeface="Arial" pitchFamily="34" charset="0"/>
              <a:buNone/>
            </a:pPr>
            <a:r>
              <a:rPr lang="en-US" sz="1200" b="1" i="0" kern="1200" baseline="0" dirty="0" smtClean="0">
                <a:solidFill>
                  <a:schemeClr val="tx1"/>
                </a:solidFill>
                <a:latin typeface="+mn-lt"/>
                <a:ea typeface="+mn-ea"/>
                <a:cs typeface="+mn-cs"/>
              </a:rPr>
              <a:t>Client needs</a:t>
            </a:r>
            <a:r>
              <a:rPr lang="en-US" sz="1200" i="0" kern="1200" baseline="0" dirty="0" smtClean="0">
                <a:solidFill>
                  <a:schemeClr val="tx1"/>
                </a:solidFill>
                <a:latin typeface="+mn-lt"/>
                <a:ea typeface="+mn-ea"/>
                <a:cs typeface="+mn-cs"/>
              </a:rPr>
              <a:t>: </a:t>
            </a:r>
          </a:p>
          <a:p>
            <a:pPr marL="171450" indent="-171450">
              <a:buFont typeface="Arial" pitchFamily="34" charset="0"/>
              <a:buChar char="•"/>
            </a:pPr>
            <a:r>
              <a:rPr lang="en-US" sz="1200" i="0" kern="1200" baseline="0" dirty="0" smtClean="0">
                <a:solidFill>
                  <a:schemeClr val="tx1"/>
                </a:solidFill>
                <a:latin typeface="+mn-lt"/>
                <a:ea typeface="+mn-ea"/>
                <a:cs typeface="+mn-cs"/>
              </a:rPr>
              <a:t>What data do you have? E.g., &gt; 42% increase in poverty pop from 2000-2011;  shifts in geographic distribution and composition of client population</a:t>
            </a:r>
          </a:p>
          <a:p>
            <a:pPr marL="171450" indent="-171450">
              <a:buFont typeface="Arial" pitchFamily="34" charset="0"/>
              <a:buChar char="•"/>
            </a:pPr>
            <a:endParaRPr lang="en-US" sz="1200" i="0" kern="1200" baseline="0" dirty="0" smtClean="0">
              <a:solidFill>
                <a:schemeClr val="tx1"/>
              </a:solidFill>
              <a:latin typeface="+mn-lt"/>
              <a:ea typeface="+mn-ea"/>
              <a:cs typeface="+mn-cs"/>
            </a:endParaRPr>
          </a:p>
          <a:p>
            <a:pPr marL="0" indent="0">
              <a:buFont typeface="Arial" pitchFamily="34" charset="0"/>
              <a:buNone/>
            </a:pPr>
            <a:r>
              <a:rPr lang="en-US" sz="1200" b="1" i="0" kern="1200" baseline="0" dirty="0" smtClean="0">
                <a:solidFill>
                  <a:schemeClr val="tx1"/>
                </a:solidFill>
                <a:latin typeface="+mn-lt"/>
                <a:ea typeface="+mn-ea"/>
                <a:cs typeface="+mn-cs"/>
              </a:rPr>
              <a:t>Program operations</a:t>
            </a:r>
          </a:p>
          <a:p>
            <a:pPr marL="171450" indent="-171450">
              <a:buFont typeface="Arial" pitchFamily="34" charset="0"/>
              <a:buChar char="•"/>
            </a:pPr>
            <a:r>
              <a:rPr lang="en-US" sz="1200" i="0" kern="1200" baseline="0" dirty="0" smtClean="0">
                <a:solidFill>
                  <a:schemeClr val="tx1"/>
                </a:solidFill>
                <a:latin typeface="+mn-lt"/>
                <a:ea typeface="+mn-ea"/>
                <a:cs typeface="+mn-cs"/>
              </a:rPr>
              <a:t>Intake</a:t>
            </a:r>
          </a:p>
          <a:p>
            <a:pPr marL="171450" indent="-171450">
              <a:buFont typeface="Arial" pitchFamily="34" charset="0"/>
              <a:buChar char="•"/>
            </a:pPr>
            <a:r>
              <a:rPr lang="en-US" sz="1200" i="0" kern="1200" baseline="0" dirty="0" smtClean="0">
                <a:solidFill>
                  <a:schemeClr val="tx1"/>
                </a:solidFill>
                <a:latin typeface="+mn-lt"/>
                <a:ea typeface="+mn-ea"/>
                <a:cs typeface="+mn-cs"/>
              </a:rPr>
              <a:t>Technology systems</a:t>
            </a:r>
          </a:p>
          <a:p>
            <a:pPr marL="171450" indent="-171450">
              <a:buFont typeface="Arial" pitchFamily="34" charset="0"/>
              <a:buChar char="•"/>
            </a:pPr>
            <a:endParaRPr lang="en-US" sz="1200" i="0" kern="1200" baseline="0" dirty="0" smtClean="0">
              <a:solidFill>
                <a:schemeClr val="tx1"/>
              </a:solidFill>
              <a:latin typeface="+mn-lt"/>
              <a:ea typeface="+mn-ea"/>
              <a:cs typeface="+mn-cs"/>
            </a:endParaRPr>
          </a:p>
          <a:p>
            <a:pPr marL="0" indent="0">
              <a:buFont typeface="Arial" pitchFamily="34" charset="0"/>
              <a:buNone/>
            </a:pPr>
            <a:r>
              <a:rPr lang="en-US" sz="1200" b="1" i="0" kern="1200" baseline="0" dirty="0" smtClean="0">
                <a:solidFill>
                  <a:schemeClr val="tx1"/>
                </a:solidFill>
                <a:latin typeface="+mn-lt"/>
                <a:ea typeface="+mn-ea"/>
                <a:cs typeface="+mn-cs"/>
              </a:rPr>
              <a:t>Advocacy results</a:t>
            </a:r>
            <a:r>
              <a:rPr lang="en-US" sz="1200" b="0" i="0" kern="1200" baseline="0" dirty="0" smtClean="0">
                <a:solidFill>
                  <a:schemeClr val="tx1"/>
                </a:solidFill>
                <a:latin typeface="+mn-lt"/>
                <a:ea typeface="+mn-ea"/>
                <a:cs typeface="+mn-cs"/>
              </a:rPr>
              <a:t> </a:t>
            </a:r>
          </a:p>
          <a:p>
            <a:pPr marL="171450" indent="-171450">
              <a:buFont typeface="Arial" pitchFamily="34" charset="0"/>
              <a:buChar char="•"/>
            </a:pPr>
            <a:r>
              <a:rPr lang="en-US" sz="1200" b="0" i="0" kern="1200" baseline="0" dirty="0" smtClean="0">
                <a:solidFill>
                  <a:schemeClr val="tx1"/>
                </a:solidFill>
                <a:latin typeface="+mn-lt"/>
                <a:ea typeface="+mn-ea"/>
                <a:cs typeface="+mn-cs"/>
              </a:rPr>
              <a:t>Who is program serving?</a:t>
            </a:r>
          </a:p>
          <a:p>
            <a:pPr marL="171450" indent="-171450">
              <a:buFont typeface="Arial" pitchFamily="34" charset="0"/>
              <a:buChar char="•"/>
            </a:pPr>
            <a:r>
              <a:rPr lang="en-US" sz="1200" b="0" i="0" kern="1200" baseline="0" dirty="0" smtClean="0">
                <a:solidFill>
                  <a:schemeClr val="tx1"/>
                </a:solidFill>
                <a:latin typeface="+mn-lt"/>
                <a:ea typeface="+mn-ea"/>
                <a:cs typeface="+mn-cs"/>
              </a:rPr>
              <a:t>On what substantive issues?</a:t>
            </a:r>
          </a:p>
          <a:p>
            <a:pPr marL="171450" indent="-171450">
              <a:buFont typeface="Arial" pitchFamily="34" charset="0"/>
              <a:buChar char="•"/>
            </a:pPr>
            <a:r>
              <a:rPr lang="en-US" sz="1200" b="0" i="0" kern="1200" baseline="0" dirty="0" smtClean="0">
                <a:solidFill>
                  <a:schemeClr val="tx1"/>
                </a:solidFill>
                <a:latin typeface="+mn-lt"/>
                <a:ea typeface="+mn-ea"/>
                <a:cs typeface="+mn-cs"/>
              </a:rPr>
              <a:t>What are results of work?</a:t>
            </a:r>
          </a:p>
          <a:p>
            <a:pPr marL="171450" indent="-171450">
              <a:buFont typeface="Arial" pitchFamily="34" charset="0"/>
              <a:buChar char="•"/>
            </a:pPr>
            <a:endParaRPr lang="en-US" sz="1200" b="0" i="0" kern="1200" baseline="0" dirty="0" smtClean="0">
              <a:solidFill>
                <a:schemeClr val="tx1"/>
              </a:solidFill>
              <a:latin typeface="+mn-lt"/>
              <a:ea typeface="+mn-ea"/>
              <a:cs typeface="+mn-cs"/>
            </a:endParaRPr>
          </a:p>
          <a:p>
            <a:pPr marL="0" indent="0">
              <a:buFont typeface="Arial" pitchFamily="34" charset="0"/>
              <a:buNone/>
            </a:pPr>
            <a:r>
              <a:rPr lang="en-US" sz="1200" b="1" i="0" kern="1200" baseline="0" dirty="0" smtClean="0">
                <a:solidFill>
                  <a:schemeClr val="tx1"/>
                </a:solidFill>
                <a:latin typeface="+mn-lt"/>
                <a:ea typeface="+mn-ea"/>
                <a:cs typeface="+mn-cs"/>
              </a:rPr>
              <a:t>Program improvement is key</a:t>
            </a:r>
            <a:endParaRPr lang="en-US" sz="1200" b="0" i="0" kern="1200" baseline="0" dirty="0" smtClean="0">
              <a:solidFill>
                <a:schemeClr val="tx1"/>
              </a:solidFill>
              <a:latin typeface="+mn-lt"/>
              <a:ea typeface="+mn-ea"/>
              <a:cs typeface="+mn-cs"/>
            </a:endParaRPr>
          </a:p>
          <a:p>
            <a:pPr marL="171450" indent="-171450">
              <a:buFont typeface="Arial" pitchFamily="34" charset="0"/>
              <a:buChar char="•"/>
            </a:pPr>
            <a:r>
              <a:rPr lang="en-US" sz="1200" b="0" i="0" kern="1200" baseline="0" dirty="0" smtClean="0">
                <a:solidFill>
                  <a:schemeClr val="tx1"/>
                </a:solidFill>
                <a:latin typeface="+mn-lt"/>
                <a:ea typeface="+mn-ea"/>
                <a:cs typeface="+mn-cs"/>
              </a:rPr>
              <a:t>What are you doing well?</a:t>
            </a:r>
          </a:p>
          <a:p>
            <a:pPr marL="171450" indent="-171450">
              <a:buFont typeface="Arial" pitchFamily="34" charset="0"/>
              <a:buChar char="•"/>
            </a:pPr>
            <a:r>
              <a:rPr lang="en-US" sz="1200" b="0" i="0" kern="1200" baseline="0" dirty="0" smtClean="0">
                <a:solidFill>
                  <a:schemeClr val="tx1"/>
                </a:solidFill>
                <a:latin typeface="+mn-lt"/>
                <a:ea typeface="+mn-ea"/>
                <a:cs typeface="+mn-cs"/>
              </a:rPr>
              <a:t>How can you improve</a:t>
            </a:r>
            <a:endParaRPr lang="en-US" sz="1200" b="1" i="0" kern="1200" baseline="0" dirty="0" smtClean="0">
              <a:solidFill>
                <a:schemeClr val="tx1"/>
              </a:solidFill>
              <a:latin typeface="+mn-lt"/>
              <a:ea typeface="+mn-ea"/>
              <a:cs typeface="+mn-cs"/>
            </a:endParaRPr>
          </a:p>
          <a:p>
            <a:pPr marL="171450" indent="-171450">
              <a:buFont typeface="Arial" pitchFamily="34" charset="0"/>
              <a:buChar char="•"/>
            </a:pPr>
            <a:endParaRPr lang="en-US" sz="1200" i="0" kern="1200" baseline="0" dirty="0" smtClean="0">
              <a:solidFill>
                <a:schemeClr val="tx1"/>
              </a:solidFill>
              <a:latin typeface="+mn-lt"/>
              <a:ea typeface="+mn-ea"/>
              <a:cs typeface="+mn-cs"/>
            </a:endParaRPr>
          </a:p>
          <a:p>
            <a:pPr marL="0" indent="0">
              <a:buFont typeface="Arial" pitchFamily="34" charset="0"/>
              <a:buNone/>
            </a:pPr>
            <a:r>
              <a:rPr lang="en-US" sz="1200" b="1" i="1" kern="1200" baseline="0" dirty="0" smtClean="0">
                <a:solidFill>
                  <a:schemeClr val="tx1"/>
                </a:solidFill>
                <a:latin typeface="+mn-lt"/>
                <a:ea typeface="+mn-ea"/>
                <a:cs typeface="+mn-cs"/>
              </a:rPr>
              <a:t>Cannot take the position articulated by Supreme Court Justice Potter Stewart in a 1964 obscenity case (Jacobellis v Ohio): hard pornography hard to define but “I know it when I see it.”</a:t>
            </a:r>
            <a:r>
              <a:rPr lang="en-US" sz="1200" i="0" kern="1200" baseline="0" dirty="0" smtClean="0">
                <a:solidFill>
                  <a:schemeClr val="tx1"/>
                </a:solidFill>
                <a:latin typeface="+mn-lt"/>
                <a:ea typeface="+mn-ea"/>
                <a:cs typeface="+mn-cs"/>
              </a:rPr>
              <a:t> </a:t>
            </a:r>
          </a:p>
        </p:txBody>
      </p:sp>
      <p:sp>
        <p:nvSpPr>
          <p:cNvPr id="4" name="Slide Number Placeholder 3"/>
          <p:cNvSpPr>
            <a:spLocks noGrp="1"/>
          </p:cNvSpPr>
          <p:nvPr>
            <p:ph type="sldNum" sz="quarter" idx="10"/>
          </p:nvPr>
        </p:nvSpPr>
        <p:spPr/>
        <p:txBody>
          <a:bodyPr/>
          <a:lstStyle/>
          <a:p>
            <a:fld id="{5493380F-E74E-4F26-8679-A396B67057F2}" type="slidenum">
              <a:rPr lang="en-US" smtClean="0"/>
              <a:t>3</a:t>
            </a:fld>
            <a:endParaRPr lang="en-US" dirty="0"/>
          </a:p>
        </p:txBody>
      </p:sp>
    </p:spTree>
    <p:extLst>
      <p:ext uri="{BB962C8B-B14F-4D97-AF65-F5344CB8AC3E}">
        <p14:creationId xmlns:p14="http://schemas.microsoft.com/office/powerpoint/2010/main" val="3672905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Must be clear about what we’re trying to assess</a:t>
            </a:r>
          </a:p>
          <a:p>
            <a:endParaRPr lang="en-US" dirty="0" smtClean="0"/>
          </a:p>
          <a:p>
            <a:r>
              <a:rPr lang="en-US" dirty="0" smtClean="0"/>
              <a:t>Must develop appropriate metrics</a:t>
            </a:r>
          </a:p>
          <a:p>
            <a:endParaRPr lang="en-US" dirty="0" smtClean="0"/>
          </a:p>
          <a:p>
            <a:r>
              <a:rPr lang="en-US" dirty="0" smtClean="0"/>
              <a:t>Must use appropriate data sets – must actually</a:t>
            </a:r>
            <a:r>
              <a:rPr lang="en-US" baseline="0" dirty="0" smtClean="0"/>
              <a:t> measure / apply to what we want to measure</a:t>
            </a:r>
          </a:p>
          <a:p>
            <a:pPr marL="628650" lvl="1" indent="-171450">
              <a:buFont typeface="Arial" pitchFamily="34" charset="0"/>
              <a:buChar char="•"/>
            </a:pPr>
            <a:r>
              <a:rPr lang="en-US" baseline="0" dirty="0" smtClean="0"/>
              <a:t>Many data sets are readily available:  internal administrative data – CMS, staff surveys</a:t>
            </a:r>
          </a:p>
          <a:p>
            <a:pPr marL="628650" lvl="1" indent="-171450">
              <a:buFont typeface="Arial" pitchFamily="34" charset="0"/>
              <a:buChar char="•"/>
            </a:pPr>
            <a:r>
              <a:rPr lang="en-US" baseline="0" dirty="0" smtClean="0"/>
              <a:t>Improved information from clients – limitations of client satisfaction surveys</a:t>
            </a:r>
          </a:p>
          <a:p>
            <a:pPr marL="628650" lvl="1" indent="-171450">
              <a:buFont typeface="Arial" pitchFamily="34" charset="0"/>
              <a:buChar char="•"/>
            </a:pPr>
            <a:r>
              <a:rPr lang="en-US" baseline="0" dirty="0" smtClean="0"/>
              <a:t>Census data sets</a:t>
            </a:r>
          </a:p>
          <a:p>
            <a:pPr marL="628650" lvl="1" indent="-171450">
              <a:buFont typeface="Arial" pitchFamily="34" charset="0"/>
              <a:buChar char="•"/>
            </a:pPr>
            <a:r>
              <a:rPr lang="en-US" baseline="0" dirty="0" smtClean="0"/>
              <a:t>GIS / mapping </a:t>
            </a:r>
          </a:p>
          <a:p>
            <a:endParaRPr lang="en-US" baseline="0" dirty="0" smtClean="0"/>
          </a:p>
          <a:p>
            <a:endParaRPr lang="en-US" baseline="0" dirty="0" smtClean="0"/>
          </a:p>
          <a:p>
            <a:r>
              <a:rPr lang="en-US" baseline="0" dirty="0" smtClean="0"/>
              <a:t>Feasibility – analogous to other lessons of TIG projects:</a:t>
            </a:r>
          </a:p>
          <a:p>
            <a:pPr marL="628650" lvl="1" indent="-171450">
              <a:buFont typeface="Arial" pitchFamily="34" charset="0"/>
              <a:buChar char="•"/>
            </a:pPr>
            <a:r>
              <a:rPr lang="en-US" baseline="0" dirty="0" smtClean="0"/>
              <a:t>Build on others’ systems and lessons</a:t>
            </a:r>
          </a:p>
          <a:p>
            <a:pPr marL="628650" lvl="1" indent="-171450">
              <a:buFont typeface="Arial" pitchFamily="34" charset="0"/>
              <a:buChar char="•"/>
            </a:pPr>
            <a:r>
              <a:rPr lang="en-US" baseline="0" dirty="0" smtClean="0"/>
              <a:t>Simplify  -- Transition &gt;&gt;&gt;&gt;&gt;&gt;</a:t>
            </a:r>
          </a:p>
          <a:p>
            <a:pPr marL="0" lvl="0" indent="0">
              <a:buFont typeface="Arial" pitchFamily="34" charset="0"/>
              <a:buNone/>
            </a:pPr>
            <a:endParaRPr lang="en-US" baseline="0" dirty="0" smtClean="0"/>
          </a:p>
          <a:p>
            <a:pPr marL="0" lvl="0" indent="0">
              <a:buFont typeface="Arial" pitchFamily="34" charset="0"/>
              <a:buNone/>
            </a:pPr>
            <a:r>
              <a:rPr lang="en-US" baseline="0" dirty="0" smtClean="0"/>
              <a:t>What resources will you have </a:t>
            </a:r>
          </a:p>
          <a:p>
            <a:pPr marL="628650" lvl="1"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5493380F-E74E-4F26-8679-A396B67057F2}" type="slidenum">
              <a:rPr lang="en-US" smtClean="0"/>
              <a:t>5</a:t>
            </a:fld>
            <a:endParaRPr lang="en-US" dirty="0"/>
          </a:p>
        </p:txBody>
      </p:sp>
    </p:spTree>
    <p:extLst>
      <p:ext uri="{BB962C8B-B14F-4D97-AF65-F5344CB8AC3E}">
        <p14:creationId xmlns:p14="http://schemas.microsoft.com/office/powerpoint/2010/main" val="3672905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solidFill>
                  <a:srgbClr val="FF0000"/>
                </a:solidFill>
              </a:rPr>
              <a:t>General</a:t>
            </a:r>
          </a:p>
          <a:p>
            <a:endParaRPr lang="en-US" dirty="0" smtClean="0"/>
          </a:p>
          <a:p>
            <a:r>
              <a:rPr lang="en-US" b="1" dirty="0" smtClean="0"/>
              <a:t>TIG</a:t>
            </a:r>
            <a:r>
              <a:rPr lang="en-US" dirty="0" smtClean="0"/>
              <a:t> </a:t>
            </a:r>
          </a:p>
          <a:p>
            <a:pPr marL="171450" indent="-171450">
              <a:buFont typeface="Arial" pitchFamily="34" charset="0"/>
              <a:buChar char="•"/>
            </a:pPr>
            <a:r>
              <a:rPr lang="en-US" dirty="0" smtClean="0"/>
              <a:t>2011 and 2012 areas of interest </a:t>
            </a:r>
          </a:p>
          <a:p>
            <a:pPr marL="171450" indent="-171450">
              <a:buFont typeface="Arial" pitchFamily="34" charset="0"/>
              <a:buChar char="•"/>
            </a:pPr>
            <a:r>
              <a:rPr lang="en-US" dirty="0" smtClean="0"/>
              <a:t>6</a:t>
            </a:r>
            <a:r>
              <a:rPr lang="en-US" baseline="0" dirty="0" smtClean="0"/>
              <a:t> 2011 and 2012 data grants: NJP, Atlanta, New Mexico</a:t>
            </a:r>
          </a:p>
          <a:p>
            <a:pPr marL="0" indent="0">
              <a:buFont typeface="Arial" pitchFamily="34" charset="0"/>
              <a:buNone/>
            </a:pPr>
            <a:endParaRPr lang="en-US" dirty="0" smtClean="0"/>
          </a:p>
          <a:p>
            <a:pPr marL="0" indent="0">
              <a:buFont typeface="Arial" pitchFamily="34" charset="0"/>
              <a:buNone/>
            </a:pPr>
            <a:endParaRPr lang="en-US" dirty="0" smtClean="0"/>
          </a:p>
          <a:p>
            <a:r>
              <a:rPr lang="en-US" b="1" dirty="0" smtClean="0"/>
              <a:t>Tools</a:t>
            </a:r>
            <a:endParaRPr lang="en-US" b="1" baseline="0" dirty="0" smtClean="0"/>
          </a:p>
          <a:p>
            <a:r>
              <a:rPr lang="en-US" dirty="0" smtClean="0">
                <a:solidFill>
                  <a:schemeClr val="tx2"/>
                </a:solidFill>
                <a:latin typeface="Aparajita" pitchFamily="34" charset="0"/>
                <a:cs typeface="Aparajita" pitchFamily="34" charset="0"/>
              </a:rPr>
              <a:t>Use data to (a) design, assess and improve their delivery strategies and program operations and (b) demonstrate the need for and benefits of the services they provide clients in their communities </a:t>
            </a:r>
          </a:p>
          <a:p>
            <a:endParaRPr lang="en-US" dirty="0" smtClean="0">
              <a:solidFill>
                <a:schemeClr val="tx2"/>
              </a:solidFill>
              <a:latin typeface="Aparajita" pitchFamily="34" charset="0"/>
              <a:cs typeface="Aparajita" pitchFamily="34" charset="0"/>
            </a:endParaRPr>
          </a:p>
          <a:p>
            <a:r>
              <a:rPr lang="en-US" b="1" dirty="0" smtClean="0">
                <a:solidFill>
                  <a:schemeClr val="tx2"/>
                </a:solidFill>
                <a:latin typeface="Aparajita" pitchFamily="34" charset="0"/>
                <a:cs typeface="Aparajita" pitchFamily="34" charset="0"/>
              </a:rPr>
              <a:t>Grantees’ different circumstances  </a:t>
            </a:r>
          </a:p>
          <a:p>
            <a:r>
              <a:rPr lang="en-US" b="0" dirty="0" smtClean="0">
                <a:solidFill>
                  <a:schemeClr val="tx2"/>
                </a:solidFill>
                <a:latin typeface="Aparajita" pitchFamily="34" charset="0"/>
                <a:cs typeface="Aparajita" pitchFamily="34" charset="0"/>
              </a:rPr>
              <a:t>Speaks to need for Grantees</a:t>
            </a:r>
            <a:r>
              <a:rPr lang="en-US" b="0" baseline="0" dirty="0" smtClean="0">
                <a:solidFill>
                  <a:schemeClr val="tx2"/>
                </a:solidFill>
                <a:latin typeface="Aparajita" pitchFamily="34" charset="0"/>
                <a:cs typeface="Aparajita" pitchFamily="34" charset="0"/>
              </a:rPr>
              <a:t> to have systems tailored to meet their particular needs</a:t>
            </a:r>
          </a:p>
          <a:p>
            <a:endParaRPr lang="en-US" b="0" baseline="0" dirty="0" smtClean="0">
              <a:solidFill>
                <a:schemeClr val="tx2"/>
              </a:solidFill>
              <a:latin typeface="Aparajita" pitchFamily="34" charset="0"/>
              <a:cs typeface="Aparajita" pitchFamily="34" charset="0"/>
            </a:endParaRPr>
          </a:p>
          <a:p>
            <a:endParaRPr lang="en-US" b="0" baseline="0" dirty="0" smtClean="0">
              <a:solidFill>
                <a:schemeClr val="tx2"/>
              </a:solidFill>
              <a:latin typeface="Aparajita" pitchFamily="34" charset="0"/>
              <a:cs typeface="Aparajita" pitchFamily="34" charset="0"/>
            </a:endParaRPr>
          </a:p>
          <a:p>
            <a:endParaRPr lang="en-US" b="0" baseline="0" dirty="0" smtClean="0">
              <a:solidFill>
                <a:schemeClr val="tx2"/>
              </a:solidFill>
              <a:latin typeface="Aparajita" pitchFamily="34" charset="0"/>
              <a:cs typeface="Aparajita" pitchFamily="34" charset="0"/>
            </a:endParaRPr>
          </a:p>
          <a:p>
            <a:endParaRPr lang="en-US" b="0" baseline="0" dirty="0" smtClean="0">
              <a:solidFill>
                <a:schemeClr val="tx2"/>
              </a:solidFill>
              <a:latin typeface="Aparajita" pitchFamily="34" charset="0"/>
              <a:cs typeface="Aparajita" pitchFamily="34" charset="0"/>
            </a:endParaRPr>
          </a:p>
          <a:p>
            <a:r>
              <a:rPr lang="en-US" sz="1200" kern="1200" dirty="0" smtClean="0">
                <a:solidFill>
                  <a:schemeClr val="tx1"/>
                </a:solidFill>
                <a:effectLst/>
                <a:latin typeface="+mn-lt"/>
                <a:ea typeface="+mn-ea"/>
                <a:cs typeface="+mn-cs"/>
              </a:rPr>
              <a:t>Cleveland -12052  $158,261</a:t>
            </a:r>
          </a:p>
          <a:p>
            <a:r>
              <a:rPr lang="en-US" sz="1200" kern="1200" dirty="0" smtClean="0">
                <a:solidFill>
                  <a:schemeClr val="tx1"/>
                </a:solidFill>
                <a:effectLst/>
                <a:latin typeface="+mn-lt"/>
                <a:ea typeface="+mn-ea"/>
                <a:cs typeface="+mn-cs"/>
              </a:rPr>
              <a:t>The Legal Aid Society of Cleveland and Montana Legal Services Association, representing both urban and rural client populations, will partner to develop data analysis technology strategies to increase client service effectiveness and organizational efficiencies. Cleveland and Montana will collaborate with social scientists and a stakeholder group of data-savvy legal aid organizations from around the country who will bring their experience and expertise to this project. The resulting data analysis technology guidelines will include: software recommendations, instructions for mining internal case management systems, recommendations for sources of external data, recommendations regarding case outcome measures, a partnership plan for working with research institutions, a list of data hypotheses, suggested analysis techniques, sample analyses spreadsheets and GIS reports, and recommendations for incorporating internal staff in the planning, training and implementation phases.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NJP -12019  $34,500.00</a:t>
            </a:r>
          </a:p>
          <a:p>
            <a:r>
              <a:rPr lang="en-US" sz="1200" kern="1200" dirty="0" smtClean="0">
                <a:solidFill>
                  <a:schemeClr val="tx1"/>
                </a:solidFill>
                <a:effectLst/>
                <a:latin typeface="+mn-lt"/>
                <a:ea typeface="+mn-ea"/>
                <a:cs typeface="+mn-cs"/>
              </a:rPr>
              <a:t>The Northwest Justice Project (NJP) proposes to build a Business Intelligence Dashboard that will allow users to view real-time or historical information presented in graphical formats. The Dashboard will use case management system data to help NJP see patterns and trends in client problems as they emerge and in historical perspective to identify the need for systemic advocacy, to shape local case acceptance choices and to allocate resources consistently with NJP’s strategic plan. NJP will integrate into NJP's case management system, LegalServer, a library of interactive graphical reporting tools, including 10 customized reports. In addition, NJP will acquire the ability to output client data to a map and overlay with other data such as limited English proficient households or transportation services.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Illinois – 12059 $118,475 </a:t>
            </a:r>
          </a:p>
          <a:p>
            <a:r>
              <a:rPr lang="en-US" sz="1200" kern="1200" dirty="0" smtClean="0">
                <a:solidFill>
                  <a:schemeClr val="tx1"/>
                </a:solidFill>
                <a:effectLst/>
                <a:latin typeface="+mn-lt"/>
                <a:ea typeface="+mn-ea"/>
                <a:cs typeface="+mn-cs"/>
              </a:rPr>
              <a:t>To better measure the effectiveness and impact of legal services in Illinois, and to inform strategies for delivering services across the state, Prairie State Legal Services (PSLS) and its project partners will create an aggregated statewide data collection, mapping and reporting system. The Statewide Collaborative Data System will do something new – aggregate and analyze data from the across the state and across delivery methods. Case data will integrate with statewide website data, usage data from mobile apps, LiveHelp and the online access system to provide a full picture of the delivery of legal services, including representation, hotlines, and online self-help tools. The partners will then use this data to evaluate and improve legal services and outreach efforts in Illinois and to influence program priorities and policies.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Atlanta – 12063  $86,506.00</a:t>
            </a:r>
          </a:p>
          <a:p>
            <a:r>
              <a:rPr lang="en-US" sz="1200" kern="1200" dirty="0" smtClean="0">
                <a:solidFill>
                  <a:schemeClr val="tx1"/>
                </a:solidFill>
                <a:effectLst/>
                <a:latin typeface="+mn-lt"/>
                <a:ea typeface="+mn-ea"/>
                <a:cs typeface="+mn-cs"/>
              </a:rPr>
              <a:t>Atlanta Legal Aid Society's Technology Initiative Grant proposal will create an Executive Dashboard within its Legal Server case management system. The Executive Dashboard will easily create reports and graphical displays to demonstrate the economic impact of legal services to the State of Georgia. In consultation with an economic impact expert, Atlanta Legal Aid will expand its outcome collection system and also create an economic impact report system in Legal Server to update economic impact studies. The Executive Dashboard will also create reports that graphically demonstrate the direct accomplishments of its advocates and client feedback to assist with both grant compliance and staff development. Atlanta Legal Aid will explore at least four different technology methods for effectively obtaining client feedback.</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Work with economic impact expert to identify revised outcomes collection criteria in LegalServer.</a:t>
            </a:r>
          </a:p>
          <a:p>
            <a:r>
              <a:rPr lang="en-US" sz="1200" kern="1200" dirty="0" smtClean="0">
                <a:solidFill>
                  <a:schemeClr val="tx1"/>
                </a:solidFill>
                <a:effectLst/>
                <a:latin typeface="+mn-lt"/>
                <a:ea typeface="+mn-ea"/>
                <a:cs typeface="+mn-cs"/>
              </a:rPr>
              <a:t>Identify technology to be utilized to collect client feedback.</a:t>
            </a:r>
          </a:p>
          <a:p>
            <a:r>
              <a:rPr lang="en-US" sz="1200" kern="1200" dirty="0" smtClean="0">
                <a:solidFill>
                  <a:schemeClr val="tx1"/>
                </a:solidFill>
                <a:effectLst/>
                <a:latin typeface="+mn-lt"/>
                <a:ea typeface="+mn-ea"/>
                <a:cs typeface="+mn-cs"/>
              </a:rPr>
              <a:t>Work with the PSTI and a web usability expert to develop the graphic design for the Executive Dashboard.</a:t>
            </a:r>
          </a:p>
          <a:p>
            <a:r>
              <a:rPr lang="en-US" sz="1200" kern="1200" dirty="0" smtClean="0">
                <a:solidFill>
                  <a:schemeClr val="tx1"/>
                </a:solidFill>
                <a:effectLst/>
                <a:latin typeface="+mn-lt"/>
                <a:ea typeface="+mn-ea"/>
                <a:cs typeface="+mn-cs"/>
              </a:rPr>
              <a:t>Work with PSTI and the economic impact expert to determine the technical requirements of the economic impact report update system.</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Revise outcome data collection criteria in LegalServer.</a:t>
            </a:r>
          </a:p>
          <a:p>
            <a:r>
              <a:rPr lang="en-US" sz="1200" kern="1200" dirty="0" smtClean="0">
                <a:solidFill>
                  <a:schemeClr val="tx1"/>
                </a:solidFill>
                <a:effectLst/>
                <a:latin typeface="+mn-lt"/>
                <a:ea typeface="+mn-ea"/>
                <a:cs typeface="+mn-cs"/>
              </a:rPr>
              <a:t>Solicit client feedback utilizing LegalServer, document automation and other technologies identified.</a:t>
            </a:r>
          </a:p>
          <a:p>
            <a:r>
              <a:rPr lang="en-US" sz="1200" kern="1200" dirty="0" smtClean="0">
                <a:solidFill>
                  <a:schemeClr val="tx1"/>
                </a:solidFill>
                <a:effectLst/>
                <a:latin typeface="+mn-lt"/>
                <a:ea typeface="+mn-ea"/>
                <a:cs typeface="+mn-cs"/>
              </a:rPr>
              <a:t>Work with the economic impact expert and other project partners to determine shared data sources and variables to be used in the Executive Dashboard reports.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Compile a guidebook or work with project partners to complete a national guidebook on outcome collection methods and obtaining client feedback.</a:t>
            </a:r>
          </a:p>
          <a:p>
            <a:r>
              <a:rPr lang="en-US" sz="1200" kern="1200" dirty="0" smtClean="0">
                <a:solidFill>
                  <a:schemeClr val="tx1"/>
                </a:solidFill>
                <a:effectLst/>
                <a:latin typeface="+mn-lt"/>
                <a:ea typeface="+mn-ea"/>
                <a:cs typeface="+mn-cs"/>
              </a:rPr>
              <a:t>Complete the Executive Dashboard and train users.</a:t>
            </a:r>
          </a:p>
          <a:p>
            <a:r>
              <a:rPr lang="en-US" sz="1200" kern="1200" dirty="0" smtClean="0">
                <a:solidFill>
                  <a:schemeClr val="tx1"/>
                </a:solidFill>
                <a:effectLst/>
                <a:latin typeface="+mn-lt"/>
                <a:ea typeface="+mn-ea"/>
                <a:cs typeface="+mn-cs"/>
              </a:rPr>
              <a:t>Complete the economic impact report update system in LegalServer.</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New Mexico - 12018 $54,500.00</a:t>
            </a:r>
          </a:p>
          <a:p>
            <a:r>
              <a:rPr lang="en-US" sz="1200" kern="1200" dirty="0" smtClean="0">
                <a:solidFill>
                  <a:schemeClr val="tx1"/>
                </a:solidFill>
                <a:effectLst/>
                <a:latin typeface="+mn-lt"/>
                <a:ea typeface="+mn-ea"/>
                <a:cs typeface="+mn-cs"/>
              </a:rPr>
              <a:t>This project will create a statewide intake and case management network that will use continuous analysis of real time non-confidential data to more effectively identify and define issues, trends and targeted client communities. Partner agencies participating in the project will us this information to strategically focus resources on cases and community needs most likely to produce significant results.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Philadelphia -     11078  $51,198.00</a:t>
            </a:r>
          </a:p>
          <a:p>
            <a:r>
              <a:rPr lang="en-US" sz="1200" kern="1200" dirty="0" smtClean="0">
                <a:solidFill>
                  <a:schemeClr val="tx1"/>
                </a:solidFill>
                <a:effectLst/>
                <a:latin typeface="+mn-lt"/>
                <a:ea typeface="+mn-ea"/>
                <a:cs typeface="+mn-cs"/>
              </a:rPr>
              <a:t>The project is to develop a web-based tool that multiple legal services organizations in a single geographic area can use to upload their case management data and automatically generate statistics about requests for assistance and cases handled. The statistical functions of the system will allow complex queries to be run in order to analyze legal services data by subject matter area, demographic factors (using census data), and geographic factors (using GIS mapping). The system will be used by executive directors and development directors for purposes of strategic planning, resource allocation, and fundraising.</a:t>
            </a:r>
          </a:p>
          <a:p>
            <a:endParaRPr lang="en-US" b="0" dirty="0"/>
          </a:p>
        </p:txBody>
      </p:sp>
      <p:sp>
        <p:nvSpPr>
          <p:cNvPr id="4" name="Slide Number Placeholder 3"/>
          <p:cNvSpPr>
            <a:spLocks noGrp="1"/>
          </p:cNvSpPr>
          <p:nvPr>
            <p:ph type="sldNum" sz="quarter" idx="10"/>
          </p:nvPr>
        </p:nvSpPr>
        <p:spPr/>
        <p:txBody>
          <a:bodyPr/>
          <a:lstStyle/>
          <a:p>
            <a:fld id="{5493380F-E74E-4F26-8679-A396B67057F2}" type="slidenum">
              <a:rPr lang="en-US" smtClean="0"/>
              <a:t>7</a:t>
            </a:fld>
            <a:endParaRPr lang="en-US" dirty="0"/>
          </a:p>
        </p:txBody>
      </p:sp>
    </p:spTree>
    <p:extLst>
      <p:ext uri="{BB962C8B-B14F-4D97-AF65-F5344CB8AC3E}">
        <p14:creationId xmlns:p14="http://schemas.microsoft.com/office/powerpoint/2010/main" val="3161774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solidFill>
                  <a:srgbClr val="FF0000"/>
                </a:solidFill>
              </a:rPr>
              <a:t>General</a:t>
            </a:r>
          </a:p>
          <a:p>
            <a:endParaRPr lang="en-US" dirty="0" smtClean="0"/>
          </a:p>
          <a:p>
            <a:r>
              <a:rPr lang="en-US" b="1" dirty="0" smtClean="0"/>
              <a:t>TIG</a:t>
            </a:r>
            <a:r>
              <a:rPr lang="en-US" dirty="0" smtClean="0"/>
              <a:t> </a:t>
            </a:r>
          </a:p>
          <a:p>
            <a:pPr marL="171450" indent="-171450">
              <a:buFont typeface="Arial" pitchFamily="34" charset="0"/>
              <a:buChar char="•"/>
            </a:pPr>
            <a:r>
              <a:rPr lang="en-US" dirty="0" smtClean="0"/>
              <a:t>2011 and 2012 areas of interest </a:t>
            </a:r>
          </a:p>
          <a:p>
            <a:pPr marL="171450" indent="-171450">
              <a:buFont typeface="Arial" pitchFamily="34" charset="0"/>
              <a:buChar char="•"/>
            </a:pPr>
            <a:r>
              <a:rPr lang="en-US" dirty="0" smtClean="0"/>
              <a:t>6</a:t>
            </a:r>
            <a:r>
              <a:rPr lang="en-US" baseline="0" dirty="0" smtClean="0"/>
              <a:t> 2011 and 2012 data grants: NJP, Atlanta, New Mexico</a:t>
            </a:r>
          </a:p>
          <a:p>
            <a:pPr marL="0" indent="0">
              <a:buFont typeface="Arial" pitchFamily="34" charset="0"/>
              <a:buNone/>
            </a:pPr>
            <a:endParaRPr lang="en-US" dirty="0" smtClean="0"/>
          </a:p>
          <a:p>
            <a:pPr marL="0" indent="0">
              <a:buFont typeface="Arial" pitchFamily="34" charset="0"/>
              <a:buNone/>
            </a:pPr>
            <a:endParaRPr lang="en-US" dirty="0" smtClean="0"/>
          </a:p>
          <a:p>
            <a:r>
              <a:rPr lang="en-US" b="1" dirty="0" smtClean="0"/>
              <a:t>Tools</a:t>
            </a:r>
            <a:endParaRPr lang="en-US" b="1" baseline="0" dirty="0" smtClean="0"/>
          </a:p>
          <a:p>
            <a:r>
              <a:rPr lang="en-US" dirty="0" smtClean="0">
                <a:solidFill>
                  <a:schemeClr val="tx2"/>
                </a:solidFill>
                <a:latin typeface="Aparajita" pitchFamily="34" charset="0"/>
                <a:cs typeface="Aparajita" pitchFamily="34" charset="0"/>
              </a:rPr>
              <a:t>Use data to (a) design, assess and improve their delivery strategies and program operations and (b) demonstrate the need for and benefits of the services they provide clients in their communities </a:t>
            </a:r>
          </a:p>
          <a:p>
            <a:endParaRPr lang="en-US" dirty="0" smtClean="0">
              <a:solidFill>
                <a:schemeClr val="tx2"/>
              </a:solidFill>
              <a:latin typeface="Aparajita" pitchFamily="34" charset="0"/>
              <a:cs typeface="Aparajita" pitchFamily="34" charset="0"/>
            </a:endParaRPr>
          </a:p>
          <a:p>
            <a:r>
              <a:rPr lang="en-US" b="1" dirty="0" smtClean="0">
                <a:solidFill>
                  <a:schemeClr val="tx2"/>
                </a:solidFill>
                <a:latin typeface="Aparajita" pitchFamily="34" charset="0"/>
                <a:cs typeface="Aparajita" pitchFamily="34" charset="0"/>
              </a:rPr>
              <a:t>Grantees’ different circumstances  </a:t>
            </a:r>
          </a:p>
          <a:p>
            <a:r>
              <a:rPr lang="en-US" b="0" dirty="0" smtClean="0">
                <a:solidFill>
                  <a:schemeClr val="tx2"/>
                </a:solidFill>
                <a:latin typeface="Aparajita" pitchFamily="34" charset="0"/>
                <a:cs typeface="Aparajita" pitchFamily="34" charset="0"/>
              </a:rPr>
              <a:t>Speaks to need for Grantees</a:t>
            </a:r>
            <a:r>
              <a:rPr lang="en-US" b="0" baseline="0" dirty="0" smtClean="0">
                <a:solidFill>
                  <a:schemeClr val="tx2"/>
                </a:solidFill>
                <a:latin typeface="Aparajita" pitchFamily="34" charset="0"/>
                <a:cs typeface="Aparajita" pitchFamily="34" charset="0"/>
              </a:rPr>
              <a:t> to have systems tailored to meet their particular needs</a:t>
            </a:r>
          </a:p>
          <a:p>
            <a:endParaRPr lang="en-US" b="0" baseline="0" dirty="0" smtClean="0">
              <a:solidFill>
                <a:schemeClr val="tx2"/>
              </a:solidFill>
              <a:latin typeface="Aparajita" pitchFamily="34" charset="0"/>
              <a:cs typeface="Aparajita" pitchFamily="34" charset="0"/>
            </a:endParaRPr>
          </a:p>
          <a:p>
            <a:endParaRPr lang="en-US" b="0" baseline="0" dirty="0" smtClean="0">
              <a:solidFill>
                <a:schemeClr val="tx2"/>
              </a:solidFill>
              <a:latin typeface="Aparajita" pitchFamily="34" charset="0"/>
              <a:cs typeface="Aparajita" pitchFamily="34" charset="0"/>
            </a:endParaRPr>
          </a:p>
          <a:p>
            <a:endParaRPr lang="en-US" b="0" baseline="0" dirty="0" smtClean="0">
              <a:solidFill>
                <a:schemeClr val="tx2"/>
              </a:solidFill>
              <a:latin typeface="Aparajita" pitchFamily="34" charset="0"/>
              <a:cs typeface="Aparajita" pitchFamily="34" charset="0"/>
            </a:endParaRPr>
          </a:p>
          <a:p>
            <a:endParaRPr lang="en-US" b="0" baseline="0" dirty="0" smtClean="0">
              <a:solidFill>
                <a:schemeClr val="tx2"/>
              </a:solidFill>
              <a:latin typeface="Aparajita" pitchFamily="34" charset="0"/>
              <a:cs typeface="Aparajita" pitchFamily="34" charset="0"/>
            </a:endParaRPr>
          </a:p>
          <a:p>
            <a:r>
              <a:rPr lang="en-US" sz="1200" kern="1200" dirty="0" smtClean="0">
                <a:solidFill>
                  <a:schemeClr val="tx1"/>
                </a:solidFill>
                <a:effectLst/>
                <a:latin typeface="+mn-lt"/>
                <a:ea typeface="+mn-ea"/>
                <a:cs typeface="+mn-cs"/>
              </a:rPr>
              <a:t>Cleveland -12052  $158,261</a:t>
            </a:r>
          </a:p>
          <a:p>
            <a:r>
              <a:rPr lang="en-US" sz="1200" kern="1200" dirty="0" smtClean="0">
                <a:solidFill>
                  <a:schemeClr val="tx1"/>
                </a:solidFill>
                <a:effectLst/>
                <a:latin typeface="+mn-lt"/>
                <a:ea typeface="+mn-ea"/>
                <a:cs typeface="+mn-cs"/>
              </a:rPr>
              <a:t>The Legal Aid Society of Cleveland and Montana Legal Services Association, representing both urban and rural client populations, will partner to develop data analysis technology strategies to increase client service effectiveness and organizational efficiencies. Cleveland and Montana will collaborate with social scientists and a stakeholder group of data-savvy legal aid organizations from around the country who will bring their experience and expertise to this project. The resulting data analysis technology guidelines will include: software recommendations, instructions for mining internal case management systems, recommendations for sources of external data, recommendations regarding case outcome measures, a partnership plan for working with research institutions, a list of data hypotheses, suggested analysis techniques, sample analyses spreadsheets and GIS reports, and recommendations for incorporating internal staff in the planning, training and implementation phases.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NJP -12019  $34,500.00</a:t>
            </a:r>
          </a:p>
          <a:p>
            <a:r>
              <a:rPr lang="en-US" sz="1200" kern="1200" dirty="0" smtClean="0">
                <a:solidFill>
                  <a:schemeClr val="tx1"/>
                </a:solidFill>
                <a:effectLst/>
                <a:latin typeface="+mn-lt"/>
                <a:ea typeface="+mn-ea"/>
                <a:cs typeface="+mn-cs"/>
              </a:rPr>
              <a:t>The Northwest Justice Project (NJP) proposes to build a Business Intelligence Dashboard that will allow users to view real-time or historical information presented in graphical formats. The Dashboard will use case management system data to help NJP see patterns and trends in client problems as they emerge and in historical perspective to identify the need for systemic advocacy, to shape local case acceptance choices and to allocate resources consistently with NJP’s strategic plan. NJP will integrate into NJP's case management system, LegalServer, a library of interactive graphical reporting tools, including 10 customized reports. In addition, NJP will acquire the ability to output client data to a map and overlay with other data such as limited English proficient households or transportation services.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Illinois – 12059 $118,475 </a:t>
            </a:r>
          </a:p>
          <a:p>
            <a:r>
              <a:rPr lang="en-US" sz="1200" kern="1200" dirty="0" smtClean="0">
                <a:solidFill>
                  <a:schemeClr val="tx1"/>
                </a:solidFill>
                <a:effectLst/>
                <a:latin typeface="+mn-lt"/>
                <a:ea typeface="+mn-ea"/>
                <a:cs typeface="+mn-cs"/>
              </a:rPr>
              <a:t>To better measure the effectiveness and impact of legal services in Illinois, and to inform strategies for delivering services across the state, Prairie State Legal Services (PSLS) and its project partners will create an aggregated statewide data collection, mapping and reporting system. The Statewide Collaborative Data System will do something new – aggregate and analyze data from the across the state and across delivery methods. Case data will integrate with statewide website data, usage data from mobile apps, LiveHelp and the online access system to provide a full picture of the delivery of legal services, including representation, hotlines, and online self-help tools. The partners will then use this data to evaluate and improve legal services and outreach efforts in Illinois and to influence program priorities and policies.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Atlanta – 12063  $86,506.00</a:t>
            </a:r>
          </a:p>
          <a:p>
            <a:r>
              <a:rPr lang="en-US" sz="1200" kern="1200" dirty="0" smtClean="0">
                <a:solidFill>
                  <a:schemeClr val="tx1"/>
                </a:solidFill>
                <a:effectLst/>
                <a:latin typeface="+mn-lt"/>
                <a:ea typeface="+mn-ea"/>
                <a:cs typeface="+mn-cs"/>
              </a:rPr>
              <a:t>Atlanta Legal Aid Society's Technology Initiative Grant proposal will create an Executive Dashboard within its Legal Server case management system. The Executive Dashboard will easily create reports and graphical displays to demonstrate the economic impact of legal services to the State of Georgia. In consultation with an economic impact expert, Atlanta Legal Aid will expand its outcome collection system and also create an economic impact report system in Legal Server to update economic impact studies. The Executive Dashboard will also create reports that graphically demonstrate the direct accomplishments of its advocates and client feedback to assist with both grant compliance and staff development. Atlanta Legal Aid will explore at least four different technology methods for effectively obtaining client feedback.</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Work with economic impact expert to identify revised outcomes collection criteria in LegalServer.</a:t>
            </a:r>
          </a:p>
          <a:p>
            <a:r>
              <a:rPr lang="en-US" sz="1200" kern="1200" dirty="0" smtClean="0">
                <a:solidFill>
                  <a:schemeClr val="tx1"/>
                </a:solidFill>
                <a:effectLst/>
                <a:latin typeface="+mn-lt"/>
                <a:ea typeface="+mn-ea"/>
                <a:cs typeface="+mn-cs"/>
              </a:rPr>
              <a:t>Identify technology to be utilized to collect client feedback.</a:t>
            </a:r>
          </a:p>
          <a:p>
            <a:r>
              <a:rPr lang="en-US" sz="1200" kern="1200" dirty="0" smtClean="0">
                <a:solidFill>
                  <a:schemeClr val="tx1"/>
                </a:solidFill>
                <a:effectLst/>
                <a:latin typeface="+mn-lt"/>
                <a:ea typeface="+mn-ea"/>
                <a:cs typeface="+mn-cs"/>
              </a:rPr>
              <a:t>Work with the PSTI and a web usability expert to develop the graphic design for the Executive Dashboard.</a:t>
            </a:r>
          </a:p>
          <a:p>
            <a:r>
              <a:rPr lang="en-US" sz="1200" kern="1200" dirty="0" smtClean="0">
                <a:solidFill>
                  <a:schemeClr val="tx1"/>
                </a:solidFill>
                <a:effectLst/>
                <a:latin typeface="+mn-lt"/>
                <a:ea typeface="+mn-ea"/>
                <a:cs typeface="+mn-cs"/>
              </a:rPr>
              <a:t>Work with PSTI and the economic impact expert to determine the technical requirements of the economic impact report update system.</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Revise outcome data collection criteria in LegalServer.</a:t>
            </a:r>
          </a:p>
          <a:p>
            <a:r>
              <a:rPr lang="en-US" sz="1200" kern="1200" dirty="0" smtClean="0">
                <a:solidFill>
                  <a:schemeClr val="tx1"/>
                </a:solidFill>
                <a:effectLst/>
                <a:latin typeface="+mn-lt"/>
                <a:ea typeface="+mn-ea"/>
                <a:cs typeface="+mn-cs"/>
              </a:rPr>
              <a:t>Solicit client feedback utilizing LegalServer, document automation and other technologies identified.</a:t>
            </a:r>
          </a:p>
          <a:p>
            <a:r>
              <a:rPr lang="en-US" sz="1200" kern="1200" dirty="0" smtClean="0">
                <a:solidFill>
                  <a:schemeClr val="tx1"/>
                </a:solidFill>
                <a:effectLst/>
                <a:latin typeface="+mn-lt"/>
                <a:ea typeface="+mn-ea"/>
                <a:cs typeface="+mn-cs"/>
              </a:rPr>
              <a:t>Work with the economic impact expert and other project partners to determine shared data sources and variables to be used in the Executive Dashboard reports.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Compile a guidebook or work with project partners to complete a national guidebook on outcome collection methods and obtaining client feedback.</a:t>
            </a:r>
          </a:p>
          <a:p>
            <a:r>
              <a:rPr lang="en-US" sz="1200" kern="1200" dirty="0" smtClean="0">
                <a:solidFill>
                  <a:schemeClr val="tx1"/>
                </a:solidFill>
                <a:effectLst/>
                <a:latin typeface="+mn-lt"/>
                <a:ea typeface="+mn-ea"/>
                <a:cs typeface="+mn-cs"/>
              </a:rPr>
              <a:t>Complete the Executive Dashboard and train users.</a:t>
            </a:r>
          </a:p>
          <a:p>
            <a:r>
              <a:rPr lang="en-US" sz="1200" kern="1200" dirty="0" smtClean="0">
                <a:solidFill>
                  <a:schemeClr val="tx1"/>
                </a:solidFill>
                <a:effectLst/>
                <a:latin typeface="+mn-lt"/>
                <a:ea typeface="+mn-ea"/>
                <a:cs typeface="+mn-cs"/>
              </a:rPr>
              <a:t>Complete the economic impact report update system in LegalServer.</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New Mexico - 12018 $54,500.00</a:t>
            </a:r>
          </a:p>
          <a:p>
            <a:r>
              <a:rPr lang="en-US" sz="1200" kern="1200" dirty="0" smtClean="0">
                <a:solidFill>
                  <a:schemeClr val="tx1"/>
                </a:solidFill>
                <a:effectLst/>
                <a:latin typeface="+mn-lt"/>
                <a:ea typeface="+mn-ea"/>
                <a:cs typeface="+mn-cs"/>
              </a:rPr>
              <a:t>This project will create a statewide intake and case management network that will use continuous analysis of real time non-confidential data to more effectively identify and define issues, trends and targeted client communities. Partner agencies participating in the project will us this information to strategically focus resources on cases and community needs most likely to produce significant results.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Philadelphia -     11078  $51,198.00</a:t>
            </a:r>
          </a:p>
          <a:p>
            <a:r>
              <a:rPr lang="en-US" sz="1200" kern="1200" dirty="0" smtClean="0">
                <a:solidFill>
                  <a:schemeClr val="tx1"/>
                </a:solidFill>
                <a:effectLst/>
                <a:latin typeface="+mn-lt"/>
                <a:ea typeface="+mn-ea"/>
                <a:cs typeface="+mn-cs"/>
              </a:rPr>
              <a:t>The project is to develop a web-based tool that multiple legal services organizations in a single geographic area can use to upload their case management data and automatically generate statistics about requests for assistance and cases handled. The statistical functions of the system will allow complex queries to be run in order to analyze legal services data by subject matter area, demographic factors (using census data), and geographic factors (using GIS mapping). The system will be used by executive directors and development directors for purposes of strategic planning, resource allocation, and fundraising.</a:t>
            </a:r>
          </a:p>
          <a:p>
            <a:endParaRPr lang="en-US" b="0" dirty="0"/>
          </a:p>
        </p:txBody>
      </p:sp>
      <p:sp>
        <p:nvSpPr>
          <p:cNvPr id="4" name="Slide Number Placeholder 3"/>
          <p:cNvSpPr>
            <a:spLocks noGrp="1"/>
          </p:cNvSpPr>
          <p:nvPr>
            <p:ph type="sldNum" sz="quarter" idx="10"/>
          </p:nvPr>
        </p:nvSpPr>
        <p:spPr/>
        <p:txBody>
          <a:bodyPr/>
          <a:lstStyle/>
          <a:p>
            <a:fld id="{5493380F-E74E-4F26-8679-A396B67057F2}" type="slidenum">
              <a:rPr lang="en-US" smtClean="0"/>
              <a:t>8</a:t>
            </a:fld>
            <a:endParaRPr lang="en-US" dirty="0"/>
          </a:p>
        </p:txBody>
      </p:sp>
    </p:spTree>
    <p:extLst>
      <p:ext uri="{BB962C8B-B14F-4D97-AF65-F5344CB8AC3E}">
        <p14:creationId xmlns:p14="http://schemas.microsoft.com/office/powerpoint/2010/main" val="3161774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C7C01C4-FD4C-488D-B1BB-2ED003AE22CD}" type="datetimeFigureOut">
              <a:rPr lang="en-US" smtClean="0"/>
              <a:t>1/25/2013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7CFFAC-4A1A-4B88-907C-F9B8ED654D37}" type="slidenum">
              <a:rPr lang="en-US" smtClean="0"/>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7C01C4-FD4C-488D-B1BB-2ED003AE22CD}" type="datetimeFigureOut">
              <a:rPr lang="en-US" smtClean="0"/>
              <a:t>1/25/2013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7CFFAC-4A1A-4B88-907C-F9B8ED654D37}"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7C01C4-FD4C-488D-B1BB-2ED003AE22CD}" type="datetimeFigureOut">
              <a:rPr lang="en-US" smtClean="0"/>
              <a:t>1/25/2013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7CFFAC-4A1A-4B88-907C-F9B8ED654D37}"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7C01C4-FD4C-488D-B1BB-2ED003AE22CD}" type="datetimeFigureOut">
              <a:rPr lang="en-US" smtClean="0"/>
              <a:t>1/25/2013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7CFFAC-4A1A-4B88-907C-F9B8ED654D37}"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7C01C4-FD4C-488D-B1BB-2ED003AE22CD}" type="datetimeFigureOut">
              <a:rPr lang="en-US" smtClean="0"/>
              <a:t>1/25/2013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7CFFAC-4A1A-4B88-907C-F9B8ED654D37}" type="slidenum">
              <a:rPr lang="en-US" smtClean="0"/>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C7C01C4-FD4C-488D-B1BB-2ED003AE22CD}" type="datetimeFigureOut">
              <a:rPr lang="en-US" smtClean="0"/>
              <a:t>1/25/2013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7CFFAC-4A1A-4B88-907C-F9B8ED654D37}"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C7C01C4-FD4C-488D-B1BB-2ED003AE22CD}" type="datetimeFigureOut">
              <a:rPr lang="en-US" smtClean="0"/>
              <a:t>1/25/2013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D7CFFAC-4A1A-4B88-907C-F9B8ED654D37}" type="slidenum">
              <a:rPr lang="en-US" smtClean="0"/>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7C01C4-FD4C-488D-B1BB-2ED003AE22CD}" type="datetimeFigureOut">
              <a:rPr lang="en-US" smtClean="0"/>
              <a:t>1/25/2013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D7CFFAC-4A1A-4B88-907C-F9B8ED654D37}"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7C01C4-FD4C-488D-B1BB-2ED003AE22CD}" type="datetimeFigureOut">
              <a:rPr lang="en-US" smtClean="0"/>
              <a:t>1/25/2013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D7CFFAC-4A1A-4B88-907C-F9B8ED654D37}"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7C01C4-FD4C-488D-B1BB-2ED003AE22CD}" type="datetimeFigureOut">
              <a:rPr lang="en-US" smtClean="0"/>
              <a:t>1/25/2013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7CFFAC-4A1A-4B88-907C-F9B8ED654D37}" type="slidenum">
              <a:rPr lang="en-US" smtClean="0"/>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7C01C4-FD4C-488D-B1BB-2ED003AE22CD}" type="datetimeFigureOut">
              <a:rPr lang="en-US" smtClean="0"/>
              <a:t>1/25/2013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7CFFAC-4A1A-4B88-907C-F9B8ED654D37}"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EC7C01C4-FD4C-488D-B1BB-2ED003AE22CD}" type="datetimeFigureOut">
              <a:rPr lang="en-US" smtClean="0"/>
              <a:t>1/25/2013</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CD7CFFAC-4A1A-4B88-907C-F9B8ED654D37}"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848600" cy="1927225"/>
          </a:xfrm>
        </p:spPr>
        <p:txBody>
          <a:bodyPr/>
          <a:lstStyle/>
          <a:p>
            <a:pPr algn="ctr"/>
            <a:r>
              <a:rPr lang="en-US" sz="4400" b="1" i="1" dirty="0" smtClean="0">
                <a:effectLst/>
                <a:latin typeface="Aparajita" pitchFamily="34" charset="0"/>
                <a:cs typeface="Aparajita" pitchFamily="34" charset="0"/>
              </a:rPr>
              <a:t>Using Data to Improve </a:t>
            </a:r>
            <a:br>
              <a:rPr lang="en-US" sz="4400" b="1" i="1" dirty="0" smtClean="0">
                <a:effectLst/>
                <a:latin typeface="Aparajita" pitchFamily="34" charset="0"/>
                <a:cs typeface="Aparajita" pitchFamily="34" charset="0"/>
              </a:rPr>
            </a:br>
            <a:r>
              <a:rPr lang="en-US" sz="4400" b="1" i="1" dirty="0" smtClean="0">
                <a:effectLst/>
                <a:latin typeface="Aparajita" pitchFamily="34" charset="0"/>
                <a:cs typeface="Aparajita" pitchFamily="34" charset="0"/>
              </a:rPr>
              <a:t>Program Performance</a:t>
            </a:r>
            <a:r>
              <a:rPr lang="en-US" sz="3600" dirty="0" smtClean="0">
                <a:effectLst/>
                <a:latin typeface="Aparajita" pitchFamily="34" charset="0"/>
                <a:cs typeface="Aparajita" pitchFamily="34" charset="0"/>
              </a:rPr>
              <a:t/>
            </a:r>
            <a:br>
              <a:rPr lang="en-US" sz="3600" dirty="0" smtClean="0">
                <a:effectLst/>
                <a:latin typeface="Aparajita" pitchFamily="34" charset="0"/>
                <a:cs typeface="Aparajita" pitchFamily="34" charset="0"/>
              </a:rPr>
            </a:br>
            <a:r>
              <a:rPr lang="en-US" sz="3600" dirty="0" smtClean="0">
                <a:effectLst/>
                <a:latin typeface="Aparajita" pitchFamily="34" charset="0"/>
                <a:cs typeface="Aparajita" pitchFamily="34" charset="0"/>
              </a:rPr>
              <a:t/>
            </a:r>
            <a:br>
              <a:rPr lang="en-US" sz="3600" dirty="0" smtClean="0">
                <a:effectLst/>
                <a:latin typeface="Aparajita" pitchFamily="34" charset="0"/>
                <a:cs typeface="Aparajita" pitchFamily="34" charset="0"/>
              </a:rPr>
            </a:br>
            <a:r>
              <a:rPr lang="en-US" sz="3600" b="1" i="1" dirty="0" smtClean="0">
                <a:effectLst/>
                <a:latin typeface="Aparajita" pitchFamily="34" charset="0"/>
                <a:cs typeface="Aparajita" pitchFamily="34" charset="0"/>
              </a:rPr>
              <a:t>2013 TIG Conference</a:t>
            </a:r>
            <a:endParaRPr lang="en-US" sz="3600" b="1" dirty="0">
              <a:effectLst/>
              <a:latin typeface="Aparajita" pitchFamily="34" charset="0"/>
              <a:cs typeface="Aparajita" pitchFamily="34" charset="0"/>
            </a:endParaRPr>
          </a:p>
        </p:txBody>
      </p:sp>
      <p:sp>
        <p:nvSpPr>
          <p:cNvPr id="3" name="Subtitle 2"/>
          <p:cNvSpPr>
            <a:spLocks noGrp="1"/>
          </p:cNvSpPr>
          <p:nvPr>
            <p:ph type="subTitle" idx="1"/>
          </p:nvPr>
        </p:nvSpPr>
        <p:spPr>
          <a:xfrm>
            <a:off x="1447800" y="3581400"/>
            <a:ext cx="6400800" cy="1752600"/>
          </a:xfrm>
        </p:spPr>
        <p:txBody>
          <a:bodyPr>
            <a:noAutofit/>
          </a:bodyPr>
          <a:lstStyle/>
          <a:p>
            <a:pPr algn="ctr"/>
            <a:r>
              <a:rPr lang="en-US" b="1" i="1" dirty="0" smtClean="0">
                <a:solidFill>
                  <a:schemeClr val="tx2"/>
                </a:solidFill>
                <a:latin typeface="Aparajita" pitchFamily="34" charset="0"/>
                <a:cs typeface="Aparajita" pitchFamily="34" charset="0"/>
              </a:rPr>
              <a:t>Presenters:</a:t>
            </a:r>
          </a:p>
          <a:p>
            <a:pPr algn="ctr"/>
            <a:r>
              <a:rPr lang="en-US" sz="2200" dirty="0" smtClean="0">
                <a:solidFill>
                  <a:schemeClr val="tx2"/>
                </a:solidFill>
                <a:latin typeface="Aparajita" pitchFamily="34" charset="0"/>
                <a:cs typeface="Aparajita" pitchFamily="34" charset="0"/>
              </a:rPr>
              <a:t>Michael O’Connor, Prairie State Legal Services (IL)</a:t>
            </a:r>
          </a:p>
          <a:p>
            <a:pPr algn="ctr"/>
            <a:r>
              <a:rPr lang="en-US" sz="2200" dirty="0" smtClean="0">
                <a:solidFill>
                  <a:schemeClr val="tx2"/>
                </a:solidFill>
                <a:latin typeface="Aparajita" pitchFamily="34" charset="0"/>
                <a:cs typeface="Aparajita" pitchFamily="34" charset="0"/>
              </a:rPr>
              <a:t>Rachel Perry, Cleveland Legal Aid Society</a:t>
            </a:r>
          </a:p>
          <a:p>
            <a:pPr algn="ctr"/>
            <a:r>
              <a:rPr lang="en-US" sz="2200" dirty="0" smtClean="0">
                <a:solidFill>
                  <a:schemeClr val="tx2"/>
                </a:solidFill>
                <a:latin typeface="Aparajita" pitchFamily="34" charset="0"/>
                <a:cs typeface="Aparajita" pitchFamily="34" charset="0"/>
              </a:rPr>
              <a:t>Jonathan Pyle, Philadelphia Legal Assistance</a:t>
            </a:r>
          </a:p>
          <a:p>
            <a:pPr algn="ctr"/>
            <a:r>
              <a:rPr lang="en-US" sz="2200" dirty="0" smtClean="0">
                <a:solidFill>
                  <a:schemeClr val="tx2"/>
                </a:solidFill>
                <a:latin typeface="Aparajita" pitchFamily="34" charset="0"/>
                <a:cs typeface="Aparajita" pitchFamily="34" charset="0"/>
              </a:rPr>
              <a:t>Bristow Hardin, Legal Services Corporation (moderator)</a:t>
            </a:r>
            <a:endParaRPr lang="en-US" sz="2200" dirty="0">
              <a:solidFill>
                <a:schemeClr val="tx2"/>
              </a:solidFill>
              <a:latin typeface="Aparajita" pitchFamily="34" charset="0"/>
              <a:cs typeface="Aparajita" pitchFamily="34" charset="0"/>
            </a:endParaRPr>
          </a:p>
        </p:txBody>
      </p:sp>
    </p:spTree>
    <p:extLst>
      <p:ext uri="{BB962C8B-B14F-4D97-AF65-F5344CB8AC3E}">
        <p14:creationId xmlns:p14="http://schemas.microsoft.com/office/powerpoint/2010/main" val="2558013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latin typeface="Aparajita" pitchFamily="34" charset="0"/>
                <a:cs typeface="Aparajita" pitchFamily="34" charset="0"/>
              </a:rPr>
              <a:t>The Presenters Will Highlight:</a:t>
            </a:r>
            <a:endParaRPr lang="en-US" b="1" i="1" dirty="0">
              <a:latin typeface="Aparajita" pitchFamily="34" charset="0"/>
              <a:cs typeface="Aparajita" pitchFamily="34" charset="0"/>
            </a:endParaRPr>
          </a:p>
        </p:txBody>
      </p:sp>
      <p:sp>
        <p:nvSpPr>
          <p:cNvPr id="3" name="Content Placeholder 2"/>
          <p:cNvSpPr>
            <a:spLocks noGrp="1"/>
          </p:cNvSpPr>
          <p:nvPr>
            <p:ph idx="1"/>
          </p:nvPr>
        </p:nvSpPr>
        <p:spPr/>
        <p:txBody>
          <a:bodyPr>
            <a:normAutofit/>
          </a:bodyPr>
          <a:lstStyle/>
          <a:p>
            <a:r>
              <a:rPr lang="en-US" dirty="0" smtClean="0">
                <a:solidFill>
                  <a:schemeClr val="tx2"/>
                </a:solidFill>
                <a:latin typeface="Aparajita" pitchFamily="34" charset="0"/>
                <a:cs typeface="Aparajita" pitchFamily="34" charset="0"/>
              </a:rPr>
              <a:t>The value </a:t>
            </a:r>
            <a:r>
              <a:rPr lang="en-US" dirty="0">
                <a:solidFill>
                  <a:schemeClr val="tx2"/>
                </a:solidFill>
                <a:latin typeface="Aparajita" pitchFamily="34" charset="0"/>
                <a:cs typeface="Aparajita" pitchFamily="34" charset="0"/>
              </a:rPr>
              <a:t>of effective data </a:t>
            </a:r>
            <a:r>
              <a:rPr lang="en-US" dirty="0" smtClean="0">
                <a:solidFill>
                  <a:schemeClr val="tx2"/>
                </a:solidFill>
                <a:latin typeface="Aparajita" pitchFamily="34" charset="0"/>
                <a:cs typeface="Aparajita" pitchFamily="34" charset="0"/>
              </a:rPr>
              <a:t>compilation, analysis and reporting </a:t>
            </a:r>
            <a:r>
              <a:rPr lang="en-US" dirty="0">
                <a:solidFill>
                  <a:schemeClr val="tx2"/>
                </a:solidFill>
                <a:latin typeface="Aparajita" pitchFamily="34" charset="0"/>
                <a:cs typeface="Aparajita" pitchFamily="34" charset="0"/>
              </a:rPr>
              <a:t>for </a:t>
            </a:r>
            <a:r>
              <a:rPr lang="en-US" dirty="0" smtClean="0">
                <a:solidFill>
                  <a:schemeClr val="tx2"/>
                </a:solidFill>
                <a:latin typeface="Aparajita" pitchFamily="34" charset="0"/>
                <a:cs typeface="Aparajita" pitchFamily="34" charset="0"/>
              </a:rPr>
              <a:t>assessing and improving program management and program performance </a:t>
            </a:r>
          </a:p>
          <a:p>
            <a:pPr marL="0" indent="0">
              <a:buNone/>
            </a:pPr>
            <a:endParaRPr lang="en-US" dirty="0" smtClean="0">
              <a:solidFill>
                <a:schemeClr val="tx2"/>
              </a:solidFill>
              <a:latin typeface="Aparajita" pitchFamily="34" charset="0"/>
              <a:cs typeface="Aparajita" pitchFamily="34" charset="0"/>
            </a:endParaRPr>
          </a:p>
          <a:p>
            <a:r>
              <a:rPr lang="en-US" dirty="0" smtClean="0">
                <a:solidFill>
                  <a:schemeClr val="tx2"/>
                </a:solidFill>
                <a:latin typeface="Aparajita" pitchFamily="34" charset="0"/>
                <a:cs typeface="Aparajita" pitchFamily="34" charset="0"/>
              </a:rPr>
              <a:t>Concrete examples </a:t>
            </a:r>
            <a:r>
              <a:rPr lang="en-US" dirty="0" smtClean="0">
                <a:solidFill>
                  <a:schemeClr val="tx2"/>
                </a:solidFill>
                <a:latin typeface="Aparajita" pitchFamily="34" charset="0"/>
                <a:cs typeface="Aparajita" pitchFamily="34" charset="0"/>
              </a:rPr>
              <a:t>of:</a:t>
            </a:r>
          </a:p>
          <a:p>
            <a:pPr marL="731520" lvl="1" indent="-457200">
              <a:buFont typeface="+mj-lt"/>
              <a:buAutoNum type="arabicPeriod"/>
            </a:pPr>
            <a:r>
              <a:rPr lang="en-US" sz="2200" dirty="0" smtClean="0">
                <a:solidFill>
                  <a:schemeClr val="tx2"/>
                </a:solidFill>
                <a:latin typeface="Aparajita" pitchFamily="34" charset="0"/>
                <a:cs typeface="Aparajita" pitchFamily="34" charset="0"/>
              </a:rPr>
              <a:t>How the use of data can </a:t>
            </a:r>
            <a:r>
              <a:rPr lang="en-US" sz="2200" dirty="0">
                <a:solidFill>
                  <a:schemeClr val="tx2"/>
                </a:solidFill>
                <a:latin typeface="Aparajita" pitchFamily="34" charset="0"/>
                <a:cs typeface="Aparajita" pitchFamily="34" charset="0"/>
              </a:rPr>
              <a:t>improve </a:t>
            </a:r>
            <a:r>
              <a:rPr lang="en-US" sz="2200" dirty="0" smtClean="0">
                <a:solidFill>
                  <a:schemeClr val="tx2"/>
                </a:solidFill>
                <a:latin typeface="Aparajita" pitchFamily="34" charset="0"/>
                <a:cs typeface="Aparajita" pitchFamily="34" charset="0"/>
              </a:rPr>
              <a:t>specific program operations and activities, e.g., identifying </a:t>
            </a:r>
            <a:r>
              <a:rPr lang="en-US" sz="2200" dirty="0">
                <a:solidFill>
                  <a:schemeClr val="tx2"/>
                </a:solidFill>
                <a:latin typeface="Aparajita" pitchFamily="34" charset="0"/>
                <a:cs typeface="Aparajita" pitchFamily="34" charset="0"/>
              </a:rPr>
              <a:t>client needs, targeting resources, </a:t>
            </a:r>
            <a:r>
              <a:rPr lang="en-US" sz="2200" dirty="0" smtClean="0">
                <a:solidFill>
                  <a:schemeClr val="tx2"/>
                </a:solidFill>
                <a:latin typeface="Aparajita" pitchFamily="34" charset="0"/>
                <a:cs typeface="Aparajita" pitchFamily="34" charset="0"/>
              </a:rPr>
              <a:t>strengthening advocacy </a:t>
            </a:r>
            <a:r>
              <a:rPr lang="en-US" sz="2200" dirty="0">
                <a:solidFill>
                  <a:schemeClr val="tx2"/>
                </a:solidFill>
                <a:latin typeface="Aparajita" pitchFamily="34" charset="0"/>
                <a:cs typeface="Aparajita" pitchFamily="34" charset="0"/>
              </a:rPr>
              <a:t>strategies, </a:t>
            </a:r>
            <a:r>
              <a:rPr lang="en-US" sz="2200" dirty="0" smtClean="0">
                <a:solidFill>
                  <a:schemeClr val="tx2"/>
                </a:solidFill>
                <a:latin typeface="Aparajita" pitchFamily="34" charset="0"/>
                <a:cs typeface="Aparajita" pitchFamily="34" charset="0"/>
              </a:rPr>
              <a:t>and improving </a:t>
            </a:r>
            <a:r>
              <a:rPr lang="en-US" sz="2200" dirty="0">
                <a:solidFill>
                  <a:schemeClr val="tx2"/>
                </a:solidFill>
                <a:latin typeface="Aparajita" pitchFamily="34" charset="0"/>
                <a:cs typeface="Aparajita" pitchFamily="34" charset="0"/>
              </a:rPr>
              <a:t>management </a:t>
            </a:r>
            <a:r>
              <a:rPr lang="en-US" sz="2200" dirty="0" smtClean="0">
                <a:solidFill>
                  <a:schemeClr val="tx2"/>
                </a:solidFill>
                <a:latin typeface="Aparajita" pitchFamily="34" charset="0"/>
                <a:cs typeface="Aparajita" pitchFamily="34" charset="0"/>
              </a:rPr>
              <a:t>oversight </a:t>
            </a:r>
          </a:p>
          <a:p>
            <a:pPr marL="731520" lvl="1" indent="-457200">
              <a:buFont typeface="+mj-lt"/>
              <a:buAutoNum type="arabicPeriod"/>
            </a:pPr>
            <a:r>
              <a:rPr lang="en-US" sz="2200" dirty="0" smtClean="0">
                <a:solidFill>
                  <a:schemeClr val="tx2"/>
                </a:solidFill>
                <a:latin typeface="Aparajita" pitchFamily="34" charset="0"/>
                <a:cs typeface="Aparajita" pitchFamily="34" charset="0"/>
              </a:rPr>
              <a:t>Major components </a:t>
            </a:r>
            <a:r>
              <a:rPr lang="en-US" sz="2200" dirty="0">
                <a:solidFill>
                  <a:schemeClr val="tx2"/>
                </a:solidFill>
                <a:latin typeface="Aparajita" pitchFamily="34" charset="0"/>
                <a:cs typeface="Aparajita" pitchFamily="34" charset="0"/>
              </a:rPr>
              <a:t>of systems designed </a:t>
            </a:r>
            <a:r>
              <a:rPr lang="en-US" sz="2200" dirty="0" smtClean="0">
                <a:solidFill>
                  <a:schemeClr val="tx2"/>
                </a:solidFill>
                <a:latin typeface="Aparajita" pitchFamily="34" charset="0"/>
                <a:cs typeface="Aparajita" pitchFamily="34" charset="0"/>
              </a:rPr>
              <a:t>to compile and use data to accomplish these purposes</a:t>
            </a:r>
          </a:p>
          <a:p>
            <a:pPr marL="731520" lvl="1" indent="-457200">
              <a:buFont typeface="+mj-lt"/>
              <a:buAutoNum type="arabicPeriod"/>
            </a:pPr>
            <a:r>
              <a:rPr lang="en-US" sz="2200" dirty="0" smtClean="0">
                <a:solidFill>
                  <a:schemeClr val="tx2"/>
                </a:solidFill>
                <a:latin typeface="Aparajita" pitchFamily="34" charset="0"/>
                <a:cs typeface="Aparajita" pitchFamily="34" charset="0"/>
              </a:rPr>
              <a:t>Data </a:t>
            </a:r>
            <a:r>
              <a:rPr lang="en-US" sz="2200" dirty="0">
                <a:solidFill>
                  <a:schemeClr val="tx2"/>
                </a:solidFill>
                <a:latin typeface="Aparajita" pitchFamily="34" charset="0"/>
                <a:cs typeface="Aparajita" pitchFamily="34" charset="0"/>
              </a:rPr>
              <a:t>sets </a:t>
            </a:r>
            <a:r>
              <a:rPr lang="en-US" sz="2200" dirty="0" smtClean="0">
                <a:solidFill>
                  <a:schemeClr val="tx2"/>
                </a:solidFill>
                <a:latin typeface="Aparajita" pitchFamily="34" charset="0"/>
                <a:cs typeface="Aparajita" pitchFamily="34" charset="0"/>
              </a:rPr>
              <a:t>and </a:t>
            </a:r>
            <a:r>
              <a:rPr lang="en-US" sz="2200" dirty="0">
                <a:solidFill>
                  <a:schemeClr val="tx2"/>
                </a:solidFill>
                <a:latin typeface="Aparajita" pitchFamily="34" charset="0"/>
                <a:cs typeface="Aparajita" pitchFamily="34" charset="0"/>
              </a:rPr>
              <a:t>metrics for assessing </a:t>
            </a:r>
            <a:r>
              <a:rPr lang="en-US" sz="2200" dirty="0" smtClean="0">
                <a:solidFill>
                  <a:schemeClr val="tx2"/>
                </a:solidFill>
                <a:latin typeface="Aparajita" pitchFamily="34" charset="0"/>
                <a:cs typeface="Aparajita" pitchFamily="34" charset="0"/>
              </a:rPr>
              <a:t>and improving program operations </a:t>
            </a:r>
          </a:p>
          <a:p>
            <a:pPr marL="731520" lvl="1" indent="-457200">
              <a:buFont typeface="+mj-lt"/>
              <a:buAutoNum type="arabicPeriod"/>
            </a:pPr>
            <a:r>
              <a:rPr lang="en-US" sz="2200" dirty="0" smtClean="0">
                <a:solidFill>
                  <a:schemeClr val="tx2"/>
                </a:solidFill>
                <a:latin typeface="Aparajita" pitchFamily="34" charset="0"/>
                <a:cs typeface="Aparajita" pitchFamily="34" charset="0"/>
              </a:rPr>
              <a:t>Key operational steps and major challenges involved in the development and implementation of data compilation and analysis systems. </a:t>
            </a:r>
            <a:r>
              <a:rPr lang="en-US" sz="2200" dirty="0">
                <a:solidFill>
                  <a:schemeClr val="tx2"/>
                </a:solidFill>
                <a:latin typeface="Aparajita" pitchFamily="34" charset="0"/>
                <a:cs typeface="Aparajita" pitchFamily="34" charset="0"/>
              </a:rPr>
              <a:t> </a:t>
            </a:r>
          </a:p>
          <a:p>
            <a:endParaRPr lang="en-US" dirty="0">
              <a:solidFill>
                <a:schemeClr val="tx2"/>
              </a:solidFill>
              <a:latin typeface="Aparajita" pitchFamily="34" charset="0"/>
              <a:cs typeface="Aparajita" pitchFamily="34" charset="0"/>
            </a:endParaRPr>
          </a:p>
        </p:txBody>
      </p:sp>
    </p:spTree>
    <p:extLst>
      <p:ext uri="{BB962C8B-B14F-4D97-AF65-F5344CB8AC3E}">
        <p14:creationId xmlns:p14="http://schemas.microsoft.com/office/powerpoint/2010/main" val="1974426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i="1" dirty="0" smtClean="0">
                <a:latin typeface="Aparajita" pitchFamily="34" charset="0"/>
                <a:cs typeface="Aparajita" pitchFamily="34" charset="0"/>
              </a:rPr>
              <a:t>Effective Use of Data is an </a:t>
            </a:r>
            <a:r>
              <a:rPr lang="en-US" b="1" i="1" dirty="0" smtClean="0">
                <a:latin typeface="Aparajita" pitchFamily="34" charset="0"/>
                <a:cs typeface="Aparajita" pitchFamily="34" charset="0"/>
              </a:rPr>
              <a:t/>
            </a:r>
            <a:br>
              <a:rPr lang="en-US" b="1" i="1" dirty="0" smtClean="0">
                <a:latin typeface="Aparajita" pitchFamily="34" charset="0"/>
                <a:cs typeface="Aparajita" pitchFamily="34" charset="0"/>
              </a:rPr>
            </a:br>
            <a:r>
              <a:rPr lang="en-US" b="1" i="1" dirty="0" smtClean="0">
                <a:latin typeface="Aparajita" pitchFamily="34" charset="0"/>
                <a:cs typeface="Aparajita" pitchFamily="34" charset="0"/>
              </a:rPr>
              <a:t>Essential </a:t>
            </a:r>
            <a:r>
              <a:rPr lang="en-US" b="1" i="1" dirty="0" smtClean="0">
                <a:latin typeface="Aparajita" pitchFamily="34" charset="0"/>
                <a:cs typeface="Aparajita" pitchFamily="34" charset="0"/>
              </a:rPr>
              <a:t>Management Tool</a:t>
            </a:r>
            <a:endParaRPr lang="en-US" b="1" i="1" dirty="0">
              <a:latin typeface="Aparajita" pitchFamily="34" charset="0"/>
              <a:cs typeface="Aparajita" pitchFamily="34" charset="0"/>
            </a:endParaRPr>
          </a:p>
        </p:txBody>
      </p:sp>
      <p:sp>
        <p:nvSpPr>
          <p:cNvPr id="3" name="Content Placeholder 2"/>
          <p:cNvSpPr>
            <a:spLocks noGrp="1"/>
          </p:cNvSpPr>
          <p:nvPr>
            <p:ph idx="1"/>
          </p:nvPr>
        </p:nvSpPr>
        <p:spPr>
          <a:xfrm>
            <a:off x="457200" y="1905000"/>
            <a:ext cx="8229600" cy="4572000"/>
          </a:xfrm>
        </p:spPr>
        <p:txBody>
          <a:bodyPr>
            <a:normAutofit fontScale="92500" lnSpcReduction="10000"/>
          </a:bodyPr>
          <a:lstStyle/>
          <a:p>
            <a:pPr marL="0" indent="0">
              <a:buNone/>
            </a:pPr>
            <a:r>
              <a:rPr lang="en-US" sz="3000" dirty="0" smtClean="0">
                <a:solidFill>
                  <a:schemeClr val="tx2"/>
                </a:solidFill>
                <a:latin typeface="Aparajita" pitchFamily="34" charset="0"/>
                <a:cs typeface="Aparajita" pitchFamily="34" charset="0"/>
              </a:rPr>
              <a:t>Appropriate data are necessary to meaningfully assess program </a:t>
            </a:r>
            <a:r>
              <a:rPr lang="en-US" sz="3000" i="1" dirty="0" smtClean="0">
                <a:solidFill>
                  <a:schemeClr val="tx2"/>
                </a:solidFill>
                <a:latin typeface="Aparajita" pitchFamily="34" charset="0"/>
                <a:cs typeface="Aparajita" pitchFamily="34" charset="0"/>
              </a:rPr>
              <a:t>implementation</a:t>
            </a:r>
            <a:r>
              <a:rPr lang="en-US" sz="3000" dirty="0" smtClean="0">
                <a:solidFill>
                  <a:schemeClr val="tx2"/>
                </a:solidFill>
                <a:latin typeface="Aparajita" pitchFamily="34" charset="0"/>
                <a:cs typeface="Aparajita" pitchFamily="34" charset="0"/>
              </a:rPr>
              <a:t> and </a:t>
            </a:r>
            <a:r>
              <a:rPr lang="en-US" sz="3000" i="1" dirty="0" smtClean="0">
                <a:solidFill>
                  <a:schemeClr val="tx2"/>
                </a:solidFill>
                <a:latin typeface="Aparajita" pitchFamily="34" charset="0"/>
                <a:cs typeface="Aparajita" pitchFamily="34" charset="0"/>
              </a:rPr>
              <a:t>results</a:t>
            </a:r>
            <a:r>
              <a:rPr lang="en-US" sz="3000" dirty="0">
                <a:solidFill>
                  <a:schemeClr val="tx2"/>
                </a:solidFill>
                <a:latin typeface="Aparajita" pitchFamily="34" charset="0"/>
                <a:cs typeface="Aparajita" pitchFamily="34" charset="0"/>
              </a:rPr>
              <a:t>.</a:t>
            </a:r>
            <a:r>
              <a:rPr lang="en-US" sz="3000" dirty="0" smtClean="0">
                <a:solidFill>
                  <a:schemeClr val="tx2"/>
                </a:solidFill>
                <a:latin typeface="Aparajita" pitchFamily="34" charset="0"/>
                <a:cs typeface="Aparajita" pitchFamily="34" charset="0"/>
              </a:rPr>
              <a:t>  Without such data, how effectively can program </a:t>
            </a:r>
            <a:r>
              <a:rPr lang="en-US" sz="3000" dirty="0" smtClean="0">
                <a:solidFill>
                  <a:schemeClr val="tx2"/>
                </a:solidFill>
                <a:latin typeface="Aparajita" pitchFamily="34" charset="0"/>
                <a:cs typeface="Aparajita" pitchFamily="34" charset="0"/>
              </a:rPr>
              <a:t>managers:</a:t>
            </a:r>
            <a:endParaRPr lang="en-US" sz="3000" dirty="0" smtClean="0">
              <a:solidFill>
                <a:schemeClr val="tx2"/>
              </a:solidFill>
              <a:latin typeface="Aparajita" pitchFamily="34" charset="0"/>
              <a:cs typeface="Aparajita" pitchFamily="34" charset="0"/>
            </a:endParaRPr>
          </a:p>
          <a:p>
            <a:pPr lvl="1"/>
            <a:r>
              <a:rPr lang="en-US" sz="2400" dirty="0" smtClean="0">
                <a:solidFill>
                  <a:schemeClr val="tx2"/>
                </a:solidFill>
                <a:latin typeface="Aparajita" pitchFamily="34" charset="0"/>
                <a:cs typeface="Aparajita" pitchFamily="34" charset="0"/>
              </a:rPr>
              <a:t>Identify client </a:t>
            </a:r>
            <a:r>
              <a:rPr lang="en-US" sz="2400" dirty="0" smtClean="0">
                <a:solidFill>
                  <a:schemeClr val="tx2"/>
                </a:solidFill>
                <a:latin typeface="Aparajita" pitchFamily="34" charset="0"/>
                <a:cs typeface="Aparajita" pitchFamily="34" charset="0"/>
              </a:rPr>
              <a:t>needs and </a:t>
            </a:r>
            <a:r>
              <a:rPr lang="en-US" sz="2400" dirty="0" smtClean="0">
                <a:solidFill>
                  <a:schemeClr val="tx2"/>
                </a:solidFill>
                <a:latin typeface="Aparajita" pitchFamily="34" charset="0"/>
                <a:cs typeface="Aparajita" pitchFamily="34" charset="0"/>
              </a:rPr>
              <a:t>target </a:t>
            </a:r>
            <a:r>
              <a:rPr lang="en-US" sz="2400" dirty="0" smtClean="0">
                <a:solidFill>
                  <a:schemeClr val="tx2"/>
                </a:solidFill>
                <a:latin typeface="Aparajita" pitchFamily="34" charset="0"/>
                <a:cs typeface="Aparajita" pitchFamily="34" charset="0"/>
              </a:rPr>
              <a:t>program resources</a:t>
            </a:r>
            <a:r>
              <a:rPr lang="en-US" sz="2400" dirty="0" smtClean="0">
                <a:solidFill>
                  <a:schemeClr val="tx2"/>
                </a:solidFill>
                <a:latin typeface="Aparajita" pitchFamily="34" charset="0"/>
                <a:cs typeface="Aparajita" pitchFamily="34" charset="0"/>
              </a:rPr>
              <a:t>? (U.S. poverty population grew by 42% from 2000 to 2011; significant changes in geographic location and demographics of client population; economic trends and Great Recession had diverse regional effects – How has program responded?) </a:t>
            </a:r>
            <a:endParaRPr lang="en-US" sz="2400" dirty="0" smtClean="0">
              <a:solidFill>
                <a:schemeClr val="tx2"/>
              </a:solidFill>
              <a:latin typeface="Aparajita" pitchFamily="34" charset="0"/>
              <a:cs typeface="Aparajita" pitchFamily="34" charset="0"/>
            </a:endParaRPr>
          </a:p>
          <a:p>
            <a:pPr lvl="1"/>
            <a:r>
              <a:rPr lang="en-US" sz="2400" dirty="0" smtClean="0">
                <a:solidFill>
                  <a:schemeClr val="tx2"/>
                </a:solidFill>
                <a:latin typeface="Aparajita" pitchFamily="34" charset="0"/>
                <a:cs typeface="Aparajita" pitchFamily="34" charset="0"/>
              </a:rPr>
              <a:t>Assess the effectiveness </a:t>
            </a:r>
            <a:r>
              <a:rPr lang="en-US" sz="2400" dirty="0" smtClean="0">
                <a:solidFill>
                  <a:schemeClr val="tx2"/>
                </a:solidFill>
                <a:latin typeface="Aparajita" pitchFamily="34" charset="0"/>
                <a:cs typeface="Aparajita" pitchFamily="34" charset="0"/>
              </a:rPr>
              <a:t>and efficiency of programs </a:t>
            </a:r>
            <a:r>
              <a:rPr lang="en-US" sz="2400" dirty="0" smtClean="0">
                <a:solidFill>
                  <a:schemeClr val="tx2"/>
                </a:solidFill>
                <a:latin typeface="Aparajita" pitchFamily="34" charset="0"/>
                <a:cs typeface="Aparajita" pitchFamily="34" charset="0"/>
              </a:rPr>
              <a:t>operations (e.g., intake systems, legal work supervision)? </a:t>
            </a:r>
            <a:endParaRPr lang="en-US" sz="2400" dirty="0" smtClean="0">
              <a:solidFill>
                <a:schemeClr val="tx2"/>
              </a:solidFill>
              <a:latin typeface="Aparajita" pitchFamily="34" charset="0"/>
              <a:cs typeface="Aparajita" pitchFamily="34" charset="0"/>
            </a:endParaRPr>
          </a:p>
          <a:p>
            <a:pPr lvl="1"/>
            <a:r>
              <a:rPr lang="en-US" sz="2400" dirty="0" smtClean="0">
                <a:solidFill>
                  <a:schemeClr val="tx2"/>
                </a:solidFill>
                <a:latin typeface="Aparajita" pitchFamily="34" charset="0"/>
                <a:cs typeface="Aparajita" pitchFamily="34" charset="0"/>
              </a:rPr>
              <a:t>Evaluate the results </a:t>
            </a:r>
            <a:r>
              <a:rPr lang="en-US" sz="2400" dirty="0" smtClean="0">
                <a:solidFill>
                  <a:schemeClr val="tx2"/>
                </a:solidFill>
                <a:latin typeface="Aparajita" pitchFamily="34" charset="0"/>
                <a:cs typeface="Aparajita" pitchFamily="34" charset="0"/>
              </a:rPr>
              <a:t>of advocacy and other client </a:t>
            </a:r>
            <a:r>
              <a:rPr lang="en-US" sz="2400" dirty="0" smtClean="0">
                <a:solidFill>
                  <a:schemeClr val="tx2"/>
                </a:solidFill>
                <a:latin typeface="Aparajita" pitchFamily="34" charset="0"/>
                <a:cs typeface="Aparajita" pitchFamily="34" charset="0"/>
              </a:rPr>
              <a:t>services (e.g., client groups served/not served, impact of advocacy strategies)?</a:t>
            </a:r>
            <a:endParaRPr lang="en-US" sz="2400" dirty="0" smtClean="0">
              <a:solidFill>
                <a:schemeClr val="tx2"/>
              </a:solidFill>
              <a:latin typeface="Aparajita" pitchFamily="34" charset="0"/>
              <a:cs typeface="Aparajita" pitchFamily="34" charset="0"/>
            </a:endParaRPr>
          </a:p>
          <a:p>
            <a:pPr marL="0" indent="0">
              <a:buNone/>
            </a:pPr>
            <a:r>
              <a:rPr lang="en-US" sz="3000" dirty="0" smtClean="0">
                <a:solidFill>
                  <a:schemeClr val="tx2"/>
                </a:solidFill>
                <a:latin typeface="Aparajita" pitchFamily="34" charset="0"/>
                <a:cs typeface="Aparajita" pitchFamily="34" charset="0"/>
              </a:rPr>
              <a:t>Most broadly: How effective is our work? How can we improve?  </a:t>
            </a:r>
            <a:endParaRPr lang="en-US" sz="3000" dirty="0">
              <a:solidFill>
                <a:schemeClr val="tx2"/>
              </a:solidFill>
              <a:latin typeface="Aparajita" pitchFamily="34" charset="0"/>
              <a:cs typeface="Aparajita" pitchFamily="34" charset="0"/>
            </a:endParaRPr>
          </a:p>
        </p:txBody>
      </p:sp>
    </p:spTree>
    <p:extLst>
      <p:ext uri="{BB962C8B-B14F-4D97-AF65-F5344CB8AC3E}">
        <p14:creationId xmlns:p14="http://schemas.microsoft.com/office/powerpoint/2010/main" val="3835162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i="1" dirty="0" smtClean="0">
                <a:latin typeface="Aparajita" pitchFamily="34" charset="0"/>
                <a:cs typeface="Aparajita" pitchFamily="34" charset="0"/>
              </a:rPr>
              <a:t>Different Types of Data for Different Audiences</a:t>
            </a:r>
            <a:endParaRPr lang="en-US" sz="3600" b="1" i="1" dirty="0">
              <a:latin typeface="Aparajita" pitchFamily="34" charset="0"/>
              <a:cs typeface="Aparajita" pitchFamily="34" charset="0"/>
            </a:endParaRPr>
          </a:p>
        </p:txBody>
      </p:sp>
      <p:sp>
        <p:nvSpPr>
          <p:cNvPr id="3" name="Content Placeholder 2"/>
          <p:cNvSpPr>
            <a:spLocks noGrp="1"/>
          </p:cNvSpPr>
          <p:nvPr>
            <p:ph idx="1"/>
          </p:nvPr>
        </p:nvSpPr>
        <p:spPr/>
        <p:txBody>
          <a:bodyPr>
            <a:normAutofit/>
          </a:bodyPr>
          <a:lstStyle/>
          <a:p>
            <a:r>
              <a:rPr lang="en-US" sz="2800" dirty="0" smtClean="0">
                <a:solidFill>
                  <a:schemeClr val="tx2"/>
                </a:solidFill>
                <a:latin typeface="Aparajita" pitchFamily="34" charset="0"/>
                <a:cs typeface="Aparajita" pitchFamily="34" charset="0"/>
              </a:rPr>
              <a:t>Program management &amp; board: </a:t>
            </a:r>
            <a:r>
              <a:rPr lang="en-US" dirty="0" smtClean="0">
                <a:solidFill>
                  <a:schemeClr val="tx2"/>
                </a:solidFill>
                <a:latin typeface="Aparajita" pitchFamily="34" charset="0"/>
                <a:cs typeface="Aparajita" pitchFamily="34" charset="0"/>
              </a:rPr>
              <a:t>assess </a:t>
            </a:r>
            <a:r>
              <a:rPr lang="en-US" dirty="0" smtClean="0">
                <a:solidFill>
                  <a:schemeClr val="tx2"/>
                </a:solidFill>
                <a:latin typeface="Aparajita" pitchFamily="34" charset="0"/>
                <a:cs typeface="Aparajita" pitchFamily="34" charset="0"/>
              </a:rPr>
              <a:t>and improve operations</a:t>
            </a:r>
          </a:p>
          <a:p>
            <a:r>
              <a:rPr lang="en-US" sz="2800" dirty="0" smtClean="0">
                <a:solidFill>
                  <a:schemeClr val="tx2"/>
                </a:solidFill>
                <a:latin typeface="Aparajita" pitchFamily="34" charset="0"/>
                <a:cs typeface="Aparajita" pitchFamily="34" charset="0"/>
              </a:rPr>
              <a:t>Program staff: </a:t>
            </a:r>
            <a:r>
              <a:rPr lang="en-US" dirty="0">
                <a:solidFill>
                  <a:schemeClr val="tx2"/>
                </a:solidFill>
                <a:latin typeface="Aparajita" pitchFamily="34" charset="0"/>
                <a:cs typeface="Aparajita" pitchFamily="34" charset="0"/>
              </a:rPr>
              <a:t>e</a:t>
            </a:r>
            <a:r>
              <a:rPr lang="en-US" dirty="0" smtClean="0">
                <a:solidFill>
                  <a:schemeClr val="tx2"/>
                </a:solidFill>
                <a:latin typeface="Aparajita" pitchFamily="34" charset="0"/>
                <a:cs typeface="Aparajita" pitchFamily="34" charset="0"/>
              </a:rPr>
              <a:t>valuation </a:t>
            </a:r>
            <a:r>
              <a:rPr lang="en-US" dirty="0" smtClean="0">
                <a:solidFill>
                  <a:schemeClr val="tx2"/>
                </a:solidFill>
                <a:latin typeface="Aparajita" pitchFamily="34" charset="0"/>
                <a:cs typeface="Aparajita" pitchFamily="34" charset="0"/>
              </a:rPr>
              <a:t>and feedback, improve advocacy and client </a:t>
            </a:r>
            <a:r>
              <a:rPr lang="en-US" dirty="0" smtClean="0">
                <a:solidFill>
                  <a:schemeClr val="tx2"/>
                </a:solidFill>
                <a:latin typeface="Aparajita" pitchFamily="34" charset="0"/>
                <a:cs typeface="Aparajita" pitchFamily="34" charset="0"/>
              </a:rPr>
              <a:t>services</a:t>
            </a:r>
          </a:p>
          <a:p>
            <a:r>
              <a:rPr lang="en-US" sz="2800" dirty="0">
                <a:solidFill>
                  <a:schemeClr val="tx2"/>
                </a:solidFill>
                <a:latin typeface="Aparajita" pitchFamily="34" charset="0"/>
                <a:cs typeface="Aparajita" pitchFamily="34" charset="0"/>
              </a:rPr>
              <a:t>Funders:  </a:t>
            </a:r>
            <a:r>
              <a:rPr lang="en-US" dirty="0">
                <a:solidFill>
                  <a:schemeClr val="tx2"/>
                </a:solidFill>
                <a:latin typeface="Aparajita" pitchFamily="34" charset="0"/>
                <a:cs typeface="Aparajita" pitchFamily="34" charset="0"/>
              </a:rPr>
              <a:t>demonstrate effectiveness of work, support funding requests</a:t>
            </a:r>
          </a:p>
          <a:p>
            <a:r>
              <a:rPr lang="en-US" sz="2800" dirty="0" smtClean="0">
                <a:solidFill>
                  <a:schemeClr val="tx2"/>
                </a:solidFill>
                <a:latin typeface="Aparajita" pitchFamily="34" charset="0"/>
                <a:cs typeface="Aparajita" pitchFamily="34" charset="0"/>
              </a:rPr>
              <a:t>Partners: </a:t>
            </a:r>
            <a:r>
              <a:rPr lang="en-US" dirty="0" smtClean="0">
                <a:solidFill>
                  <a:schemeClr val="tx2"/>
                </a:solidFill>
                <a:latin typeface="Aparajita" pitchFamily="34" charset="0"/>
                <a:cs typeface="Aparajita" pitchFamily="34" charset="0"/>
              </a:rPr>
              <a:t>assess the potential value of and develop joint </a:t>
            </a:r>
            <a:r>
              <a:rPr lang="en-US" dirty="0" smtClean="0">
                <a:solidFill>
                  <a:schemeClr val="tx2"/>
                </a:solidFill>
                <a:latin typeface="Aparajita" pitchFamily="34" charset="0"/>
                <a:cs typeface="Aparajita" pitchFamily="34" charset="0"/>
              </a:rPr>
              <a:t>initiatives </a:t>
            </a:r>
          </a:p>
          <a:p>
            <a:r>
              <a:rPr lang="en-US" sz="2800" dirty="0" smtClean="0">
                <a:solidFill>
                  <a:schemeClr val="tx2"/>
                </a:solidFill>
                <a:latin typeface="Aparajita" pitchFamily="34" charset="0"/>
                <a:cs typeface="Aparajita" pitchFamily="34" charset="0"/>
              </a:rPr>
              <a:t>Public </a:t>
            </a:r>
            <a:r>
              <a:rPr lang="en-US" sz="2800" dirty="0" smtClean="0">
                <a:solidFill>
                  <a:schemeClr val="tx2"/>
                </a:solidFill>
                <a:latin typeface="Aparajita" pitchFamily="34" charset="0"/>
                <a:cs typeface="Aparajita" pitchFamily="34" charset="0"/>
              </a:rPr>
              <a:t>/ Media: </a:t>
            </a:r>
            <a:r>
              <a:rPr lang="en-US" dirty="0" smtClean="0">
                <a:solidFill>
                  <a:schemeClr val="tx2"/>
                </a:solidFill>
                <a:latin typeface="Aparajita" pitchFamily="34" charset="0"/>
                <a:cs typeface="Aparajita" pitchFamily="34" charset="0"/>
              </a:rPr>
              <a:t>“tell the story” and demonstrate the </a:t>
            </a:r>
            <a:r>
              <a:rPr lang="en-US" dirty="0" smtClean="0">
                <a:solidFill>
                  <a:schemeClr val="tx2"/>
                </a:solidFill>
                <a:latin typeface="Aparajita" pitchFamily="34" charset="0"/>
                <a:cs typeface="Aparajita" pitchFamily="34" charset="0"/>
              </a:rPr>
              <a:t>value and </a:t>
            </a:r>
            <a:r>
              <a:rPr lang="en-US" dirty="0" smtClean="0">
                <a:solidFill>
                  <a:schemeClr val="tx2"/>
                </a:solidFill>
                <a:latin typeface="Aparajita" pitchFamily="34" charset="0"/>
                <a:cs typeface="Aparajita" pitchFamily="34" charset="0"/>
              </a:rPr>
              <a:t>effectiveness of legal services</a:t>
            </a:r>
            <a:endParaRPr lang="en-US" dirty="0" smtClean="0">
              <a:solidFill>
                <a:schemeClr val="tx2"/>
              </a:solidFill>
              <a:latin typeface="Aparajita" pitchFamily="34" charset="0"/>
              <a:cs typeface="Aparajita" pitchFamily="34" charset="0"/>
            </a:endParaRPr>
          </a:p>
          <a:p>
            <a:r>
              <a:rPr lang="en-US" sz="2800" dirty="0" smtClean="0">
                <a:solidFill>
                  <a:schemeClr val="tx2"/>
                </a:solidFill>
                <a:latin typeface="Aparajita" pitchFamily="34" charset="0"/>
                <a:cs typeface="Aparajita" pitchFamily="34" charset="0"/>
              </a:rPr>
              <a:t>Client community</a:t>
            </a:r>
            <a:r>
              <a:rPr lang="en-US" sz="2800" dirty="0" smtClean="0">
                <a:solidFill>
                  <a:schemeClr val="tx2"/>
                </a:solidFill>
                <a:latin typeface="Aparajita" pitchFamily="34" charset="0"/>
                <a:cs typeface="Aparajita" pitchFamily="34" charset="0"/>
              </a:rPr>
              <a:t>: </a:t>
            </a:r>
            <a:r>
              <a:rPr lang="en-US" dirty="0" smtClean="0">
                <a:solidFill>
                  <a:schemeClr val="tx2"/>
                </a:solidFill>
                <a:latin typeface="Aparajita" pitchFamily="34" charset="0"/>
                <a:cs typeface="Aparajita" pitchFamily="34" charset="0"/>
              </a:rPr>
              <a:t>articulate what we’re doing, enhance dialogues about how we can improve</a:t>
            </a:r>
            <a:endParaRPr lang="en-US" dirty="0">
              <a:solidFill>
                <a:schemeClr val="tx2"/>
              </a:solidFill>
              <a:latin typeface="Aparajita" pitchFamily="34" charset="0"/>
              <a:cs typeface="Aparajita" pitchFamily="34" charset="0"/>
            </a:endParaRPr>
          </a:p>
        </p:txBody>
      </p:sp>
    </p:spTree>
    <p:extLst>
      <p:ext uri="{BB962C8B-B14F-4D97-AF65-F5344CB8AC3E}">
        <p14:creationId xmlns:p14="http://schemas.microsoft.com/office/powerpoint/2010/main" val="304479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i="1" dirty="0" smtClean="0">
                <a:latin typeface="Aparajita" pitchFamily="34" charset="0"/>
                <a:cs typeface="Aparajita" pitchFamily="34" charset="0"/>
              </a:rPr>
              <a:t>One Size Does Not Fit All</a:t>
            </a:r>
            <a:endParaRPr lang="en-US" sz="3600" b="1" i="1" dirty="0">
              <a:latin typeface="Aparajita" pitchFamily="34" charset="0"/>
              <a:cs typeface="Aparajita" pitchFamily="34" charset="0"/>
            </a:endParaRPr>
          </a:p>
        </p:txBody>
      </p:sp>
      <p:sp>
        <p:nvSpPr>
          <p:cNvPr id="3" name="Content Placeholder 2"/>
          <p:cNvSpPr>
            <a:spLocks noGrp="1"/>
          </p:cNvSpPr>
          <p:nvPr>
            <p:ph idx="1"/>
          </p:nvPr>
        </p:nvSpPr>
        <p:spPr>
          <a:xfrm>
            <a:off x="457200" y="1905000"/>
            <a:ext cx="8229600" cy="4572000"/>
          </a:xfrm>
        </p:spPr>
        <p:txBody>
          <a:bodyPr>
            <a:normAutofit/>
          </a:bodyPr>
          <a:lstStyle/>
          <a:p>
            <a:pPr marL="0" indent="0">
              <a:buNone/>
            </a:pPr>
            <a:r>
              <a:rPr lang="en-US" sz="2800" dirty="0" smtClean="0">
                <a:solidFill>
                  <a:schemeClr val="tx2"/>
                </a:solidFill>
                <a:latin typeface="Aparajita" pitchFamily="34" charset="0"/>
                <a:cs typeface="Aparajita" pitchFamily="34" charset="0"/>
              </a:rPr>
              <a:t>Data systems must be tailored to a program’s particular needs, resources and capacities. </a:t>
            </a:r>
            <a:r>
              <a:rPr lang="en-US" sz="2600" dirty="0" smtClean="0">
                <a:solidFill>
                  <a:schemeClr val="tx2"/>
                </a:solidFill>
                <a:latin typeface="Aparajita" pitchFamily="34" charset="0"/>
                <a:cs typeface="Aparajita" pitchFamily="34" charset="0"/>
              </a:rPr>
              <a:t>Key questions:</a:t>
            </a:r>
          </a:p>
          <a:p>
            <a:pPr lvl="1"/>
            <a:r>
              <a:rPr lang="en-US" sz="2400" dirty="0" smtClean="0">
                <a:solidFill>
                  <a:schemeClr val="tx2"/>
                </a:solidFill>
                <a:latin typeface="Aparajita" pitchFamily="34" charset="0"/>
                <a:cs typeface="Aparajita" pitchFamily="34" charset="0"/>
              </a:rPr>
              <a:t>What operational components do you want to examine?  What do you want to find out? </a:t>
            </a:r>
          </a:p>
          <a:p>
            <a:pPr lvl="1"/>
            <a:r>
              <a:rPr lang="en-US" sz="2400" dirty="0" smtClean="0">
                <a:solidFill>
                  <a:schemeClr val="tx2"/>
                </a:solidFill>
                <a:latin typeface="Aparajita" pitchFamily="34" charset="0"/>
                <a:cs typeface="Aparajita" pitchFamily="34" charset="0"/>
              </a:rPr>
              <a:t>What are the appropriate data sets? Will they tell you what you need to know?</a:t>
            </a:r>
          </a:p>
          <a:p>
            <a:pPr lvl="1"/>
            <a:r>
              <a:rPr lang="en-US" sz="2400" dirty="0" smtClean="0">
                <a:solidFill>
                  <a:schemeClr val="tx2"/>
                </a:solidFill>
                <a:latin typeface="Aparajita" pitchFamily="34" charset="0"/>
                <a:cs typeface="Aparajita" pitchFamily="34" charset="0"/>
              </a:rPr>
              <a:t>What type(s) of </a:t>
            </a:r>
            <a:r>
              <a:rPr lang="en-US" sz="2400" dirty="0" smtClean="0">
                <a:solidFill>
                  <a:schemeClr val="tx2"/>
                </a:solidFill>
                <a:latin typeface="Aparajita" pitchFamily="34" charset="0"/>
                <a:cs typeface="Aparajita" pitchFamily="34" charset="0"/>
              </a:rPr>
              <a:t>evaluation system(s</a:t>
            </a:r>
            <a:r>
              <a:rPr lang="en-US" sz="2400" dirty="0" smtClean="0">
                <a:solidFill>
                  <a:schemeClr val="tx2"/>
                </a:solidFill>
                <a:latin typeface="Aparajita" pitchFamily="34" charset="0"/>
                <a:cs typeface="Aparajita" pitchFamily="34" charset="0"/>
              </a:rPr>
              <a:t>) are appropriate and feasible?</a:t>
            </a:r>
          </a:p>
          <a:p>
            <a:pPr lvl="1"/>
            <a:r>
              <a:rPr lang="en-US" sz="2400" dirty="0" smtClean="0">
                <a:solidFill>
                  <a:schemeClr val="tx2"/>
                </a:solidFill>
                <a:latin typeface="Aparajita" pitchFamily="34" charset="0"/>
                <a:cs typeface="Aparajita" pitchFamily="34" charset="0"/>
              </a:rPr>
              <a:t>What resources – financial and staffing – will be available? </a:t>
            </a:r>
          </a:p>
          <a:p>
            <a:pPr lvl="1"/>
            <a:r>
              <a:rPr lang="en-US" sz="2400" dirty="0" smtClean="0">
                <a:solidFill>
                  <a:schemeClr val="tx2"/>
                </a:solidFill>
                <a:latin typeface="Aparajita" pitchFamily="34" charset="0"/>
                <a:cs typeface="Aparajita" pitchFamily="34" charset="0"/>
              </a:rPr>
              <a:t>Who are appropriate partners? </a:t>
            </a:r>
          </a:p>
          <a:p>
            <a:endParaRPr lang="en-US" sz="2800" dirty="0">
              <a:solidFill>
                <a:schemeClr val="tx2"/>
              </a:solidFill>
              <a:latin typeface="Aparajita" pitchFamily="34" charset="0"/>
              <a:cs typeface="Aparajita" pitchFamily="34" charset="0"/>
            </a:endParaRPr>
          </a:p>
        </p:txBody>
      </p:sp>
    </p:spTree>
    <p:extLst>
      <p:ext uri="{BB962C8B-B14F-4D97-AF65-F5344CB8AC3E}">
        <p14:creationId xmlns:p14="http://schemas.microsoft.com/office/powerpoint/2010/main" val="2820875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i="1" dirty="0" smtClean="0">
                <a:latin typeface="Aparajita" pitchFamily="34" charset="0"/>
                <a:cs typeface="Aparajita" pitchFamily="34" charset="0"/>
              </a:rPr>
              <a:t>Effective Metrics and Data Sets Are Critical</a:t>
            </a:r>
            <a:endParaRPr lang="en-US" sz="3600" b="1" i="1" dirty="0">
              <a:latin typeface="Aparajita" pitchFamily="34" charset="0"/>
              <a:cs typeface="Aparajita" pitchFamily="34" charset="0"/>
            </a:endParaRPr>
          </a:p>
        </p:txBody>
      </p:sp>
      <p:sp>
        <p:nvSpPr>
          <p:cNvPr id="3" name="Content Placeholder 2"/>
          <p:cNvSpPr>
            <a:spLocks noGrp="1"/>
          </p:cNvSpPr>
          <p:nvPr>
            <p:ph idx="1"/>
          </p:nvPr>
        </p:nvSpPr>
        <p:spPr>
          <a:xfrm>
            <a:off x="457200" y="1752600"/>
            <a:ext cx="8229600" cy="4495800"/>
          </a:xfrm>
        </p:spPr>
        <p:txBody>
          <a:bodyPr>
            <a:normAutofit/>
          </a:bodyPr>
          <a:lstStyle/>
          <a:p>
            <a:r>
              <a:rPr lang="en-US" dirty="0" smtClean="0">
                <a:solidFill>
                  <a:schemeClr val="tx2"/>
                </a:solidFill>
                <a:latin typeface="Aparajita" pitchFamily="34" charset="0"/>
                <a:cs typeface="Aparajita" pitchFamily="34" charset="0"/>
              </a:rPr>
              <a:t>“Knowing it when we see it” is not an acceptable evaluation criterion</a:t>
            </a:r>
          </a:p>
          <a:p>
            <a:r>
              <a:rPr lang="en-US" dirty="0" smtClean="0">
                <a:solidFill>
                  <a:schemeClr val="tx2"/>
                </a:solidFill>
                <a:latin typeface="Aparajita" pitchFamily="34" charset="0"/>
                <a:cs typeface="Aparajita" pitchFamily="34" charset="0"/>
              </a:rPr>
              <a:t>Metrics/data sets must be tailored to and appropriate for:</a:t>
            </a:r>
          </a:p>
          <a:p>
            <a:pPr marL="731520" lvl="1" indent="-457200">
              <a:buFont typeface="+mj-lt"/>
              <a:buAutoNum type="arabicPeriod"/>
            </a:pPr>
            <a:r>
              <a:rPr lang="en-US" dirty="0" smtClean="0">
                <a:solidFill>
                  <a:schemeClr val="tx2"/>
                </a:solidFill>
                <a:latin typeface="Aparajita" pitchFamily="34" charset="0"/>
                <a:cs typeface="Aparajita" pitchFamily="34" charset="0"/>
              </a:rPr>
              <a:t>Specific systems / activities</a:t>
            </a:r>
          </a:p>
          <a:p>
            <a:pPr marL="731520" lvl="1" indent="-457200">
              <a:buFont typeface="+mj-lt"/>
              <a:buAutoNum type="arabicPeriod"/>
            </a:pPr>
            <a:r>
              <a:rPr lang="en-US" dirty="0" smtClean="0">
                <a:solidFill>
                  <a:schemeClr val="tx2"/>
                </a:solidFill>
                <a:latin typeface="Aparajita" pitchFamily="34" charset="0"/>
                <a:cs typeface="Aparajita" pitchFamily="34" charset="0"/>
              </a:rPr>
              <a:t>Purposes</a:t>
            </a:r>
          </a:p>
          <a:p>
            <a:pPr marL="731520" lvl="1" indent="-457200">
              <a:buFont typeface="+mj-lt"/>
              <a:buAutoNum type="arabicPeriod"/>
            </a:pPr>
            <a:r>
              <a:rPr lang="en-US" dirty="0" smtClean="0">
                <a:solidFill>
                  <a:schemeClr val="tx2"/>
                </a:solidFill>
                <a:latin typeface="Aparajita" pitchFamily="34" charset="0"/>
                <a:cs typeface="Aparajita" pitchFamily="34" charset="0"/>
              </a:rPr>
              <a:t>Audiences</a:t>
            </a:r>
          </a:p>
          <a:p>
            <a:r>
              <a:rPr lang="en-US" dirty="0" smtClean="0">
                <a:solidFill>
                  <a:schemeClr val="tx2"/>
                </a:solidFill>
                <a:latin typeface="Aparajita" pitchFamily="34" charset="0"/>
                <a:cs typeface="Aparajita" pitchFamily="34" charset="0"/>
              </a:rPr>
              <a:t>Many useful data sets are readily available or can be obtained cost-effectively:</a:t>
            </a:r>
          </a:p>
          <a:p>
            <a:pPr marL="731520" lvl="1" indent="-457200">
              <a:buFont typeface="+mj-lt"/>
              <a:buAutoNum type="arabicPeriod"/>
            </a:pPr>
            <a:r>
              <a:rPr lang="en-US" dirty="0" smtClean="0">
                <a:solidFill>
                  <a:schemeClr val="tx2"/>
                </a:solidFill>
                <a:latin typeface="Aparajita" pitchFamily="34" charset="0"/>
                <a:cs typeface="Aparajita" pitchFamily="34" charset="0"/>
              </a:rPr>
              <a:t>Administrative data, e.g., case management system, intake data</a:t>
            </a:r>
          </a:p>
          <a:p>
            <a:pPr marL="731520" lvl="1" indent="-457200">
              <a:buFont typeface="+mj-lt"/>
              <a:buAutoNum type="arabicPeriod"/>
            </a:pPr>
            <a:r>
              <a:rPr lang="en-US" dirty="0" smtClean="0">
                <a:solidFill>
                  <a:schemeClr val="tx2"/>
                </a:solidFill>
                <a:latin typeface="Aparajita" pitchFamily="34" charset="0"/>
                <a:cs typeface="Aparajita" pitchFamily="34" charset="0"/>
              </a:rPr>
              <a:t>Surveys of / interviews with staff, clients, stakeholders (however, value of many “client satisfaction surveys” is limited)</a:t>
            </a:r>
          </a:p>
          <a:p>
            <a:pPr marL="731520" lvl="1" indent="-457200">
              <a:buFont typeface="+mj-lt"/>
              <a:buAutoNum type="arabicPeriod"/>
            </a:pPr>
            <a:r>
              <a:rPr lang="en-US" dirty="0" smtClean="0">
                <a:solidFill>
                  <a:schemeClr val="tx2"/>
                </a:solidFill>
                <a:latin typeface="Aparajita" pitchFamily="34" charset="0"/>
                <a:cs typeface="Aparajita" pitchFamily="34" charset="0"/>
              </a:rPr>
              <a:t>Census Bureau data and data from other public entities</a:t>
            </a:r>
          </a:p>
          <a:p>
            <a:r>
              <a:rPr lang="en-US" dirty="0" smtClean="0">
                <a:solidFill>
                  <a:schemeClr val="tx2"/>
                </a:solidFill>
                <a:latin typeface="Aparajita" pitchFamily="34" charset="0"/>
                <a:cs typeface="Aparajita" pitchFamily="34" charset="0"/>
              </a:rPr>
              <a:t>Universities and other policy/research entities can provide valuable assistance</a:t>
            </a:r>
          </a:p>
          <a:p>
            <a:pPr marL="0" indent="0">
              <a:buNone/>
            </a:pPr>
            <a:endParaRPr lang="en-US" dirty="0">
              <a:latin typeface="Aparajita" pitchFamily="34" charset="0"/>
              <a:cs typeface="Aparajita" pitchFamily="34" charset="0"/>
            </a:endParaRPr>
          </a:p>
        </p:txBody>
      </p:sp>
    </p:spTree>
    <p:extLst>
      <p:ext uri="{BB962C8B-B14F-4D97-AF65-F5344CB8AC3E}">
        <p14:creationId xmlns:p14="http://schemas.microsoft.com/office/powerpoint/2010/main" val="2362088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i="1" dirty="0" smtClean="0">
                <a:latin typeface="Aparajita" pitchFamily="34" charset="0"/>
                <a:cs typeface="Aparajita" pitchFamily="34" charset="0"/>
              </a:rPr>
              <a:t>LSC </a:t>
            </a:r>
            <a:r>
              <a:rPr lang="en-US" sz="3600" b="1" i="1" dirty="0" smtClean="0">
                <a:latin typeface="Aparajita" pitchFamily="34" charset="0"/>
                <a:cs typeface="Aparajita" pitchFamily="34" charset="0"/>
              </a:rPr>
              <a:t>Data </a:t>
            </a:r>
            <a:r>
              <a:rPr lang="en-US" sz="3600" b="1" i="1" dirty="0" smtClean="0">
                <a:latin typeface="Aparajita" pitchFamily="34" charset="0"/>
                <a:cs typeface="Aparajita" pitchFamily="34" charset="0"/>
              </a:rPr>
              <a:t>Initiatives</a:t>
            </a:r>
            <a:endParaRPr lang="en-US" sz="3600" b="1" i="1" dirty="0">
              <a:latin typeface="Aparajita" pitchFamily="34" charset="0"/>
              <a:cs typeface="Aparajita" pitchFamily="34" charset="0"/>
            </a:endParaRPr>
          </a:p>
        </p:txBody>
      </p:sp>
      <p:sp>
        <p:nvSpPr>
          <p:cNvPr id="3" name="Content Placeholder 2"/>
          <p:cNvSpPr>
            <a:spLocks noGrp="1"/>
          </p:cNvSpPr>
          <p:nvPr>
            <p:ph idx="1"/>
          </p:nvPr>
        </p:nvSpPr>
        <p:spPr/>
        <p:txBody>
          <a:bodyPr>
            <a:normAutofit/>
          </a:bodyPr>
          <a:lstStyle/>
          <a:p>
            <a:pPr marL="0" indent="0">
              <a:buNone/>
            </a:pPr>
            <a:r>
              <a:rPr lang="en-US" sz="2800" dirty="0" smtClean="0">
                <a:solidFill>
                  <a:schemeClr val="tx2"/>
                </a:solidFill>
                <a:latin typeface="Aparajita" pitchFamily="34" charset="0"/>
                <a:cs typeface="Aparajita" pitchFamily="34" charset="0"/>
              </a:rPr>
              <a:t>LSC </a:t>
            </a:r>
            <a:r>
              <a:rPr lang="en-US" sz="2800" dirty="0" smtClean="0">
                <a:solidFill>
                  <a:schemeClr val="tx2"/>
                </a:solidFill>
                <a:latin typeface="Aparajita" pitchFamily="34" charset="0"/>
                <a:cs typeface="Aparajita" pitchFamily="34" charset="0"/>
              </a:rPr>
              <a:t>is undertaking initiatives to </a:t>
            </a:r>
            <a:r>
              <a:rPr lang="en-US" sz="2800" dirty="0" smtClean="0">
                <a:solidFill>
                  <a:schemeClr val="tx2"/>
                </a:solidFill>
                <a:latin typeface="Aparajita" pitchFamily="34" charset="0"/>
                <a:cs typeface="Aparajita" pitchFamily="34" charset="0"/>
              </a:rPr>
              <a:t>improve its use of data to: </a:t>
            </a:r>
          </a:p>
          <a:p>
            <a:pPr lvl="1"/>
            <a:r>
              <a:rPr lang="en-US" sz="2400" dirty="0" smtClean="0">
                <a:solidFill>
                  <a:schemeClr val="tx2"/>
                </a:solidFill>
                <a:latin typeface="Aparajita" pitchFamily="34" charset="0"/>
                <a:cs typeface="Aparajita" pitchFamily="34" charset="0"/>
              </a:rPr>
              <a:t>Enhance </a:t>
            </a:r>
            <a:r>
              <a:rPr lang="en-US" sz="2400" dirty="0" smtClean="0">
                <a:solidFill>
                  <a:schemeClr val="tx2"/>
                </a:solidFill>
                <a:latin typeface="Aparajita" pitchFamily="34" charset="0"/>
                <a:cs typeface="Aparajita" pitchFamily="34" charset="0"/>
              </a:rPr>
              <a:t>its effectiveness and efficiency </a:t>
            </a:r>
            <a:endParaRPr lang="en-US" sz="2400" dirty="0" smtClean="0">
              <a:solidFill>
                <a:schemeClr val="tx2"/>
              </a:solidFill>
              <a:latin typeface="Aparajita" pitchFamily="34" charset="0"/>
              <a:cs typeface="Aparajita" pitchFamily="34" charset="0"/>
            </a:endParaRPr>
          </a:p>
          <a:p>
            <a:pPr lvl="1"/>
            <a:r>
              <a:rPr lang="en-US" sz="2400" dirty="0" smtClean="0">
                <a:solidFill>
                  <a:schemeClr val="tx2"/>
                </a:solidFill>
                <a:latin typeface="Aparajita" pitchFamily="34" charset="0"/>
                <a:cs typeface="Aparajita" pitchFamily="34" charset="0"/>
              </a:rPr>
              <a:t>Enable </a:t>
            </a:r>
            <a:r>
              <a:rPr lang="en-US" sz="2400" dirty="0" smtClean="0">
                <a:solidFill>
                  <a:schemeClr val="tx2"/>
                </a:solidFill>
                <a:latin typeface="Aparajita" pitchFamily="34" charset="0"/>
                <a:cs typeface="Aparajita" pitchFamily="34" charset="0"/>
              </a:rPr>
              <a:t>it </a:t>
            </a:r>
            <a:r>
              <a:rPr lang="en-US" sz="2400" dirty="0">
                <a:solidFill>
                  <a:schemeClr val="tx2"/>
                </a:solidFill>
                <a:latin typeface="Aparajita" pitchFamily="34" charset="0"/>
                <a:cs typeface="Aparajita" pitchFamily="34" charset="0"/>
              </a:rPr>
              <a:t>to more </a:t>
            </a:r>
            <a:r>
              <a:rPr lang="en-US" sz="2400" dirty="0" smtClean="0">
                <a:solidFill>
                  <a:schemeClr val="tx2"/>
                </a:solidFill>
                <a:latin typeface="Aparajita" pitchFamily="34" charset="0"/>
                <a:cs typeface="Aparajita" pitchFamily="34" charset="0"/>
              </a:rPr>
              <a:t>effectively: </a:t>
            </a:r>
          </a:p>
          <a:p>
            <a:pPr marL="1005840" lvl="2" indent="-457200">
              <a:buFont typeface="+mj-lt"/>
              <a:buAutoNum type="arabicPeriod"/>
            </a:pPr>
            <a:r>
              <a:rPr lang="en-US" dirty="0" smtClean="0">
                <a:solidFill>
                  <a:schemeClr val="tx2"/>
                </a:solidFill>
                <a:latin typeface="Aparajita" pitchFamily="34" charset="0"/>
                <a:cs typeface="Aparajita" pitchFamily="34" charset="0"/>
              </a:rPr>
              <a:t>assess </a:t>
            </a:r>
            <a:r>
              <a:rPr lang="en-US" dirty="0">
                <a:solidFill>
                  <a:schemeClr val="tx2"/>
                </a:solidFill>
                <a:latin typeface="Aparajita" pitchFamily="34" charset="0"/>
                <a:cs typeface="Aparajita" pitchFamily="34" charset="0"/>
              </a:rPr>
              <a:t>and improve grantees’ </a:t>
            </a:r>
            <a:r>
              <a:rPr lang="en-US" dirty="0" smtClean="0">
                <a:solidFill>
                  <a:schemeClr val="tx2"/>
                </a:solidFill>
                <a:latin typeface="Aparajita" pitchFamily="34" charset="0"/>
                <a:cs typeface="Aparajita" pitchFamily="34" charset="0"/>
              </a:rPr>
              <a:t>services</a:t>
            </a:r>
          </a:p>
          <a:p>
            <a:pPr marL="1005840" lvl="2" indent="-457200">
              <a:buFont typeface="+mj-lt"/>
              <a:buAutoNum type="arabicPeriod"/>
            </a:pPr>
            <a:r>
              <a:rPr lang="en-US" dirty="0" smtClean="0">
                <a:solidFill>
                  <a:schemeClr val="tx2"/>
                </a:solidFill>
                <a:latin typeface="Aparajita" pitchFamily="34" charset="0"/>
                <a:cs typeface="Aparajita" pitchFamily="34" charset="0"/>
              </a:rPr>
              <a:t>demonstrate the results grantees achieve </a:t>
            </a:r>
            <a:r>
              <a:rPr lang="en-US" dirty="0">
                <a:solidFill>
                  <a:schemeClr val="tx2"/>
                </a:solidFill>
                <a:latin typeface="Aparajita" pitchFamily="34" charset="0"/>
                <a:cs typeface="Aparajita" pitchFamily="34" charset="0"/>
              </a:rPr>
              <a:t>for </a:t>
            </a:r>
            <a:r>
              <a:rPr lang="en-US" dirty="0" smtClean="0">
                <a:solidFill>
                  <a:schemeClr val="tx2"/>
                </a:solidFill>
                <a:latin typeface="Aparajita" pitchFamily="34" charset="0"/>
                <a:cs typeface="Aparajita" pitchFamily="34" charset="0"/>
              </a:rPr>
              <a:t>clients</a:t>
            </a:r>
          </a:p>
          <a:p>
            <a:pPr marL="1005840" lvl="2" indent="-457200">
              <a:buFont typeface="+mj-lt"/>
              <a:buAutoNum type="arabicPeriod"/>
            </a:pPr>
            <a:r>
              <a:rPr lang="en-US" dirty="0" smtClean="0">
                <a:solidFill>
                  <a:schemeClr val="tx2"/>
                </a:solidFill>
                <a:latin typeface="Aparajita" pitchFamily="34" charset="0"/>
                <a:cs typeface="Aparajita" pitchFamily="34" charset="0"/>
              </a:rPr>
              <a:t>better </a:t>
            </a:r>
            <a:r>
              <a:rPr lang="en-US" dirty="0">
                <a:solidFill>
                  <a:schemeClr val="tx2"/>
                </a:solidFill>
                <a:latin typeface="Aparajita" pitchFamily="34" charset="0"/>
                <a:cs typeface="Aparajita" pitchFamily="34" charset="0"/>
              </a:rPr>
              <a:t>measure the extent to which grantees are unable to meet clients’ needs because of limited resources</a:t>
            </a:r>
            <a:r>
              <a:rPr lang="en-US" dirty="0" smtClean="0">
                <a:solidFill>
                  <a:schemeClr val="tx2"/>
                </a:solidFill>
                <a:latin typeface="Aparajita" pitchFamily="34" charset="0"/>
                <a:cs typeface="Aparajita" pitchFamily="34" charset="0"/>
              </a:rPr>
              <a:t>.</a:t>
            </a:r>
          </a:p>
          <a:p>
            <a:pPr marL="548640" lvl="2" indent="0">
              <a:buNone/>
            </a:pPr>
            <a:endParaRPr lang="en-US" dirty="0">
              <a:solidFill>
                <a:schemeClr val="tx2"/>
              </a:solidFill>
              <a:latin typeface="Aparajita" pitchFamily="34" charset="0"/>
              <a:cs typeface="Aparajita" pitchFamily="34" charset="0"/>
            </a:endParaRPr>
          </a:p>
          <a:p>
            <a:pPr marL="0" indent="0">
              <a:buNone/>
            </a:pPr>
            <a:r>
              <a:rPr lang="en-US" sz="2800" dirty="0" smtClean="0">
                <a:solidFill>
                  <a:schemeClr val="tx2"/>
                </a:solidFill>
                <a:latin typeface="Aparajita" pitchFamily="34" charset="0"/>
                <a:cs typeface="Aparajita" pitchFamily="34" charset="0"/>
              </a:rPr>
              <a:t>LSC Grantee-Focused Data Initiatives</a:t>
            </a:r>
          </a:p>
          <a:p>
            <a:pPr lvl="1"/>
            <a:r>
              <a:rPr lang="en-US" sz="2400" dirty="0" smtClean="0">
                <a:solidFill>
                  <a:schemeClr val="tx2"/>
                </a:solidFill>
                <a:latin typeface="Aparajita" pitchFamily="34" charset="0"/>
                <a:cs typeface="Aparajita" pitchFamily="34" charset="0"/>
              </a:rPr>
              <a:t>TIG </a:t>
            </a:r>
            <a:r>
              <a:rPr lang="en-US" sz="2400" dirty="0" smtClean="0">
                <a:solidFill>
                  <a:schemeClr val="tx2"/>
                </a:solidFill>
                <a:latin typeface="Aparajita" pitchFamily="34" charset="0"/>
                <a:cs typeface="Aparajita" pitchFamily="34" charset="0"/>
              </a:rPr>
              <a:t>Data </a:t>
            </a:r>
            <a:r>
              <a:rPr lang="en-US" sz="2400" dirty="0" smtClean="0">
                <a:solidFill>
                  <a:schemeClr val="tx2"/>
                </a:solidFill>
                <a:latin typeface="Aparajita" pitchFamily="34" charset="0"/>
                <a:cs typeface="Aparajita" pitchFamily="34" charset="0"/>
              </a:rPr>
              <a:t>Projects</a:t>
            </a:r>
          </a:p>
          <a:p>
            <a:pPr lvl="1"/>
            <a:r>
              <a:rPr lang="en-US" sz="2400" dirty="0" smtClean="0">
                <a:solidFill>
                  <a:schemeClr val="tx2"/>
                </a:solidFill>
                <a:latin typeface="Aparajita" pitchFamily="34" charset="0"/>
                <a:cs typeface="Aparajita" pitchFamily="34" charset="0"/>
              </a:rPr>
              <a:t>LSC </a:t>
            </a:r>
            <a:r>
              <a:rPr lang="en-US" sz="2400" dirty="0" smtClean="0">
                <a:solidFill>
                  <a:schemeClr val="tx2"/>
                </a:solidFill>
                <a:latin typeface="Aparajita" pitchFamily="34" charset="0"/>
                <a:cs typeface="Aparajita" pitchFamily="34" charset="0"/>
              </a:rPr>
              <a:t>Data </a:t>
            </a:r>
            <a:r>
              <a:rPr lang="en-US" sz="2400" dirty="0">
                <a:solidFill>
                  <a:schemeClr val="tx2"/>
                </a:solidFill>
                <a:latin typeface="Aparajita" pitchFamily="34" charset="0"/>
                <a:cs typeface="Aparajita" pitchFamily="34" charset="0"/>
              </a:rPr>
              <a:t>Collection and Reporting </a:t>
            </a:r>
            <a:r>
              <a:rPr lang="en-US" sz="2400" dirty="0" smtClean="0">
                <a:solidFill>
                  <a:schemeClr val="tx2"/>
                </a:solidFill>
                <a:latin typeface="Aparajita" pitchFamily="34" charset="0"/>
                <a:cs typeface="Aparajita" pitchFamily="34" charset="0"/>
              </a:rPr>
              <a:t>Project:</a:t>
            </a:r>
            <a:endParaRPr lang="en-US" sz="2400" dirty="0">
              <a:solidFill>
                <a:schemeClr val="tx2"/>
              </a:solidFill>
              <a:latin typeface="Aparajita" pitchFamily="34" charset="0"/>
              <a:cs typeface="Aparajita" pitchFamily="34" charset="0"/>
            </a:endParaRPr>
          </a:p>
          <a:p>
            <a:pPr marL="0" indent="0">
              <a:buNone/>
            </a:pPr>
            <a:endParaRPr lang="en-US" dirty="0">
              <a:latin typeface="Aparajita" pitchFamily="34" charset="0"/>
              <a:cs typeface="Aparajita" pitchFamily="34" charset="0"/>
            </a:endParaRPr>
          </a:p>
        </p:txBody>
      </p:sp>
    </p:spTree>
    <p:extLst>
      <p:ext uri="{BB962C8B-B14F-4D97-AF65-F5344CB8AC3E}">
        <p14:creationId xmlns:p14="http://schemas.microsoft.com/office/powerpoint/2010/main" val="1151810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i="1" dirty="0" smtClean="0">
                <a:latin typeface="Aparajita" pitchFamily="34" charset="0"/>
                <a:cs typeface="Aparajita" pitchFamily="34" charset="0"/>
              </a:rPr>
              <a:t>LSC </a:t>
            </a:r>
            <a:r>
              <a:rPr lang="en-US" sz="3600" b="1" i="1" dirty="0" smtClean="0">
                <a:latin typeface="Aparajita" pitchFamily="34" charset="0"/>
                <a:cs typeface="Aparajita" pitchFamily="34" charset="0"/>
              </a:rPr>
              <a:t>Grantee-Focused Data </a:t>
            </a:r>
            <a:r>
              <a:rPr lang="en-US" sz="3600" b="1" i="1" dirty="0" smtClean="0">
                <a:latin typeface="Aparajita" pitchFamily="34" charset="0"/>
                <a:cs typeface="Aparajita" pitchFamily="34" charset="0"/>
              </a:rPr>
              <a:t>Initiatives</a:t>
            </a:r>
            <a:endParaRPr lang="en-US" sz="3600" b="1" i="1" dirty="0">
              <a:latin typeface="Aparajita" pitchFamily="34" charset="0"/>
              <a:cs typeface="Aparajita" pitchFamily="34" charset="0"/>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sz="2600" dirty="0" smtClean="0">
                <a:solidFill>
                  <a:schemeClr val="tx2"/>
                </a:solidFill>
                <a:latin typeface="Aparajita" pitchFamily="34" charset="0"/>
                <a:cs typeface="Aparajita" pitchFamily="34" charset="0"/>
              </a:rPr>
              <a:t>TIG </a:t>
            </a:r>
            <a:r>
              <a:rPr lang="en-US" sz="2600" dirty="0" smtClean="0">
                <a:solidFill>
                  <a:schemeClr val="tx2"/>
                </a:solidFill>
                <a:latin typeface="Aparajita" pitchFamily="34" charset="0"/>
                <a:cs typeface="Aparajita" pitchFamily="34" charset="0"/>
              </a:rPr>
              <a:t>Data </a:t>
            </a:r>
            <a:r>
              <a:rPr lang="en-US" sz="2600" dirty="0" smtClean="0">
                <a:solidFill>
                  <a:schemeClr val="tx2"/>
                </a:solidFill>
                <a:latin typeface="Aparajita" pitchFamily="34" charset="0"/>
                <a:cs typeface="Aparajita" pitchFamily="34" charset="0"/>
              </a:rPr>
              <a:t>Projects</a:t>
            </a:r>
          </a:p>
          <a:p>
            <a:pPr lvl="1"/>
            <a:r>
              <a:rPr lang="en-US" dirty="0" smtClean="0">
                <a:solidFill>
                  <a:schemeClr val="tx2"/>
                </a:solidFill>
                <a:latin typeface="Aparajita" pitchFamily="34" charset="0"/>
                <a:cs typeface="Aparajita" pitchFamily="34" charset="0"/>
              </a:rPr>
              <a:t>An “area of interest” in the 2011 and 2012 TIG Grant Cycles was the </a:t>
            </a:r>
            <a:r>
              <a:rPr lang="en-US" dirty="0">
                <a:solidFill>
                  <a:schemeClr val="tx2"/>
                </a:solidFill>
                <a:latin typeface="Aparajita" pitchFamily="34" charset="0"/>
                <a:cs typeface="Aparajita" pitchFamily="34" charset="0"/>
              </a:rPr>
              <a:t>“Use of Data to Analyze Service Delivery and Develop Advocacy Strategies to Data Analysis”</a:t>
            </a:r>
            <a:r>
              <a:rPr lang="en-US" dirty="0" smtClean="0">
                <a:solidFill>
                  <a:schemeClr val="tx2"/>
                </a:solidFill>
                <a:latin typeface="Aparajita" pitchFamily="34" charset="0"/>
                <a:cs typeface="Aparajita" pitchFamily="34" charset="0"/>
              </a:rPr>
              <a:t> </a:t>
            </a:r>
          </a:p>
          <a:p>
            <a:pPr lvl="1"/>
            <a:r>
              <a:rPr lang="en-US" dirty="0" smtClean="0">
                <a:solidFill>
                  <a:schemeClr val="tx2"/>
                </a:solidFill>
                <a:latin typeface="Aparajita" pitchFamily="34" charset="0"/>
                <a:cs typeface="Aparajita" pitchFamily="34" charset="0"/>
              </a:rPr>
              <a:t>Total of six (6) data projects were funded in 2011 and 2012</a:t>
            </a:r>
            <a:endParaRPr lang="en-US" dirty="0" smtClean="0">
              <a:solidFill>
                <a:schemeClr val="tx2"/>
              </a:solidFill>
              <a:latin typeface="Aparajita" pitchFamily="34" charset="0"/>
              <a:cs typeface="Aparajita" pitchFamily="34" charset="0"/>
            </a:endParaRPr>
          </a:p>
          <a:p>
            <a:pPr marL="0" indent="0">
              <a:buNone/>
            </a:pPr>
            <a:endParaRPr lang="en-US" dirty="0" smtClean="0">
              <a:solidFill>
                <a:schemeClr val="tx2"/>
              </a:solidFill>
              <a:latin typeface="Aparajita" pitchFamily="34" charset="0"/>
              <a:cs typeface="Aparajita" pitchFamily="34" charset="0"/>
            </a:endParaRPr>
          </a:p>
          <a:p>
            <a:pPr marL="0" indent="0">
              <a:buNone/>
            </a:pPr>
            <a:r>
              <a:rPr lang="en-US" sz="2600" dirty="0" smtClean="0">
                <a:solidFill>
                  <a:schemeClr val="tx2"/>
                </a:solidFill>
                <a:latin typeface="Aparajita" pitchFamily="34" charset="0"/>
                <a:cs typeface="Aparajita" pitchFamily="34" charset="0"/>
              </a:rPr>
              <a:t>LSC </a:t>
            </a:r>
            <a:r>
              <a:rPr lang="en-US" sz="2600" dirty="0" smtClean="0">
                <a:solidFill>
                  <a:schemeClr val="tx2"/>
                </a:solidFill>
                <a:latin typeface="Aparajita" pitchFamily="34" charset="0"/>
                <a:cs typeface="Aparajita" pitchFamily="34" charset="0"/>
              </a:rPr>
              <a:t>Data </a:t>
            </a:r>
            <a:r>
              <a:rPr lang="en-US" sz="2600" dirty="0">
                <a:solidFill>
                  <a:schemeClr val="tx2"/>
                </a:solidFill>
                <a:latin typeface="Aparajita" pitchFamily="34" charset="0"/>
                <a:cs typeface="Aparajita" pitchFamily="34" charset="0"/>
              </a:rPr>
              <a:t>Collection and Reporting </a:t>
            </a:r>
            <a:r>
              <a:rPr lang="en-US" sz="2600" dirty="0" smtClean="0">
                <a:solidFill>
                  <a:schemeClr val="tx2"/>
                </a:solidFill>
                <a:latin typeface="Aparajita" pitchFamily="34" charset="0"/>
                <a:cs typeface="Aparajita" pitchFamily="34" charset="0"/>
              </a:rPr>
              <a:t>Project:</a:t>
            </a:r>
            <a:endParaRPr lang="en-US" sz="2600" dirty="0">
              <a:solidFill>
                <a:schemeClr val="tx2"/>
              </a:solidFill>
              <a:latin typeface="Aparajita" pitchFamily="34" charset="0"/>
              <a:cs typeface="Aparajita" pitchFamily="34" charset="0"/>
            </a:endParaRPr>
          </a:p>
          <a:p>
            <a:pPr lvl="1"/>
            <a:r>
              <a:rPr lang="en-US" dirty="0" smtClean="0">
                <a:solidFill>
                  <a:schemeClr val="tx2"/>
                </a:solidFill>
                <a:latin typeface="Aparajita" pitchFamily="34" charset="0"/>
                <a:cs typeface="Aparajita" pitchFamily="34" charset="0"/>
              </a:rPr>
              <a:t>Improved </a:t>
            </a:r>
            <a:r>
              <a:rPr lang="en-US" dirty="0">
                <a:solidFill>
                  <a:schemeClr val="tx2"/>
                </a:solidFill>
                <a:latin typeface="Aparajita" pitchFamily="34" charset="0"/>
                <a:cs typeface="Aparajita" pitchFamily="34" charset="0"/>
              </a:rPr>
              <a:t>system for collecting and analyzing data from LSC </a:t>
            </a:r>
            <a:r>
              <a:rPr lang="en-US" dirty="0" smtClean="0">
                <a:solidFill>
                  <a:schemeClr val="tx2"/>
                </a:solidFill>
                <a:latin typeface="Aparajita" pitchFamily="34" charset="0"/>
                <a:cs typeface="Aparajita" pitchFamily="34" charset="0"/>
              </a:rPr>
              <a:t>grantees</a:t>
            </a:r>
          </a:p>
          <a:p>
            <a:pPr lvl="1"/>
            <a:r>
              <a:rPr lang="en-US" dirty="0" smtClean="0">
                <a:solidFill>
                  <a:schemeClr val="tx2"/>
                </a:solidFill>
                <a:latin typeface="Aparajita" pitchFamily="34" charset="0"/>
                <a:cs typeface="Aparajita" pitchFamily="34" charset="0"/>
              </a:rPr>
              <a:t>Tools </a:t>
            </a:r>
            <a:r>
              <a:rPr lang="en-US" dirty="0">
                <a:solidFill>
                  <a:schemeClr val="tx2"/>
                </a:solidFill>
                <a:latin typeface="Aparajita" pitchFamily="34" charset="0"/>
                <a:cs typeface="Aparajita" pitchFamily="34" charset="0"/>
              </a:rPr>
              <a:t>and resources that enhance LSC grantees’ ability to collect and use </a:t>
            </a:r>
            <a:r>
              <a:rPr lang="en-US" dirty="0" smtClean="0">
                <a:solidFill>
                  <a:schemeClr val="tx2"/>
                </a:solidFill>
                <a:latin typeface="Aparajita" pitchFamily="34" charset="0"/>
                <a:cs typeface="Aparajita" pitchFamily="34" charset="0"/>
              </a:rPr>
              <a:t>data to:</a:t>
            </a:r>
          </a:p>
          <a:p>
            <a:pPr marL="1005840" lvl="2" indent="-457200">
              <a:buFont typeface="+mj-lt"/>
              <a:buAutoNum type="arabicPeriod"/>
            </a:pPr>
            <a:r>
              <a:rPr lang="en-US" dirty="0" smtClean="0">
                <a:solidFill>
                  <a:schemeClr val="tx2"/>
                </a:solidFill>
                <a:latin typeface="Aparajita" pitchFamily="34" charset="0"/>
                <a:cs typeface="Aparajita" pitchFamily="34" charset="0"/>
              </a:rPr>
              <a:t>Design</a:t>
            </a:r>
            <a:r>
              <a:rPr lang="en-US" dirty="0">
                <a:solidFill>
                  <a:schemeClr val="tx2"/>
                </a:solidFill>
                <a:latin typeface="Aparajita" pitchFamily="34" charset="0"/>
                <a:cs typeface="Aparajita" pitchFamily="34" charset="0"/>
              </a:rPr>
              <a:t>, assess and improve their delivery strategies and program </a:t>
            </a:r>
            <a:r>
              <a:rPr lang="en-US" dirty="0" smtClean="0">
                <a:solidFill>
                  <a:schemeClr val="tx2"/>
                </a:solidFill>
                <a:latin typeface="Aparajita" pitchFamily="34" charset="0"/>
                <a:cs typeface="Aparajita" pitchFamily="34" charset="0"/>
              </a:rPr>
              <a:t>operations</a:t>
            </a:r>
          </a:p>
          <a:p>
            <a:pPr marL="1005840" lvl="2" indent="-457200">
              <a:buFont typeface="+mj-lt"/>
              <a:buAutoNum type="arabicPeriod"/>
            </a:pPr>
            <a:r>
              <a:rPr lang="en-US" dirty="0" smtClean="0">
                <a:solidFill>
                  <a:schemeClr val="tx2"/>
                </a:solidFill>
                <a:latin typeface="Aparajita" pitchFamily="34" charset="0"/>
                <a:cs typeface="Aparajita" pitchFamily="34" charset="0"/>
              </a:rPr>
              <a:t>Demonstrate </a:t>
            </a:r>
            <a:r>
              <a:rPr lang="en-US" dirty="0">
                <a:solidFill>
                  <a:schemeClr val="tx2"/>
                </a:solidFill>
                <a:latin typeface="Aparajita" pitchFamily="34" charset="0"/>
                <a:cs typeface="Aparajita" pitchFamily="34" charset="0"/>
              </a:rPr>
              <a:t>the need for and benefits of the services they provide clients in their communities </a:t>
            </a:r>
          </a:p>
          <a:p>
            <a:pPr lvl="1"/>
            <a:r>
              <a:rPr lang="en-US" dirty="0" smtClean="0">
                <a:solidFill>
                  <a:schemeClr val="tx2"/>
                </a:solidFill>
                <a:latin typeface="Aparajita" pitchFamily="34" charset="0"/>
                <a:cs typeface="Aparajita" pitchFamily="34" charset="0"/>
              </a:rPr>
              <a:t>Provide </a:t>
            </a:r>
            <a:r>
              <a:rPr lang="en-US" dirty="0">
                <a:solidFill>
                  <a:schemeClr val="tx2"/>
                </a:solidFill>
                <a:latin typeface="Aparajita" pitchFamily="34" charset="0"/>
                <a:cs typeface="Aparajita" pitchFamily="34" charset="0"/>
              </a:rPr>
              <a:t>training and technical assistance that fosters LSC grantees’ effective use of the tools</a:t>
            </a:r>
          </a:p>
          <a:p>
            <a:pPr marL="0" indent="0">
              <a:buNone/>
            </a:pPr>
            <a:r>
              <a:rPr lang="en-US" dirty="0" smtClean="0">
                <a:solidFill>
                  <a:schemeClr val="tx2"/>
                </a:solidFill>
                <a:latin typeface="Aparajita" pitchFamily="34" charset="0"/>
                <a:cs typeface="Aparajita" pitchFamily="34" charset="0"/>
              </a:rPr>
              <a:t> </a:t>
            </a:r>
            <a:endParaRPr lang="en-US" dirty="0" smtClean="0">
              <a:solidFill>
                <a:schemeClr val="tx2"/>
              </a:solidFill>
              <a:latin typeface="Aparajita" pitchFamily="34" charset="0"/>
              <a:cs typeface="Aparajita" pitchFamily="34" charset="0"/>
            </a:endParaRPr>
          </a:p>
          <a:p>
            <a:pPr marL="0" indent="0">
              <a:buNone/>
            </a:pPr>
            <a:r>
              <a:rPr lang="en-US" dirty="0" smtClean="0">
                <a:solidFill>
                  <a:schemeClr val="tx2"/>
                </a:solidFill>
                <a:latin typeface="Aparajita" pitchFamily="34" charset="0"/>
                <a:cs typeface="Aparajita" pitchFamily="34" charset="0"/>
              </a:rPr>
              <a:t>All LSC data initiatives informed by and responsive to</a:t>
            </a:r>
          </a:p>
          <a:p>
            <a:pPr lvl="1"/>
            <a:r>
              <a:rPr lang="en-US" dirty="0" smtClean="0">
                <a:solidFill>
                  <a:schemeClr val="tx2"/>
                </a:solidFill>
                <a:latin typeface="Aparajita" pitchFamily="34" charset="0"/>
                <a:cs typeface="Aparajita" pitchFamily="34" charset="0"/>
              </a:rPr>
              <a:t>Grantees</a:t>
            </a:r>
            <a:r>
              <a:rPr lang="en-US" dirty="0" smtClean="0">
                <a:solidFill>
                  <a:schemeClr val="tx2"/>
                </a:solidFill>
                <a:latin typeface="Aparajita" pitchFamily="34" charset="0"/>
                <a:cs typeface="Aparajita" pitchFamily="34" charset="0"/>
              </a:rPr>
              <a:t>’ </a:t>
            </a:r>
            <a:r>
              <a:rPr lang="en-US" dirty="0" smtClean="0">
                <a:solidFill>
                  <a:schemeClr val="tx2"/>
                </a:solidFill>
                <a:latin typeface="Aparajita" pitchFamily="34" charset="0"/>
                <a:cs typeface="Aparajita" pitchFamily="34" charset="0"/>
              </a:rPr>
              <a:t>particular delivery models and local circumstances</a:t>
            </a:r>
          </a:p>
          <a:p>
            <a:pPr lvl="1"/>
            <a:r>
              <a:rPr lang="en-US" dirty="0" smtClean="0">
                <a:solidFill>
                  <a:schemeClr val="tx2"/>
                </a:solidFill>
                <a:latin typeface="Aparajita" pitchFamily="34" charset="0"/>
                <a:cs typeface="Aparajita" pitchFamily="34" charset="0"/>
              </a:rPr>
              <a:t>Other </a:t>
            </a:r>
            <a:r>
              <a:rPr lang="en-US" dirty="0" smtClean="0">
                <a:solidFill>
                  <a:schemeClr val="tx2"/>
                </a:solidFill>
                <a:latin typeface="Aparajita" pitchFamily="34" charset="0"/>
                <a:cs typeface="Aparajita" pitchFamily="34" charset="0"/>
              </a:rPr>
              <a:t>funders’ oversight and reporting requirements</a:t>
            </a:r>
          </a:p>
          <a:p>
            <a:pPr marL="0" indent="0">
              <a:buNone/>
            </a:pPr>
            <a:endParaRPr lang="en-US" dirty="0">
              <a:latin typeface="Aparajita" pitchFamily="34" charset="0"/>
              <a:cs typeface="Aparajita" pitchFamily="34" charset="0"/>
            </a:endParaRPr>
          </a:p>
        </p:txBody>
      </p:sp>
    </p:spTree>
    <p:extLst>
      <p:ext uri="{BB962C8B-B14F-4D97-AF65-F5344CB8AC3E}">
        <p14:creationId xmlns:p14="http://schemas.microsoft.com/office/powerpoint/2010/main" val="3002271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320</TotalTime>
  <Words>1039</Words>
  <Application>Microsoft Office PowerPoint</Application>
  <PresentationFormat>On-screen Show (4:3)</PresentationFormat>
  <Paragraphs>204</Paragraphs>
  <Slides>8</Slides>
  <Notes>4</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Clarity</vt:lpstr>
      <vt:lpstr>Using Data to Improve  Program Performance  2013 TIG Conference</vt:lpstr>
      <vt:lpstr>The Presenters Will Highlight:</vt:lpstr>
      <vt:lpstr>Effective Use of Data is an  Essential Management Tool</vt:lpstr>
      <vt:lpstr>Different Types of Data for Different Audiences</vt:lpstr>
      <vt:lpstr>One Size Does Not Fit All</vt:lpstr>
      <vt:lpstr>Effective Metrics and Data Sets Are Critical</vt:lpstr>
      <vt:lpstr>LSC Data Initiatives</vt:lpstr>
      <vt:lpstr>LSC Grantee-Focused Data Initiatives</vt:lpstr>
    </vt:vector>
  </TitlesOfParts>
  <Company>LSC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Data to Improve Program Performance 2013 TIG Conference</dc:title>
  <dc:creator>hardinb</dc:creator>
  <cp:lastModifiedBy>hardinb</cp:lastModifiedBy>
  <cp:revision>27</cp:revision>
  <cp:lastPrinted>2013-01-14T18:50:16Z</cp:lastPrinted>
  <dcterms:created xsi:type="dcterms:W3CDTF">2013-01-14T15:29:20Z</dcterms:created>
  <dcterms:modified xsi:type="dcterms:W3CDTF">2013-01-25T17:27:41Z</dcterms:modified>
</cp:coreProperties>
</file>