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09" r:id="rId2"/>
    <p:sldId id="285" r:id="rId3"/>
    <p:sldId id="286" r:id="rId4"/>
    <p:sldId id="287" r:id="rId5"/>
    <p:sldId id="311" r:id="rId6"/>
    <p:sldId id="297" r:id="rId7"/>
    <p:sldId id="302" r:id="rId8"/>
    <p:sldId id="303" r:id="rId9"/>
    <p:sldId id="304" r:id="rId10"/>
    <p:sldId id="298" r:id="rId11"/>
    <p:sldId id="299" r:id="rId12"/>
    <p:sldId id="293" r:id="rId13"/>
    <p:sldId id="290" r:id="rId14"/>
    <p:sldId id="292" r:id="rId15"/>
    <p:sldId id="310" r:id="rId16"/>
    <p:sldId id="294" r:id="rId17"/>
    <p:sldId id="291" r:id="rId18"/>
    <p:sldId id="295" r:id="rId19"/>
    <p:sldId id="306" r:id="rId20"/>
    <p:sldId id="307" r:id="rId21"/>
    <p:sldId id="30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6B99E87-5C39-4859-A924-37A870817C81}" type="datetimeFigureOut">
              <a:rPr lang="en-US"/>
              <a:pPr>
                <a:defRPr/>
              </a:pPr>
              <a:t>1/15/2013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F1E562B3-8B63-45B4-B9A0-9799EBE3DC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5A30058-44BF-4A67-B074-D5696DC08949}" type="datetimeFigureOut">
              <a:rPr lang="en-US"/>
              <a:pPr>
                <a:defRPr/>
              </a:pPr>
              <a:t>1/15/2013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63635D81-B4A3-417E-B11C-010D9F5287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55B3ED-A09B-4941-9933-D20182FBB4A4}"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3D3CC3-5064-4E97-8DE6-99BDFBB4ED09}" type="slidenum">
              <a:rPr lang="en-US"/>
              <a:pPr>
                <a:defRPr/>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F7A78E-DBF3-4B5C-8D2D-269D07BCB5C5}"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E8F4F5-6AD5-4FE2-B404-EA02E957C031}" type="slidenum">
              <a:rPr lang="en-US"/>
              <a:pPr>
                <a:defRPr/>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2AEBB4-335C-4BEB-8A37-37240D8B7C5E}"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55D156-A023-4E8E-AB05-B0AD2EF8D78C}" type="slidenum">
              <a:rPr lang="en-US"/>
              <a:pPr>
                <a:defRPr/>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4D0C92-54A2-4E7B-85AA-C0A8A27C6815}"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052CD2-DC8F-4255-824E-0596D80B4044}" type="slidenum">
              <a:rPr lang="en-US"/>
              <a:pPr>
                <a:defRPr/>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342131-C40B-4564-8689-4996CA1263A0}" type="datetimeFigureOut">
              <a:rPr lang="en-US"/>
              <a:pPr>
                <a:defRPr/>
              </a:pPr>
              <a:t>1/15/2013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51F4A-1929-4106-B655-4544CC97E1DB}" type="slidenum">
              <a:rPr lang="en-US"/>
              <a:pPr>
                <a:defRPr/>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0229E7-DE74-459D-A663-363A8A9587FB}" type="datetimeFigureOut">
              <a:rPr lang="en-US"/>
              <a:pPr>
                <a:defRPr/>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98E198-FEB4-4F61-8635-BC2FA838A532}" type="slidenum">
              <a:rPr lang="en-US"/>
              <a:pPr>
                <a:defRPr/>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E0A925-C6F4-4243-84FB-7486615391BD}" type="datetimeFigureOut">
              <a:rPr lang="en-US"/>
              <a:pPr>
                <a:defRPr/>
              </a:pPr>
              <a:t>1/15/2013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DDB155-91F5-49BC-846C-E06A7B205F32}" type="slidenum">
              <a:rPr lang="en-US"/>
              <a:pPr>
                <a:defRPr/>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139CD9-AA62-46FA-A007-BE43DE558A38}" type="datetimeFigureOut">
              <a:rPr lang="en-US"/>
              <a:pPr>
                <a:defRPr/>
              </a:pPr>
              <a:t>1/15/2013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0EB4EE-6EEF-432B-A51D-02A913E34C88}" type="slidenum">
              <a:rPr lang="en-US"/>
              <a:pPr>
                <a:defRPr/>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7623D3-8A40-4D62-AE24-C0561AF9C820}" type="datetimeFigureOut">
              <a:rPr lang="en-US"/>
              <a:pPr>
                <a:defRPr/>
              </a:pPr>
              <a:t>1/15/2013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56C9E6-F5DB-44F8-9BAA-1279B949CB2C}" type="slidenum">
              <a:rPr lang="en-US"/>
              <a:pPr>
                <a:defRPr/>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DA4EF8-7A06-46C9-B0E1-946B34E46022}" type="datetimeFigureOut">
              <a:rPr lang="en-US"/>
              <a:pPr>
                <a:defRPr/>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A2E2EF-2011-4B0B-B91F-1A023A69F4EC}" type="slidenum">
              <a:rPr lang="en-US"/>
              <a:pPr>
                <a:defRPr/>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E99670-9626-47D4-9520-E3E109820905}" type="datetimeFigureOut">
              <a:rPr lang="en-US"/>
              <a:pPr>
                <a:defRPr/>
              </a:pPr>
              <a:t>1/15/2013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79D1D1-B979-4782-9E25-14B059026544}" type="slidenum">
              <a:rPr lang="en-US"/>
              <a:pPr>
                <a:defRPr/>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F06384C-5CE9-41EC-918B-A988E1D0DBC2}" type="datetimeFigureOut">
              <a:rPr lang="en-US"/>
              <a:pPr>
                <a:defRPr/>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4C58453-BD18-492E-AA81-33CF65188B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cole@tals.org" TargetMode="External"/><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hyperlink" Target="http://www.tals.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onlinetnjustic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hyperlink" Target="http://www.legalinfotn.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a:off x="6096000" y="16002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1219200" y="7620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2514600" y="4114800"/>
            <a:ext cx="3048000" cy="2743200"/>
          </a:xfrm>
          <a:prstGeom prst="star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ea typeface="ＭＳ Ｐゴシック" pitchFamily="34" charset="-128"/>
              </a:rPr>
              <a:t>Building Responsive Websites</a:t>
            </a:r>
            <a:r>
              <a:rPr lang="en-US" b="1" dirty="0" smtClean="0">
                <a:effectLst>
                  <a:outerShdw blurRad="38100" dist="38100" dir="2700000" algn="tl">
                    <a:srgbClr val="000000">
                      <a:alpha val="43137"/>
                    </a:srgbClr>
                  </a:outerShdw>
                </a:effectLst>
                <a:ea typeface="ＭＳ Ｐゴシック" pitchFamily="34" charset="-128"/>
              </a:rPr>
              <a:t/>
            </a:r>
            <a:br>
              <a:rPr lang="en-US" b="1" dirty="0" smtClean="0">
                <a:effectLst>
                  <a:outerShdw blurRad="38100" dist="38100" dir="2700000" algn="tl">
                    <a:srgbClr val="000000">
                      <a:alpha val="43137"/>
                    </a:srgbClr>
                  </a:outerShdw>
                </a:effectLst>
                <a:ea typeface="ＭＳ Ｐゴシック" pitchFamily="34" charset="-128"/>
              </a:rPr>
            </a:br>
            <a:r>
              <a:rPr lang="en-US" sz="3100" b="1" dirty="0" smtClean="0">
                <a:effectLst>
                  <a:outerShdw blurRad="38100" dist="38100" dir="2700000" algn="tl">
                    <a:srgbClr val="000000">
                      <a:alpha val="43137"/>
                    </a:srgbClr>
                  </a:outerShdw>
                </a:effectLst>
                <a:ea typeface="ＭＳ Ｐゴシック" pitchFamily="34" charset="-128"/>
              </a:rPr>
              <a:t>TIG Conference 2013</a:t>
            </a:r>
            <a:endParaRPr lang="en-US" sz="3100" dirty="0"/>
          </a:p>
        </p:txBody>
      </p:sp>
      <p:pic>
        <p:nvPicPr>
          <p:cNvPr id="5" name="Picture 4" descr="TALS Logos_2c.jpg"/>
          <p:cNvPicPr>
            <a:picLocks noChangeAspect="1"/>
          </p:cNvPicPr>
          <p:nvPr/>
        </p:nvPicPr>
        <p:blipFill>
          <a:blip r:embed="rId2" cstate="print"/>
          <a:stretch>
            <a:fillRect/>
          </a:stretch>
        </p:blipFill>
        <p:spPr>
          <a:xfrm>
            <a:off x="609599" y="4114800"/>
            <a:ext cx="3570835" cy="2000215"/>
          </a:xfrm>
          <a:prstGeom prst="rect">
            <a:avLst/>
          </a:prstGeom>
        </p:spPr>
      </p:pic>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lvl="0" algn="ctr">
              <a:spcBef>
                <a:spcPct val="0"/>
              </a:spcBef>
              <a:defRPr/>
            </a:pPr>
            <a:endPar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0" name="Rectangle 9"/>
          <p:cNvSpPr/>
          <p:nvPr/>
        </p:nvSpPr>
        <p:spPr>
          <a:xfrm>
            <a:off x="381000" y="2133600"/>
            <a:ext cx="6629400" cy="1569660"/>
          </a:xfrm>
          <a:prstGeom prst="rect">
            <a:avLst/>
          </a:prstGeom>
        </p:spPr>
        <p:txBody>
          <a:bodyPr wrap="square">
            <a:spAutoFit/>
          </a:bodyPr>
          <a:lstStyle/>
          <a:p>
            <a:pPr algn="ctr" fontAlgn="auto">
              <a:spcAft>
                <a:spcPts val="0"/>
              </a:spcAft>
              <a:buFont typeface="Arial" pitchFamily="34" charset="0"/>
              <a:buNone/>
              <a:defRPr/>
            </a:pPr>
            <a:r>
              <a:rPr lang="en-US" sz="3200" b="1" dirty="0" smtClean="0"/>
              <a:t>Legal Information for Tennesseans (LIFT)</a:t>
            </a:r>
            <a:endParaRPr lang="en-US" sz="3200" b="1" dirty="0" smtClean="0"/>
          </a:p>
          <a:p>
            <a:pPr algn="ctr" fontAlgn="auto">
              <a:spcAft>
                <a:spcPts val="0"/>
              </a:spcAft>
              <a:buFont typeface="Arial" pitchFamily="34" charset="0"/>
              <a:buNone/>
              <a:defRPr/>
            </a:pPr>
            <a:r>
              <a:rPr lang="en-US" sz="1600" b="1" dirty="0" smtClean="0"/>
              <a:t>Erik Cole, Executive Director, TALS</a:t>
            </a:r>
          </a:p>
          <a:p>
            <a:pPr algn="ctr" fontAlgn="auto">
              <a:spcAft>
                <a:spcPts val="0"/>
              </a:spcAft>
              <a:buFont typeface="Arial" pitchFamily="34" charset="0"/>
              <a:buNone/>
              <a:defRPr/>
            </a:pPr>
            <a:r>
              <a:rPr lang="en-US" sz="1600" b="1" dirty="0" smtClean="0"/>
              <a:t>ecole@tals.org/615.627.0956</a:t>
            </a:r>
          </a:p>
        </p:txBody>
      </p:sp>
      <p:pic>
        <p:nvPicPr>
          <p:cNvPr id="12" name="Picture 1" descr="C:\Users\ecole\AppData\Local\Microsoft\Windows\Temporary Internet Files\Content.Outlook\T4ZPNI24\photo.PNG"/>
          <p:cNvPicPr>
            <a:picLocks noGrp="1" noChangeAspect="1" noChangeArrowheads="1"/>
          </p:cNvPicPr>
          <p:nvPr>
            <p:ph idx="1"/>
          </p:nvPr>
        </p:nvPicPr>
        <p:blipFill>
          <a:blip r:embed="rId3" cstate="print"/>
          <a:srcRect/>
          <a:stretch>
            <a:fillRect/>
          </a:stretch>
        </p:blipFill>
        <p:spPr bwMode="auto">
          <a:xfrm>
            <a:off x="6019800" y="1828800"/>
            <a:ext cx="2590800" cy="4605868"/>
          </a:xfrm>
          <a:prstGeom prst="rect">
            <a:avLst/>
          </a:prstGeom>
          <a:noFill/>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User-friendly</a:t>
            </a:r>
            <a:endParaRPr lang="en-US" dirty="0"/>
          </a:p>
        </p:txBody>
      </p:sp>
      <p:sp>
        <p:nvSpPr>
          <p:cNvPr id="3" name="Content Placeholder 2"/>
          <p:cNvSpPr>
            <a:spLocks noGrp="1"/>
          </p:cNvSpPr>
          <p:nvPr>
            <p:ph idx="1"/>
          </p:nvPr>
        </p:nvSpPr>
        <p:spPr>
          <a:xfrm>
            <a:off x="457200" y="1371600"/>
            <a:ext cx="5105400" cy="4754563"/>
          </a:xfrm>
        </p:spPr>
        <p:txBody>
          <a:bodyPr>
            <a:normAutofit fontScale="92500" lnSpcReduction="20000"/>
          </a:bodyPr>
          <a:lstStyle/>
          <a:p>
            <a:r>
              <a:rPr lang="en-US" sz="2000" dirty="0" smtClean="0"/>
              <a:t>The portal </a:t>
            </a:r>
            <a:r>
              <a:rPr lang="en-US" sz="2000" dirty="0" smtClean="0"/>
              <a:t>is built </a:t>
            </a:r>
            <a:r>
              <a:rPr lang="en-US" sz="2000" dirty="0" smtClean="0"/>
              <a:t>on a “Resources” list which </a:t>
            </a:r>
            <a:r>
              <a:rPr lang="en-US" sz="2000" dirty="0" smtClean="0"/>
              <a:t>is categorized </a:t>
            </a:r>
            <a:r>
              <a:rPr lang="en-US" sz="2000" dirty="0" smtClean="0"/>
              <a:t>by hierarchical terms and </a:t>
            </a:r>
            <a:r>
              <a:rPr lang="en-US" sz="2000" dirty="0" smtClean="0"/>
              <a:t>includes </a:t>
            </a:r>
            <a:r>
              <a:rPr lang="en-US" sz="2000" dirty="0" smtClean="0"/>
              <a:t>articles, organizations, and links.  </a:t>
            </a:r>
          </a:p>
          <a:p>
            <a:r>
              <a:rPr lang="en-US" sz="2000" dirty="0" smtClean="0"/>
              <a:t>The portal </a:t>
            </a:r>
            <a:r>
              <a:rPr lang="en-US" sz="2000" dirty="0" smtClean="0"/>
              <a:t>builds </a:t>
            </a:r>
            <a:r>
              <a:rPr lang="en-US" sz="2000" dirty="0" smtClean="0"/>
              <a:t>upon existing resources but </a:t>
            </a:r>
            <a:r>
              <a:rPr lang="en-US" sz="2000" dirty="0" smtClean="0"/>
              <a:t>adds </a:t>
            </a:r>
            <a:r>
              <a:rPr lang="en-US" sz="2000" dirty="0" smtClean="0"/>
              <a:t>legal assistance content as needed.  </a:t>
            </a:r>
          </a:p>
          <a:p>
            <a:r>
              <a:rPr lang="en-US" sz="2000" dirty="0" smtClean="0"/>
              <a:t>Each resource </a:t>
            </a:r>
            <a:r>
              <a:rPr lang="en-US" sz="2000" dirty="0" smtClean="0"/>
              <a:t>page features:</a:t>
            </a:r>
            <a:endParaRPr lang="en-US" sz="2000" dirty="0" smtClean="0"/>
          </a:p>
          <a:p>
            <a:pPr lvl="1"/>
            <a:r>
              <a:rPr lang="en-US" sz="2000" dirty="0" smtClean="0"/>
              <a:t>Self-help (pro se) </a:t>
            </a:r>
            <a:r>
              <a:rPr lang="en-US" sz="2000" dirty="0" smtClean="0"/>
              <a:t>legal </a:t>
            </a:r>
            <a:r>
              <a:rPr lang="en-US" sz="2000" dirty="0" smtClean="0"/>
              <a:t>information and community education materials</a:t>
            </a:r>
            <a:endParaRPr lang="en-US" sz="2000" dirty="0" smtClean="0"/>
          </a:p>
          <a:p>
            <a:pPr lvl="1"/>
            <a:r>
              <a:rPr lang="en-US" sz="2000" dirty="0" smtClean="0"/>
              <a:t>Online standardized </a:t>
            </a:r>
            <a:r>
              <a:rPr lang="en-US" sz="2000" dirty="0" smtClean="0"/>
              <a:t>forms approved by the Tennessee Supreme Court (when available</a:t>
            </a:r>
            <a:r>
              <a:rPr lang="en-US" sz="2000" dirty="0" smtClean="0"/>
              <a:t>)</a:t>
            </a:r>
          </a:p>
          <a:p>
            <a:pPr lvl="1"/>
            <a:r>
              <a:rPr lang="en-US" sz="2000" dirty="0" smtClean="0"/>
              <a:t>Link to online </a:t>
            </a:r>
            <a:r>
              <a:rPr lang="en-US" sz="2000" dirty="0" err="1" smtClean="0"/>
              <a:t>probono</a:t>
            </a:r>
            <a:r>
              <a:rPr lang="en-US" sz="2000" dirty="0" smtClean="0"/>
              <a:t> assistance </a:t>
            </a:r>
            <a:r>
              <a:rPr lang="en-US" sz="2000" dirty="0" smtClean="0"/>
              <a:t>website – </a:t>
            </a:r>
            <a:r>
              <a:rPr lang="en-US" sz="2000" dirty="0" err="1" smtClean="0"/>
              <a:t>OnlineTNJustice</a:t>
            </a:r>
            <a:endParaRPr lang="en-US" sz="2000" dirty="0" smtClean="0"/>
          </a:p>
          <a:p>
            <a:pPr lvl="1"/>
            <a:r>
              <a:rPr lang="en-US" sz="2000" dirty="0" smtClean="0"/>
              <a:t>Find representation – link to statewide directory of legal aid </a:t>
            </a:r>
            <a:r>
              <a:rPr lang="en-US" sz="2000" dirty="0" smtClean="0"/>
              <a:t>services, pro bono assistance services, etc.</a:t>
            </a:r>
            <a:endParaRPr lang="en-US" sz="2000" dirty="0" smtClean="0"/>
          </a:p>
        </p:txBody>
      </p:sp>
      <p:pic>
        <p:nvPicPr>
          <p:cNvPr id="5" name="Picture 1" descr="C:\Users\ecole\AppData\Local\Microsoft\Windows\Temporary Internet Files\Content.Outlook\T4ZPNI24\photo.PNG"/>
          <p:cNvPicPr>
            <a:picLocks noChangeAspect="1" noChangeArrowheads="1"/>
          </p:cNvPicPr>
          <p:nvPr/>
        </p:nvPicPr>
        <p:blipFill>
          <a:blip r:embed="rId2" cstate="print"/>
          <a:srcRect/>
          <a:stretch>
            <a:fillRect/>
          </a:stretch>
        </p:blipFill>
        <p:spPr bwMode="auto">
          <a:xfrm>
            <a:off x="5715000" y="1295400"/>
            <a:ext cx="2941749" cy="5221605"/>
          </a:xfrm>
          <a:prstGeom prst="rect">
            <a:avLst/>
          </a:prstGeom>
          <a:noFill/>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Interactive for Librarians</a:t>
            </a:r>
            <a:endParaRPr lang="en-US" dirty="0"/>
          </a:p>
        </p:txBody>
      </p:sp>
      <p:sp>
        <p:nvSpPr>
          <p:cNvPr id="3" name="Content Placeholder 2"/>
          <p:cNvSpPr>
            <a:spLocks noGrp="1"/>
          </p:cNvSpPr>
          <p:nvPr>
            <p:ph idx="1"/>
          </p:nvPr>
        </p:nvSpPr>
        <p:spPr>
          <a:xfrm>
            <a:off x="4495800" y="1676400"/>
            <a:ext cx="4267200" cy="4364272"/>
          </a:xfrm>
        </p:spPr>
        <p:txBody>
          <a:bodyPr>
            <a:spAutoFit/>
          </a:bodyPr>
          <a:lstStyle/>
          <a:p>
            <a:r>
              <a:rPr lang="en-US" sz="1600" dirty="0" smtClean="0"/>
              <a:t>Each participating library will have its own profile (or page) in the portal.  </a:t>
            </a:r>
          </a:p>
          <a:p>
            <a:r>
              <a:rPr lang="en-US" sz="1600" dirty="0" smtClean="0"/>
              <a:t>Librarians will be able to login and change the information on their profile.  </a:t>
            </a:r>
          </a:p>
          <a:p>
            <a:r>
              <a:rPr lang="en-US" sz="1600" dirty="0" smtClean="0"/>
              <a:t>Librarians will also be able to select and associate specific content to appear on the profile.  </a:t>
            </a:r>
          </a:p>
          <a:p>
            <a:r>
              <a:rPr lang="en-US" sz="1600" dirty="0" smtClean="0"/>
              <a:t>Each librarian will also be able to submit content to add to legal resources</a:t>
            </a:r>
            <a:r>
              <a:rPr lang="en-US" sz="1600" dirty="0" smtClean="0"/>
              <a:t>.</a:t>
            </a:r>
          </a:p>
          <a:p>
            <a:r>
              <a:rPr lang="en-US" sz="1600" dirty="0" smtClean="0"/>
              <a:t>Allows each library to also build up their hard-copy legal help library and highlight it online.</a:t>
            </a:r>
          </a:p>
          <a:p>
            <a:r>
              <a:rPr lang="en-US" sz="1600" dirty="0" smtClean="0"/>
              <a:t>For libraries without sophisticated websites (often in rural locations) it gives them additional web resources.</a:t>
            </a:r>
            <a:endParaRPr lang="en-US" sz="1600" dirty="0" smtClean="0"/>
          </a:p>
          <a:p>
            <a:endParaRPr lang="en-US" sz="1800" dirty="0"/>
          </a:p>
        </p:txBody>
      </p:sp>
      <p:pic>
        <p:nvPicPr>
          <p:cNvPr id="4" name="Picture 3" descr="memphis.lib.4"/>
          <p:cNvPicPr>
            <a:picLocks noChangeAspect="1"/>
          </p:cNvPicPr>
          <p:nvPr/>
        </p:nvPicPr>
        <p:blipFill>
          <a:blip r:embed="rId2" cstate="print"/>
          <a:stretch>
            <a:fillRect/>
          </a:stretch>
        </p:blipFill>
        <p:spPr>
          <a:xfrm>
            <a:off x="914400" y="1219200"/>
            <a:ext cx="3562350" cy="2671763"/>
          </a:xfrm>
          <a:prstGeom prst="rect">
            <a:avLst/>
          </a:prstGeom>
        </p:spPr>
      </p:pic>
      <p:pic>
        <p:nvPicPr>
          <p:cNvPr id="5" name="Picture 4" descr="Chatt Eastgate branch lib.JPG"/>
          <p:cNvPicPr>
            <a:picLocks noChangeAspect="1"/>
          </p:cNvPicPr>
          <p:nvPr/>
        </p:nvPicPr>
        <p:blipFill>
          <a:blip r:embed="rId3" cstate="print"/>
          <a:stretch>
            <a:fillRect/>
          </a:stretch>
        </p:blipFill>
        <p:spPr>
          <a:xfrm>
            <a:off x="228600" y="3962400"/>
            <a:ext cx="3344124" cy="2505075"/>
          </a:xfrm>
          <a:prstGeom prst="rect">
            <a:avLst/>
          </a:prstGeom>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LIFT Sample </a:t>
            </a:r>
            <a:r>
              <a:rPr lang="en-US" sz="2800" dirty="0" smtClean="0"/>
              <a:t>Resource Pages: Orders of Protection &amp; Divorce</a:t>
            </a:r>
            <a:endParaRPr lang="en-US" sz="2800" dirty="0"/>
          </a:p>
        </p:txBody>
      </p:sp>
      <p:pic>
        <p:nvPicPr>
          <p:cNvPr id="4100" name="Picture 4"/>
          <p:cNvPicPr>
            <a:picLocks noGrp="1" noChangeAspect="1" noChangeArrowheads="1"/>
          </p:cNvPicPr>
          <p:nvPr>
            <p:ph idx="1"/>
          </p:nvPr>
        </p:nvPicPr>
        <p:blipFill>
          <a:blip r:embed="rId2" cstate="print"/>
          <a:srcRect l="2384" t="6734" r="5410"/>
          <a:stretch>
            <a:fillRect/>
          </a:stretch>
        </p:blipFill>
        <p:spPr bwMode="auto">
          <a:xfrm>
            <a:off x="304800" y="1676400"/>
            <a:ext cx="8839200" cy="50292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Conservatorship Page Cont’d.</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Help at a Local Library</a:t>
            </a:r>
            <a:endParaRPr lang="en-US" dirty="0"/>
          </a:p>
        </p:txBody>
      </p:sp>
      <p:pic>
        <p:nvPicPr>
          <p:cNvPr id="5122" name="Picture 2"/>
          <p:cNvPicPr>
            <a:picLocks noGrp="1" noChangeAspect="1" noChangeArrowheads="1"/>
          </p:cNvPicPr>
          <p:nvPr>
            <p:ph idx="1"/>
          </p:nvPr>
        </p:nvPicPr>
        <p:blipFill>
          <a:blip r:embed="rId2" cstate="print"/>
          <a:srcRect l="14013" t="11785" r="11171" b="666"/>
          <a:stretch>
            <a:fillRect/>
          </a:stretch>
        </p:blipFill>
        <p:spPr bwMode="auto">
          <a:xfrm>
            <a:off x="533400" y="1219200"/>
            <a:ext cx="8103577" cy="5334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Help at a Local Library</a:t>
            </a:r>
            <a:endParaRPr lang="en-US" dirty="0"/>
          </a:p>
        </p:txBody>
      </p:sp>
      <p:pic>
        <p:nvPicPr>
          <p:cNvPr id="27650" name="Picture 2"/>
          <p:cNvPicPr>
            <a:picLocks noGrp="1" noChangeAspect="1" noChangeArrowheads="1"/>
          </p:cNvPicPr>
          <p:nvPr>
            <p:ph idx="1"/>
          </p:nvPr>
        </p:nvPicPr>
        <p:blipFill>
          <a:blip r:embed="rId2" cstate="print"/>
          <a:srcRect l="23333" t="6081" r="25000" b="3549"/>
          <a:stretch>
            <a:fillRect/>
          </a:stretch>
        </p:blipFill>
        <p:spPr bwMode="auto">
          <a:xfrm>
            <a:off x="1828800" y="1219200"/>
            <a:ext cx="5638800" cy="554785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 Lawyer a Question</a:t>
            </a:r>
            <a:br>
              <a:rPr lang="en-US" dirty="0" smtClean="0"/>
            </a:br>
            <a:r>
              <a:rPr lang="en-US" dirty="0" err="1" smtClean="0"/>
              <a:t>OnlineTNJustice</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Representation</a:t>
            </a:r>
            <a:endParaRPr lang="en-US" dirty="0"/>
          </a:p>
        </p:txBody>
      </p:sp>
      <p:pic>
        <p:nvPicPr>
          <p:cNvPr id="6146" name="Picture 2"/>
          <p:cNvPicPr>
            <a:picLocks noGrp="1" noChangeAspect="1" noChangeArrowheads="1"/>
          </p:cNvPicPr>
          <p:nvPr>
            <p:ph idx="1"/>
          </p:nvPr>
        </p:nvPicPr>
        <p:blipFill>
          <a:blip r:embed="rId2" cstate="print"/>
          <a:srcRect l="24430" t="8418" r="24430" b="7401"/>
          <a:stretch>
            <a:fillRect/>
          </a:stretch>
        </p:blipFill>
        <p:spPr bwMode="auto">
          <a:xfrm>
            <a:off x="1752600" y="1295400"/>
            <a:ext cx="5690616" cy="5269089"/>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Tennessee Forms</a:t>
            </a:r>
            <a:endParaRPr lang="en-US" dirty="0"/>
          </a:p>
        </p:txBody>
      </p:sp>
      <p:pic>
        <p:nvPicPr>
          <p:cNvPr id="8195" name="Picture 3"/>
          <p:cNvPicPr>
            <a:picLocks noGrp="1" noChangeAspect="1" noChangeArrowheads="1"/>
          </p:cNvPicPr>
          <p:nvPr>
            <p:ph idx="1"/>
          </p:nvPr>
        </p:nvPicPr>
        <p:blipFill>
          <a:blip r:embed="rId2" cstate="print"/>
          <a:srcRect l="20642" t="10102" r="20642" b="4034"/>
          <a:stretch>
            <a:fillRect/>
          </a:stretch>
        </p:blipFill>
        <p:spPr bwMode="auto">
          <a:xfrm>
            <a:off x="1295400" y="1219200"/>
            <a:ext cx="6669741" cy="5486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1800" dirty="0" smtClean="0"/>
              <a:t>Four libraries are piloting site once content upload is complete – Two major metropolitan, one rural, one medium-sized city</a:t>
            </a:r>
          </a:p>
          <a:p>
            <a:r>
              <a:rPr lang="en-US" sz="1800" dirty="0" smtClean="0"/>
              <a:t>Once the portal is finalized and tested, TALS and WTLS will train librarians across Tennessee on its use.  </a:t>
            </a:r>
          </a:p>
          <a:p>
            <a:r>
              <a:rPr lang="en-US" sz="1800" dirty="0" smtClean="0"/>
              <a:t>Trainings will be conducted in all the regions of the State Library system and they will be recorded for live and on-demand web viewing.  Librarians will be taught how to use the site, how to login an create their own profile pages, how to talk with clients needing legal assistance, and about local legal resources.</a:t>
            </a:r>
          </a:p>
          <a:p>
            <a:pPr>
              <a:buNone/>
            </a:pPr>
            <a:endParaRPr lang="en-US" sz="1800" dirty="0" smtClean="0"/>
          </a:p>
          <a:p>
            <a:pPr lvl="1"/>
            <a:r>
              <a:rPr lang="en-US" sz="1400" dirty="0" smtClean="0"/>
              <a:t>What is legal aid? </a:t>
            </a:r>
          </a:p>
          <a:p>
            <a:pPr lvl="1"/>
            <a:r>
              <a:rPr lang="en-US" sz="1400" dirty="0" smtClean="0"/>
              <a:t>What is the difference between legal advice and legal information?</a:t>
            </a:r>
          </a:p>
          <a:p>
            <a:pPr lvl="1"/>
            <a:r>
              <a:rPr lang="en-US" sz="1400" dirty="0" smtClean="0"/>
              <a:t>A detailed “how-to” on the TN Library/Legal Resource Portal</a:t>
            </a:r>
          </a:p>
          <a:p>
            <a:pPr lvl="1"/>
            <a:r>
              <a:rPr lang="en-US" sz="1400" dirty="0" smtClean="0"/>
              <a:t>What are the most common civil legal questions you will encounter?</a:t>
            </a:r>
          </a:p>
          <a:p>
            <a:pPr lvl="1"/>
            <a:r>
              <a:rPr lang="en-US" sz="1400" dirty="0" smtClean="0"/>
              <a:t>How to make a referral to your local legal aid program or pro bono program.</a:t>
            </a:r>
          </a:p>
          <a:p>
            <a:endParaRPr lang="en-US" sz="1200" dirty="0" smtClean="0"/>
          </a:p>
          <a:p>
            <a:endParaRPr lang="en-US" sz="2400"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Information for </a:t>
            </a:r>
            <a:r>
              <a:rPr lang="en-US" dirty="0" err="1" smtClean="0"/>
              <a:t>Tenneseans</a:t>
            </a:r>
            <a:r>
              <a:rPr lang="en-US" dirty="0" smtClean="0"/>
              <a:t> (LIFT)</a:t>
            </a:r>
            <a:endParaRPr lang="en-US" dirty="0"/>
          </a:p>
        </p:txBody>
      </p:sp>
      <p:sp>
        <p:nvSpPr>
          <p:cNvPr id="5" name="TextBox 4"/>
          <p:cNvSpPr txBox="1"/>
          <p:nvPr/>
        </p:nvSpPr>
        <p:spPr>
          <a:xfrm>
            <a:off x="838200" y="5715000"/>
            <a:ext cx="7315200" cy="646331"/>
          </a:xfrm>
          <a:prstGeom prst="rect">
            <a:avLst/>
          </a:prstGeom>
          <a:noFill/>
        </p:spPr>
        <p:txBody>
          <a:bodyPr wrap="square" rtlCol="0">
            <a:spAutoFit/>
          </a:bodyPr>
          <a:lstStyle/>
          <a:p>
            <a:pPr algn="ctr"/>
            <a:r>
              <a:rPr lang="en-US" sz="3600" dirty="0" smtClean="0"/>
              <a:t>www.legalinfotn.org</a:t>
            </a:r>
            <a:endParaRPr lang="en-US" sz="3600" dirty="0"/>
          </a:p>
        </p:txBody>
      </p:sp>
      <p:pic>
        <p:nvPicPr>
          <p:cNvPr id="11" name="Picture 10" descr="Williamson interior 2.JPG"/>
          <p:cNvPicPr>
            <a:picLocks noChangeAspect="1"/>
          </p:cNvPicPr>
          <p:nvPr/>
        </p:nvPicPr>
        <p:blipFill>
          <a:blip r:embed="rId2" cstate="print"/>
          <a:stretch>
            <a:fillRect/>
          </a:stretch>
        </p:blipFill>
        <p:spPr>
          <a:xfrm>
            <a:off x="2133600" y="1981200"/>
            <a:ext cx="4691302" cy="3506727"/>
          </a:xfrm>
          <a:prstGeom prst="rect">
            <a:avLst/>
          </a:prstGeom>
        </p:spPr>
      </p:pic>
      <p:pic>
        <p:nvPicPr>
          <p:cNvPr id="10" name="Picture 1" descr="C:\Users\ecole\AppData\Local\Microsoft\Windows\Temporary Internet Files\Content.Outlook\T4ZPNI24\photo.PNG"/>
          <p:cNvPicPr>
            <a:picLocks noChangeAspect="1" noChangeArrowheads="1"/>
          </p:cNvPicPr>
          <p:nvPr/>
        </p:nvPicPr>
        <p:blipFill>
          <a:blip r:embed="rId3" cstate="print"/>
          <a:srcRect/>
          <a:stretch>
            <a:fillRect/>
          </a:stretch>
        </p:blipFill>
        <p:spPr bwMode="auto">
          <a:xfrm>
            <a:off x="6324600" y="2819400"/>
            <a:ext cx="1722549" cy="3057525"/>
          </a:xfrm>
          <a:prstGeom prst="rect">
            <a:avLst/>
          </a:prstGeom>
          <a:noFill/>
        </p:spPr>
      </p:pic>
      <p:pic>
        <p:nvPicPr>
          <p:cNvPr id="4" name="Content Placeholder 3" descr="C:\Users\pam\AppData\Local\Microsoft\Windows\Temporary Internet Files\Content.Outlook\62MJIL78\Screen shot 2012-07-17 at 7 10 35 AM.png"/>
          <p:cNvPicPr>
            <a:picLocks noGrp="1"/>
          </p:cNvPicPr>
          <p:nvPr>
            <p:ph idx="1"/>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2400" y="1600200"/>
            <a:ext cx="3200400" cy="3352800"/>
          </a:xfrm>
          <a:prstGeom prst="rect">
            <a:avLst/>
          </a:prstGeom>
          <a:noFill/>
          <a:ln>
            <a:noFill/>
          </a:ln>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trainings</a:t>
            </a:r>
            <a:endParaRPr lang="en-US" dirty="0"/>
          </a:p>
        </p:txBody>
      </p:sp>
      <p:sp>
        <p:nvSpPr>
          <p:cNvPr id="3" name="Content Placeholder 2"/>
          <p:cNvSpPr>
            <a:spLocks noGrp="1"/>
          </p:cNvSpPr>
          <p:nvPr>
            <p:ph idx="1"/>
          </p:nvPr>
        </p:nvSpPr>
        <p:spPr/>
        <p:txBody>
          <a:bodyPr/>
          <a:lstStyle/>
          <a:p>
            <a:r>
              <a:rPr lang="en-US" dirty="0" smtClean="0"/>
              <a:t>Curriculum for librarians is currently in development</a:t>
            </a:r>
          </a:p>
          <a:p>
            <a:r>
              <a:rPr lang="en-US" dirty="0" smtClean="0"/>
              <a:t>Regional librarian trainings scheduled for 2013</a:t>
            </a:r>
          </a:p>
          <a:p>
            <a:r>
              <a:rPr lang="en-US" dirty="0" smtClean="0"/>
              <a:t>9 trainings will be held across Tennessee in conjunction with State Library Regional Meetings</a:t>
            </a:r>
          </a:p>
          <a:p>
            <a:pPr>
              <a:buNone/>
            </a:pPr>
            <a:endParaRPr lang="en-US" dirty="0"/>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For more information about LIFT…	</a:t>
            </a:r>
            <a:endParaRPr lang="en-US" dirty="0"/>
          </a:p>
        </p:txBody>
      </p:sp>
      <p:pic>
        <p:nvPicPr>
          <p:cNvPr id="4" name="Content Placeholder 3" descr="memphis.library.photo"/>
          <p:cNvPicPr>
            <a:picLocks noGrp="1" noChangeAspect="1"/>
          </p:cNvPicPr>
          <p:nvPr>
            <p:ph type="pic" idx="1"/>
          </p:nvPr>
        </p:nvPicPr>
        <p:blipFill>
          <a:blip r:embed="rId2" cstate="print"/>
          <a:srcRect l="67" r="67"/>
          <a:stretch>
            <a:fillRect/>
          </a:stretch>
        </p:blipFill>
        <p:spPr/>
      </p:pic>
      <p:sp>
        <p:nvSpPr>
          <p:cNvPr id="9" name="Text Placeholder 8"/>
          <p:cNvSpPr>
            <a:spLocks noGrp="1"/>
          </p:cNvSpPr>
          <p:nvPr>
            <p:ph type="body" sz="half" idx="2"/>
          </p:nvPr>
        </p:nvSpPr>
        <p:spPr/>
        <p:txBody>
          <a:bodyPr/>
          <a:lstStyle/>
          <a:p>
            <a:r>
              <a:rPr lang="en-US" dirty="0" smtClean="0"/>
              <a:t>Erik Cole, Tennessee Alliance for Legal Services</a:t>
            </a:r>
          </a:p>
          <a:p>
            <a:r>
              <a:rPr lang="en-US" dirty="0" smtClean="0">
                <a:hlinkClick r:id="rId3"/>
              </a:rPr>
              <a:t>ecole@tals.org</a:t>
            </a:r>
            <a:r>
              <a:rPr lang="en-US" dirty="0" smtClean="0"/>
              <a:t> – 615-627-0956 ext. 23 – </a:t>
            </a:r>
            <a:r>
              <a:rPr lang="en-US" dirty="0" smtClean="0">
                <a:hlinkClick r:id="rId4"/>
              </a:rPr>
              <a:t>www.tals.org</a:t>
            </a:r>
            <a:endParaRPr lang="en-US" dirty="0" smtClean="0"/>
          </a:p>
          <a:p>
            <a:endParaRPr lang="en-US" dirty="0"/>
          </a:p>
        </p:txBody>
      </p:sp>
      <p:pic>
        <p:nvPicPr>
          <p:cNvPr id="5" name="Picture 4" descr="Manchester Coffee Co Library.JPG"/>
          <p:cNvPicPr>
            <a:picLocks noChangeAspect="1"/>
          </p:cNvPicPr>
          <p:nvPr/>
        </p:nvPicPr>
        <p:blipFill>
          <a:blip r:embed="rId5" cstate="print"/>
          <a:stretch>
            <a:fillRect/>
          </a:stretch>
        </p:blipFill>
        <p:spPr>
          <a:xfrm>
            <a:off x="5105400" y="1219200"/>
            <a:ext cx="3505200" cy="2628900"/>
          </a:xfrm>
          <a:prstGeom prst="rect">
            <a:avLst/>
          </a:prstGeom>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 www.legalinfotn.org</a:t>
            </a:r>
            <a:endParaRPr lang="en-US" dirty="0"/>
          </a:p>
        </p:txBody>
      </p:sp>
      <p:sp>
        <p:nvSpPr>
          <p:cNvPr id="3" name="Content Placeholder 2"/>
          <p:cNvSpPr>
            <a:spLocks noGrp="1"/>
          </p:cNvSpPr>
          <p:nvPr>
            <p:ph idx="1"/>
          </p:nvPr>
        </p:nvSpPr>
        <p:spPr>
          <a:xfrm>
            <a:off x="457200" y="1600200"/>
            <a:ext cx="8229600" cy="4524315"/>
          </a:xfrm>
        </p:spPr>
        <p:txBody>
          <a:bodyPr>
            <a:spAutoFit/>
          </a:bodyPr>
          <a:lstStyle/>
          <a:p>
            <a:r>
              <a:rPr lang="en-US" sz="2400" dirty="0" smtClean="0"/>
              <a:t>One-stop online resource for librarians and library patrons to get accurate legal information</a:t>
            </a:r>
          </a:p>
          <a:p>
            <a:r>
              <a:rPr lang="en-US" sz="2400" dirty="0" smtClean="0"/>
              <a:t>Searchable by county, by library or by legal need</a:t>
            </a:r>
          </a:p>
          <a:p>
            <a:r>
              <a:rPr lang="en-US" sz="2400" dirty="0" smtClean="0"/>
              <a:t>Quickly find legal information, libraries, and where to find legal </a:t>
            </a:r>
            <a:r>
              <a:rPr lang="en-US" sz="2400" dirty="0" smtClean="0"/>
              <a:t>help</a:t>
            </a:r>
          </a:p>
          <a:p>
            <a:r>
              <a:rPr lang="en-US" sz="2400" dirty="0" smtClean="0"/>
              <a:t>Includes direct connection to online pro bono assistance – </a:t>
            </a:r>
            <a:r>
              <a:rPr lang="en-US" sz="2400" dirty="0" smtClean="0">
                <a:hlinkClick r:id="rId2"/>
              </a:rPr>
              <a:t>www.onlinetnjustice.org</a:t>
            </a:r>
            <a:endParaRPr lang="en-US" sz="2400" dirty="0" smtClean="0"/>
          </a:p>
          <a:p>
            <a:r>
              <a:rPr lang="en-US" sz="2400" dirty="0" smtClean="0"/>
              <a:t>Includes direct connection to 1-888-aLEGALz for in-person referrals</a:t>
            </a:r>
          </a:p>
          <a:p>
            <a:r>
              <a:rPr lang="en-US" sz="2400" dirty="0" smtClean="0"/>
              <a:t>Launching in February 2013 with librarian trainings across Tennessee</a:t>
            </a:r>
            <a:endParaRPr lang="en-US" sz="2400" dirty="0" smtClean="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continued</a:t>
            </a:r>
            <a:endParaRPr lang="en-US" dirty="0"/>
          </a:p>
        </p:txBody>
      </p:sp>
      <p:sp>
        <p:nvSpPr>
          <p:cNvPr id="3" name="Content Placeholder 2"/>
          <p:cNvSpPr>
            <a:spLocks noGrp="1"/>
          </p:cNvSpPr>
          <p:nvPr>
            <p:ph idx="1"/>
          </p:nvPr>
        </p:nvSpPr>
        <p:spPr/>
        <p:txBody>
          <a:bodyPr/>
          <a:lstStyle/>
          <a:p>
            <a:r>
              <a:rPr lang="en-US" sz="2400" dirty="0" smtClean="0"/>
              <a:t>Project of West Tennessee Legal Services and the Tennessee Alliance for Legal Services</a:t>
            </a:r>
          </a:p>
          <a:p>
            <a:pPr lvl="0"/>
            <a:r>
              <a:rPr lang="en-US" sz="2400" dirty="0" smtClean="0"/>
              <a:t>Funded by a Legal Services Corporation Technology Initiatives Grant (TIG)</a:t>
            </a:r>
          </a:p>
          <a:p>
            <a:pPr lvl="0"/>
            <a:r>
              <a:rPr lang="en-US" sz="2400" dirty="0" smtClean="0"/>
              <a:t>Working in partnership with the Tennessee State Library and Archives and the Tennessee Access to Justice </a:t>
            </a:r>
            <a:r>
              <a:rPr lang="en-US" sz="2400" dirty="0" smtClean="0"/>
              <a:t>Commission</a:t>
            </a:r>
          </a:p>
          <a:p>
            <a:pPr lvl="0"/>
            <a:r>
              <a:rPr lang="en-US" sz="2400" dirty="0" smtClean="0"/>
              <a:t>Website platform, design and mobile-first approach done by Urban Insight, Inc.</a:t>
            </a:r>
            <a:endParaRPr lang="en-US" sz="2400" dirty="0" smtClean="0"/>
          </a:p>
          <a:p>
            <a:pPr lvl="0"/>
            <a:r>
              <a:rPr lang="en-US" sz="2400" dirty="0" smtClean="0"/>
              <a:t>Statewide Advisory Committee </a:t>
            </a:r>
            <a:r>
              <a:rPr lang="en-US" sz="2400" dirty="0" smtClean="0"/>
              <a:t>d</a:t>
            </a:r>
            <a:r>
              <a:rPr lang="en-US" sz="2400" dirty="0" smtClean="0"/>
              <a:t>riving development </a:t>
            </a:r>
            <a:r>
              <a:rPr lang="en-US" sz="2400" dirty="0" smtClean="0"/>
              <a:t>and </a:t>
            </a:r>
            <a:r>
              <a:rPr lang="en-US" sz="2400" dirty="0" smtClean="0"/>
              <a:t>content</a:t>
            </a:r>
            <a:endParaRPr lang="en-US" sz="2400" dirty="0" smtClean="0"/>
          </a:p>
          <a:p>
            <a:endParaRPr lang="en-US"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Integrates Existing Programs</a:t>
            </a:r>
            <a:endParaRPr lang="en-US" dirty="0"/>
          </a:p>
        </p:txBody>
      </p:sp>
      <p:pic>
        <p:nvPicPr>
          <p:cNvPr id="4" name="Content Placeholder 3" descr="ALEGALz_logo_Final.jpg"/>
          <p:cNvPicPr>
            <a:picLocks noGrp="1" noChangeAspect="1"/>
          </p:cNvPicPr>
          <p:nvPr>
            <p:ph idx="1"/>
          </p:nvPr>
        </p:nvPicPr>
        <p:blipFill>
          <a:blip r:embed="rId2" cstate="print"/>
          <a:stretch>
            <a:fillRect/>
          </a:stretch>
        </p:blipFill>
        <p:spPr>
          <a:xfrm>
            <a:off x="533400" y="1752600"/>
            <a:ext cx="2743200" cy="2743200"/>
          </a:xfrm>
        </p:spPr>
      </p:pic>
      <p:pic>
        <p:nvPicPr>
          <p:cNvPr id="5" name="Picture 4" descr="OnlineTNJusitce logo.JPG"/>
          <p:cNvPicPr>
            <a:picLocks noChangeAspect="1"/>
          </p:cNvPicPr>
          <p:nvPr/>
        </p:nvPicPr>
        <p:blipFill>
          <a:blip r:embed="rId3" cstate="print"/>
          <a:stretch>
            <a:fillRect/>
          </a:stretch>
        </p:blipFill>
        <p:spPr>
          <a:xfrm>
            <a:off x="3810000" y="1752600"/>
            <a:ext cx="4223402" cy="1600200"/>
          </a:xfrm>
          <a:prstGeom prst="rect">
            <a:avLst/>
          </a:prstGeom>
        </p:spPr>
      </p:pic>
      <p:sp>
        <p:nvSpPr>
          <p:cNvPr id="8" name="TextBox 7"/>
          <p:cNvSpPr txBox="1"/>
          <p:nvPr/>
        </p:nvSpPr>
        <p:spPr>
          <a:xfrm>
            <a:off x="4343400" y="3352800"/>
            <a:ext cx="4343400" cy="381000"/>
          </a:xfrm>
          <a:prstGeom prst="rect">
            <a:avLst/>
          </a:prstGeom>
          <a:noFill/>
        </p:spPr>
        <p:txBody>
          <a:bodyPr wrap="square" rtlCol="0">
            <a:spAutoFit/>
          </a:bodyPr>
          <a:lstStyle/>
          <a:p>
            <a:r>
              <a:rPr lang="en-US" dirty="0" smtClean="0"/>
              <a:t>Online Pro Bono Assistance</a:t>
            </a:r>
            <a:endParaRPr lang="en-US" dirty="0"/>
          </a:p>
        </p:txBody>
      </p:sp>
      <p:sp>
        <p:nvSpPr>
          <p:cNvPr id="9" name="TextBox 8"/>
          <p:cNvSpPr txBox="1"/>
          <p:nvPr/>
        </p:nvSpPr>
        <p:spPr>
          <a:xfrm>
            <a:off x="152400" y="4648200"/>
            <a:ext cx="3429000" cy="584775"/>
          </a:xfrm>
          <a:prstGeom prst="rect">
            <a:avLst/>
          </a:prstGeom>
          <a:noFill/>
        </p:spPr>
        <p:txBody>
          <a:bodyPr wrap="square" rtlCol="0">
            <a:spAutoFit/>
          </a:bodyPr>
          <a:lstStyle/>
          <a:p>
            <a:pPr algn="ctr"/>
            <a:r>
              <a:rPr lang="en-US" sz="1600" dirty="0" smtClean="0"/>
              <a:t>Toll-free Legal Information &amp; Referral</a:t>
            </a:r>
            <a:endParaRPr lang="en-US" sz="1600" dirty="0"/>
          </a:p>
        </p:txBody>
      </p:sp>
      <p:sp>
        <p:nvSpPr>
          <p:cNvPr id="28676" name="Rectangle 4"/>
          <p:cNvSpPr>
            <a:spLocks noChangeArrowheads="1"/>
          </p:cNvSpPr>
          <p:nvPr/>
        </p:nvSpPr>
        <p:spPr bwMode="auto">
          <a:xfrm>
            <a:off x="3886200" y="4876800"/>
            <a:ext cx="4191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457450" algn="l"/>
              </a:tabLst>
            </a:pPr>
            <a:r>
              <a:rPr lang="en-US" dirty="0" smtClean="0">
                <a:latin typeface="Arial" pitchFamily="34" charset="0"/>
                <a:cs typeface="Arial" pitchFamily="34" charset="0"/>
              </a:rPr>
              <a:t>Online Resources and Court-Forms</a:t>
            </a:r>
            <a:endParaRPr kumimoji="0" lang="en-US" u="none" strike="noStrike" cap="none" normalizeH="0" baseline="0" dirty="0" smtClean="0">
              <a:ln>
                <a:noFill/>
              </a:ln>
              <a:solidFill>
                <a:schemeClr val="tx1"/>
              </a:solidFill>
              <a:effectLst/>
              <a:latin typeface="Arial" pitchFamily="34" charset="0"/>
              <a:cs typeface="Arial" pitchFamily="34" charset="0"/>
            </a:endParaRPr>
          </a:p>
        </p:txBody>
      </p:sp>
      <p:pic>
        <p:nvPicPr>
          <p:cNvPr id="28678" name="Picture 6" descr="Tennessee Access To Justice logo"/>
          <p:cNvPicPr>
            <a:picLocks noChangeAspect="1" noChangeArrowheads="1"/>
          </p:cNvPicPr>
          <p:nvPr/>
        </p:nvPicPr>
        <p:blipFill>
          <a:blip r:embed="rId4" cstate="print"/>
          <a:srcRect/>
          <a:stretch>
            <a:fillRect/>
          </a:stretch>
        </p:blipFill>
        <p:spPr bwMode="auto">
          <a:xfrm>
            <a:off x="3810000" y="4191000"/>
            <a:ext cx="4324350" cy="605156"/>
          </a:xfrm>
          <a:prstGeom prst="rect">
            <a:avLst/>
          </a:prstGeom>
          <a:noFill/>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for Mobile</a:t>
            </a:r>
            <a:endParaRPr lang="en-US" dirty="0"/>
          </a:p>
        </p:txBody>
      </p:sp>
      <p:sp>
        <p:nvSpPr>
          <p:cNvPr id="3" name="Content Placeholder 2"/>
          <p:cNvSpPr>
            <a:spLocks noGrp="1"/>
          </p:cNvSpPr>
          <p:nvPr>
            <p:ph idx="1"/>
          </p:nvPr>
        </p:nvSpPr>
        <p:spPr>
          <a:xfrm>
            <a:off x="457200" y="1600200"/>
            <a:ext cx="8229600" cy="5115246"/>
          </a:xfrm>
        </p:spPr>
        <p:txBody>
          <a:bodyPr>
            <a:spAutoFit/>
          </a:bodyPr>
          <a:lstStyle/>
          <a:p>
            <a:r>
              <a:rPr lang="en-US" sz="2400" dirty="0" smtClean="0"/>
              <a:t>Studies now show that as many as half of all Web users use their mobile device as their main method of connecting to the Internet.  </a:t>
            </a:r>
          </a:p>
          <a:p>
            <a:r>
              <a:rPr lang="en-US" sz="2400" dirty="0" smtClean="0"/>
              <a:t>It is estimated  that in as little as a few years, mobile devices will outnumber PCs and laptops among Web users.  </a:t>
            </a:r>
          </a:p>
          <a:p>
            <a:r>
              <a:rPr lang="en-US" sz="2400" dirty="0" smtClean="0">
                <a:hlinkClick r:id="rId2"/>
              </a:rPr>
              <a:t>www.legalinfotn.org</a:t>
            </a:r>
            <a:r>
              <a:rPr lang="en-US" sz="2400" dirty="0" smtClean="0"/>
              <a:t> is optimized to be fully functional on all mobile devices.  </a:t>
            </a:r>
          </a:p>
          <a:p>
            <a:r>
              <a:rPr lang="en-US" sz="2400" dirty="0" smtClean="0"/>
              <a:t>The goal is to make the site usable for years to come AND to make it the best product possible for clients who are increasingly accessing resources through phones and mobile devices.</a:t>
            </a:r>
          </a:p>
          <a:p>
            <a:endParaRPr lang="en-US" sz="2000"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t>
            </a:r>
            <a:r>
              <a:rPr lang="en-US" dirty="0" err="1" smtClean="0"/>
              <a:t>smartphones</a:t>
            </a:r>
            <a:r>
              <a:rPr lang="en-US" dirty="0" smtClean="0"/>
              <a:t>..</a:t>
            </a:r>
            <a:endParaRPr lang="en-US"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noFill/>
          <a:ln w="9525">
            <a:noFill/>
            <a:miter lim="800000"/>
            <a:headEnd/>
            <a:tailEnd/>
          </a:ln>
        </p:spPr>
      </p:pic>
      <p:pic>
        <p:nvPicPr>
          <p:cNvPr id="32771" name="Picture 3" descr="C:\Users\ecole\AppData\Local\Microsoft\Windows\Temporary Internet Files\Content.Outlook\T4ZPNI24\photo.PNG"/>
          <p:cNvPicPr>
            <a:picLocks noChangeAspect="1" noChangeArrowheads="1"/>
          </p:cNvPicPr>
          <p:nvPr/>
        </p:nvPicPr>
        <p:blipFill>
          <a:blip r:embed="rId3" cstate="print"/>
          <a:srcRect/>
          <a:stretch>
            <a:fillRect/>
          </a:stretch>
        </p:blipFill>
        <p:spPr bwMode="auto">
          <a:xfrm>
            <a:off x="5257800" y="1295400"/>
            <a:ext cx="3048000" cy="5410200"/>
          </a:xfrm>
          <a:prstGeom prst="rect">
            <a:avLst/>
          </a:prstGeom>
          <a:noFill/>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tablets…</a:t>
            </a:r>
            <a:endParaRPr lang="en-US" dirty="0"/>
          </a:p>
        </p:txBody>
      </p:sp>
      <p:pic>
        <p:nvPicPr>
          <p:cNvPr id="33794" name="Picture 2"/>
          <p:cNvPicPr>
            <a:picLocks noChangeAspect="1" noChangeArrowheads="1"/>
          </p:cNvPicPr>
          <p:nvPr/>
        </p:nvPicPr>
        <p:blipFill>
          <a:blip r:embed="rId2" cstate="print"/>
          <a:srcRect l="14500" t="5000" r="16500" b="1"/>
          <a:stretch>
            <a:fillRect/>
          </a:stretch>
        </p:blipFill>
        <p:spPr bwMode="auto">
          <a:xfrm>
            <a:off x="3535635" y="1447800"/>
            <a:ext cx="5608365" cy="4343400"/>
          </a:xfrm>
          <a:prstGeom prst="rect">
            <a:avLst/>
          </a:prstGeom>
          <a:noFill/>
          <a:ln w="9525">
            <a:noFill/>
            <a:miter lim="800000"/>
            <a:headEnd/>
            <a:tailEnd/>
          </a:ln>
        </p:spPr>
      </p:pic>
      <p:pic>
        <p:nvPicPr>
          <p:cNvPr id="4" name="Content Placeholder 3" descr="Ipad.lift.jpg"/>
          <p:cNvPicPr>
            <a:picLocks noGrp="1" noChangeAspect="1"/>
          </p:cNvPicPr>
          <p:nvPr>
            <p:ph idx="1"/>
          </p:nvPr>
        </p:nvPicPr>
        <p:blipFill>
          <a:blip r:embed="rId3" cstate="print"/>
          <a:srcRect l="17463" r="13787"/>
          <a:stretch>
            <a:fillRect/>
          </a:stretch>
        </p:blipFill>
        <p:spPr>
          <a:xfrm rot="5400000">
            <a:off x="-196684" y="2177884"/>
            <a:ext cx="4724400" cy="3873832"/>
          </a:xfrm>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PCs</a:t>
            </a:r>
            <a:endParaRPr lang="en-US" dirty="0"/>
          </a:p>
        </p:txBody>
      </p:sp>
      <p:pic>
        <p:nvPicPr>
          <p:cNvPr id="4" name="Content Placeholder 3" descr="C:\Users\pam\AppData\Local\Microsoft\Windows\Temporary Internet Files\Content.Outlook\62MJIL78\Screen shot 2012-07-17 at 7 10 35 AM.pn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905000" y="1447800"/>
            <a:ext cx="5605827" cy="5211763"/>
          </a:xfrm>
          <a:prstGeom prst="rect">
            <a:avLst/>
          </a:prstGeom>
          <a:noFill/>
          <a:ln>
            <a:noFill/>
          </a:ln>
        </p:spPr>
      </p:pic>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6533</TotalTime>
  <Words>719</Words>
  <Application>Microsoft Office PowerPoint</Application>
  <PresentationFormat>On-screen Show (4:3)</PresentationFormat>
  <Paragraphs>70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Building Responsive Websites TIG Conference 2013</vt:lpstr>
      <vt:lpstr>Legal Information for Tenneseans (LIFT)</vt:lpstr>
      <vt:lpstr>LIFT – www.legalinfotn.org</vt:lpstr>
      <vt:lpstr>LIFT continued</vt:lpstr>
      <vt:lpstr>LIFT Integrates Existing Programs</vt:lpstr>
      <vt:lpstr>Optimized for Mobile</vt:lpstr>
      <vt:lpstr>On smartphones..</vt:lpstr>
      <vt:lpstr>On tablets…</vt:lpstr>
      <vt:lpstr>On PCs</vt:lpstr>
      <vt:lpstr>User-friendly</vt:lpstr>
      <vt:lpstr>Interactive for Librarians</vt:lpstr>
      <vt:lpstr>LIFT Sample Resource Pages: Orders of Protection &amp; Divorce</vt:lpstr>
      <vt:lpstr>Conservatorship Page Cont’d.</vt:lpstr>
      <vt:lpstr>Find Help at a Local Library</vt:lpstr>
      <vt:lpstr>Find Help at a Local Library</vt:lpstr>
      <vt:lpstr>Ask a Lawyer a Question OnlineTNJustice</vt:lpstr>
      <vt:lpstr>Find Representation</vt:lpstr>
      <vt:lpstr>Tennessee Forms</vt:lpstr>
      <vt:lpstr>Next Steps</vt:lpstr>
      <vt:lpstr>Library trainings</vt:lpstr>
      <vt:lpstr>For more information about LIFT… </vt:lpstr>
    </vt:vector>
  </TitlesOfParts>
  <Company>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Linnet Sull</dc:creator>
  <cp:lastModifiedBy>ecole</cp:lastModifiedBy>
  <cp:revision>196</cp:revision>
  <dcterms:created xsi:type="dcterms:W3CDTF">2011-07-26T19:36:38Z</dcterms:created>
  <dcterms:modified xsi:type="dcterms:W3CDTF">2013-01-15T20:26:26Z</dcterms:modified>
</cp:coreProperties>
</file>