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93" r:id="rId2"/>
    <p:sldId id="338" r:id="rId3"/>
    <p:sldId id="318" r:id="rId4"/>
    <p:sldId id="319" r:id="rId5"/>
    <p:sldId id="282" r:id="rId6"/>
    <p:sldId id="283" r:id="rId7"/>
    <p:sldId id="286" r:id="rId8"/>
    <p:sldId id="336" r:id="rId9"/>
    <p:sldId id="289" r:id="rId10"/>
    <p:sldId id="290" r:id="rId11"/>
    <p:sldId id="291" r:id="rId12"/>
    <p:sldId id="257" r:id="rId13"/>
    <p:sldId id="310" r:id="rId14"/>
    <p:sldId id="340" r:id="rId15"/>
    <p:sldId id="341" r:id="rId16"/>
    <p:sldId id="342" r:id="rId17"/>
    <p:sldId id="256" r:id="rId18"/>
    <p:sldId id="258" r:id="rId19"/>
    <p:sldId id="308" r:id="rId20"/>
    <p:sldId id="260" r:id="rId21"/>
    <p:sldId id="262" r:id="rId22"/>
    <p:sldId id="264" r:id="rId23"/>
    <p:sldId id="259" r:id="rId24"/>
    <p:sldId id="275" r:id="rId25"/>
    <p:sldId id="317" r:id="rId26"/>
    <p:sldId id="335" r:id="rId27"/>
    <p:sldId id="337" r:id="rId28"/>
    <p:sldId id="343" r:id="rId29"/>
    <p:sldId id="325" r:id="rId30"/>
    <p:sldId id="323" r:id="rId31"/>
    <p:sldId id="321" r:id="rId32"/>
    <p:sldId id="322" r:id="rId33"/>
    <p:sldId id="344" r:id="rId3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nebraked"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324" autoAdjust="0"/>
    <p:restoredTop sz="94500" autoAdjust="0"/>
  </p:normalViewPr>
  <p:slideViewPr>
    <p:cSldViewPr>
      <p:cViewPr>
        <p:scale>
          <a:sx n="80" d="100"/>
          <a:sy n="80" d="100"/>
        </p:scale>
        <p:origin x="-864"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1B9747-A364-493A-93FD-EB6D271D3B8E}"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n-US"/>
        </a:p>
      </dgm:t>
    </dgm:pt>
    <dgm:pt modelId="{11E1BC78-5CE5-42AC-8906-12552F903DEE}">
      <dgm:prSet/>
      <dgm:spPr/>
      <dgm:t>
        <a:bodyPr/>
        <a:lstStyle/>
        <a:p>
          <a:pPr rtl="0"/>
          <a:r>
            <a:rPr lang="en-US" dirty="0" smtClean="0"/>
            <a:t>Form a Project Committee</a:t>
          </a:r>
          <a:endParaRPr lang="en-US" dirty="0"/>
        </a:p>
      </dgm:t>
    </dgm:pt>
    <dgm:pt modelId="{6EA0D49B-1DA7-4022-8EA6-BB7B97817976}" type="parTrans" cxnId="{448035EC-DBD1-4F43-9286-CE4EF8240941}">
      <dgm:prSet/>
      <dgm:spPr/>
      <dgm:t>
        <a:bodyPr/>
        <a:lstStyle/>
        <a:p>
          <a:endParaRPr lang="en-US"/>
        </a:p>
      </dgm:t>
    </dgm:pt>
    <dgm:pt modelId="{9126D1F9-00A4-416E-A63B-F5DCFD552592}" type="sibTrans" cxnId="{448035EC-DBD1-4F43-9286-CE4EF8240941}">
      <dgm:prSet/>
      <dgm:spPr/>
      <dgm:t>
        <a:bodyPr/>
        <a:lstStyle/>
        <a:p>
          <a:endParaRPr lang="en-US"/>
        </a:p>
      </dgm:t>
    </dgm:pt>
    <dgm:pt modelId="{ADACDA21-1EF5-4CC7-861F-D5234B152E3F}">
      <dgm:prSet/>
      <dgm:spPr/>
      <dgm:t>
        <a:bodyPr/>
        <a:lstStyle/>
        <a:p>
          <a:pPr rtl="0"/>
          <a:r>
            <a:rPr lang="en-US" dirty="0" smtClean="0"/>
            <a:t>Use Collaboration Tools</a:t>
          </a:r>
          <a:endParaRPr lang="en-US" dirty="0"/>
        </a:p>
      </dgm:t>
    </dgm:pt>
    <dgm:pt modelId="{41B7351A-4FE2-4D0E-8DF6-D0B94B204856}" type="parTrans" cxnId="{2B97AA1F-F69B-4A79-A445-0A8B520BD185}">
      <dgm:prSet/>
      <dgm:spPr/>
      <dgm:t>
        <a:bodyPr/>
        <a:lstStyle/>
        <a:p>
          <a:endParaRPr lang="en-US"/>
        </a:p>
      </dgm:t>
    </dgm:pt>
    <dgm:pt modelId="{47678B95-E566-4704-8146-B27B9D1EBEE2}" type="sibTrans" cxnId="{2B97AA1F-F69B-4A79-A445-0A8B520BD185}">
      <dgm:prSet/>
      <dgm:spPr/>
      <dgm:t>
        <a:bodyPr/>
        <a:lstStyle/>
        <a:p>
          <a:endParaRPr lang="en-US"/>
        </a:p>
      </dgm:t>
    </dgm:pt>
    <dgm:pt modelId="{BF874F1C-891B-6642-A3A7-487BE45E1733}">
      <dgm:prSet/>
      <dgm:spPr/>
      <dgm:t>
        <a:bodyPr/>
        <a:lstStyle/>
        <a:p>
          <a:pPr rtl="0"/>
          <a:r>
            <a:rPr lang="en-US" dirty="0" smtClean="0"/>
            <a:t>Communicate with Staff and Partners</a:t>
          </a:r>
          <a:endParaRPr lang="en-US" dirty="0"/>
        </a:p>
      </dgm:t>
    </dgm:pt>
    <dgm:pt modelId="{578E7141-18DD-B04C-B102-72AC5B976F8C}" type="parTrans" cxnId="{24377BA4-735B-8440-AB6E-8A31E95334CB}">
      <dgm:prSet/>
      <dgm:spPr/>
      <dgm:t>
        <a:bodyPr/>
        <a:lstStyle/>
        <a:p>
          <a:endParaRPr lang="en-US"/>
        </a:p>
      </dgm:t>
    </dgm:pt>
    <dgm:pt modelId="{538747B3-5BFE-8E48-9650-E7A8A8A6859A}" type="sibTrans" cxnId="{24377BA4-735B-8440-AB6E-8A31E95334CB}">
      <dgm:prSet/>
      <dgm:spPr/>
      <dgm:t>
        <a:bodyPr/>
        <a:lstStyle/>
        <a:p>
          <a:endParaRPr lang="en-US"/>
        </a:p>
      </dgm:t>
    </dgm:pt>
    <dgm:pt modelId="{F3826040-6B8E-F440-B235-4F423BCA6284}">
      <dgm:prSet/>
      <dgm:spPr/>
      <dgm:t>
        <a:bodyPr/>
        <a:lstStyle/>
        <a:p>
          <a:pPr rtl="0"/>
          <a:r>
            <a:rPr lang="en-US" dirty="0" smtClean="0"/>
            <a:t>Demos and Training</a:t>
          </a:r>
          <a:endParaRPr lang="en-US" dirty="0"/>
        </a:p>
      </dgm:t>
    </dgm:pt>
    <dgm:pt modelId="{A9A2B017-BBD0-D34B-AA0E-C03720AFD049}" type="parTrans" cxnId="{53CC25E6-D8CA-3C47-977A-C455301624FA}">
      <dgm:prSet/>
      <dgm:spPr/>
      <dgm:t>
        <a:bodyPr/>
        <a:lstStyle/>
        <a:p>
          <a:endParaRPr lang="en-US"/>
        </a:p>
      </dgm:t>
    </dgm:pt>
    <dgm:pt modelId="{34A1FC0F-7D5E-EF43-8F8B-A0BE6BE3279A}" type="sibTrans" cxnId="{53CC25E6-D8CA-3C47-977A-C455301624FA}">
      <dgm:prSet/>
      <dgm:spPr/>
      <dgm:t>
        <a:bodyPr/>
        <a:lstStyle/>
        <a:p>
          <a:endParaRPr lang="en-US"/>
        </a:p>
      </dgm:t>
    </dgm:pt>
    <dgm:pt modelId="{67B1DBF0-6510-482B-A719-298185DC70B6}">
      <dgm:prSet/>
      <dgm:spPr/>
      <dgm:t>
        <a:bodyPr/>
        <a:lstStyle/>
        <a:p>
          <a:pPr rtl="0"/>
          <a:r>
            <a:rPr lang="en-US" dirty="0" smtClean="0"/>
            <a:t>Create Work Plan with Assignments and Deadlines</a:t>
          </a:r>
          <a:endParaRPr lang="en-US" dirty="0"/>
        </a:p>
      </dgm:t>
    </dgm:pt>
    <dgm:pt modelId="{813E70C9-1D08-480F-8C2F-D7D5DD03AF80}" type="parTrans" cxnId="{3D213600-3741-4705-830E-A71F68F5C134}">
      <dgm:prSet/>
      <dgm:spPr/>
      <dgm:t>
        <a:bodyPr/>
        <a:lstStyle/>
        <a:p>
          <a:endParaRPr lang="en-US"/>
        </a:p>
      </dgm:t>
    </dgm:pt>
    <dgm:pt modelId="{9623201D-2093-4ABB-89C7-422D5E1130EE}" type="sibTrans" cxnId="{3D213600-3741-4705-830E-A71F68F5C134}">
      <dgm:prSet/>
      <dgm:spPr/>
      <dgm:t>
        <a:bodyPr/>
        <a:lstStyle/>
        <a:p>
          <a:endParaRPr lang="en-US"/>
        </a:p>
      </dgm:t>
    </dgm:pt>
    <dgm:pt modelId="{31FDDDE0-D34B-45CB-A988-246128D6EAA6}">
      <dgm:prSet/>
      <dgm:spPr/>
      <dgm:t>
        <a:bodyPr/>
        <a:lstStyle/>
        <a:p>
          <a:pPr rtl="0"/>
          <a:r>
            <a:rPr lang="en-US" dirty="0" smtClean="0"/>
            <a:t>Implementation &amp; Evaluation</a:t>
          </a:r>
          <a:endParaRPr lang="en-US" dirty="0"/>
        </a:p>
      </dgm:t>
    </dgm:pt>
    <dgm:pt modelId="{FBBE4451-47C0-427B-9832-CDAE5BBDDB3C}" type="parTrans" cxnId="{1004DFB6-7C93-4D5D-A836-CE3FE5740772}">
      <dgm:prSet/>
      <dgm:spPr/>
      <dgm:t>
        <a:bodyPr/>
        <a:lstStyle/>
        <a:p>
          <a:endParaRPr lang="en-US"/>
        </a:p>
      </dgm:t>
    </dgm:pt>
    <dgm:pt modelId="{FE735C2B-8E73-4DB1-BF10-3B1603000EB6}" type="sibTrans" cxnId="{1004DFB6-7C93-4D5D-A836-CE3FE5740772}">
      <dgm:prSet/>
      <dgm:spPr/>
      <dgm:t>
        <a:bodyPr/>
        <a:lstStyle/>
        <a:p>
          <a:endParaRPr lang="en-US"/>
        </a:p>
      </dgm:t>
    </dgm:pt>
    <dgm:pt modelId="{C73FBC61-4C9C-43D6-B4B2-F10D421CB920}" type="pres">
      <dgm:prSet presAssocID="{BB1B9747-A364-493A-93FD-EB6D271D3B8E}" presName="Name0" presStyleCnt="0">
        <dgm:presLayoutVars>
          <dgm:dir/>
          <dgm:resizeHandles val="exact"/>
        </dgm:presLayoutVars>
      </dgm:prSet>
      <dgm:spPr/>
      <dgm:t>
        <a:bodyPr/>
        <a:lstStyle/>
        <a:p>
          <a:endParaRPr lang="en-US"/>
        </a:p>
      </dgm:t>
    </dgm:pt>
    <dgm:pt modelId="{9D6638EC-CD65-4353-B205-FC8F809019E3}" type="pres">
      <dgm:prSet presAssocID="{11E1BC78-5CE5-42AC-8906-12552F903DEE}" presName="node" presStyleLbl="node1" presStyleIdx="0" presStyleCnt="6">
        <dgm:presLayoutVars>
          <dgm:bulletEnabled val="1"/>
        </dgm:presLayoutVars>
      </dgm:prSet>
      <dgm:spPr/>
      <dgm:t>
        <a:bodyPr/>
        <a:lstStyle/>
        <a:p>
          <a:endParaRPr lang="en-US"/>
        </a:p>
      </dgm:t>
    </dgm:pt>
    <dgm:pt modelId="{4B4930C1-22BF-4418-AA6F-A9E4D6F112BF}" type="pres">
      <dgm:prSet presAssocID="{9126D1F9-00A4-416E-A63B-F5DCFD552592}" presName="sibTrans" presStyleLbl="sibTrans1D1" presStyleIdx="0" presStyleCnt="5"/>
      <dgm:spPr/>
      <dgm:t>
        <a:bodyPr/>
        <a:lstStyle/>
        <a:p>
          <a:endParaRPr lang="en-US"/>
        </a:p>
      </dgm:t>
    </dgm:pt>
    <dgm:pt modelId="{F450EF09-5D76-4916-90C6-C8E7DF212EFD}" type="pres">
      <dgm:prSet presAssocID="{9126D1F9-00A4-416E-A63B-F5DCFD552592}" presName="connectorText" presStyleLbl="sibTrans1D1" presStyleIdx="0" presStyleCnt="5"/>
      <dgm:spPr/>
      <dgm:t>
        <a:bodyPr/>
        <a:lstStyle/>
        <a:p>
          <a:endParaRPr lang="en-US"/>
        </a:p>
      </dgm:t>
    </dgm:pt>
    <dgm:pt modelId="{69C7386F-EEA4-4A72-857D-28ABC388831B}" type="pres">
      <dgm:prSet presAssocID="{67B1DBF0-6510-482B-A719-298185DC70B6}" presName="node" presStyleLbl="node1" presStyleIdx="1" presStyleCnt="6">
        <dgm:presLayoutVars>
          <dgm:bulletEnabled val="1"/>
        </dgm:presLayoutVars>
      </dgm:prSet>
      <dgm:spPr/>
      <dgm:t>
        <a:bodyPr/>
        <a:lstStyle/>
        <a:p>
          <a:endParaRPr lang="en-US"/>
        </a:p>
      </dgm:t>
    </dgm:pt>
    <dgm:pt modelId="{6DB92586-27F4-4BDB-9B76-A0B562C93516}" type="pres">
      <dgm:prSet presAssocID="{9623201D-2093-4ABB-89C7-422D5E1130EE}" presName="sibTrans" presStyleLbl="sibTrans1D1" presStyleIdx="1" presStyleCnt="5"/>
      <dgm:spPr/>
      <dgm:t>
        <a:bodyPr/>
        <a:lstStyle/>
        <a:p>
          <a:endParaRPr lang="en-US"/>
        </a:p>
      </dgm:t>
    </dgm:pt>
    <dgm:pt modelId="{8EADF72B-5816-4C82-910B-D63F9C4AB087}" type="pres">
      <dgm:prSet presAssocID="{9623201D-2093-4ABB-89C7-422D5E1130EE}" presName="connectorText" presStyleLbl="sibTrans1D1" presStyleIdx="1" presStyleCnt="5"/>
      <dgm:spPr/>
      <dgm:t>
        <a:bodyPr/>
        <a:lstStyle/>
        <a:p>
          <a:endParaRPr lang="en-US"/>
        </a:p>
      </dgm:t>
    </dgm:pt>
    <dgm:pt modelId="{4D6BF415-FDB5-4B31-B95A-E64BB1620207}" type="pres">
      <dgm:prSet presAssocID="{ADACDA21-1EF5-4CC7-861F-D5234B152E3F}" presName="node" presStyleLbl="node1" presStyleIdx="2" presStyleCnt="6">
        <dgm:presLayoutVars>
          <dgm:bulletEnabled val="1"/>
        </dgm:presLayoutVars>
      </dgm:prSet>
      <dgm:spPr/>
      <dgm:t>
        <a:bodyPr/>
        <a:lstStyle/>
        <a:p>
          <a:endParaRPr lang="en-US"/>
        </a:p>
      </dgm:t>
    </dgm:pt>
    <dgm:pt modelId="{7B9A4F1F-6A2F-D14D-8DE5-37808FFBD76F}" type="pres">
      <dgm:prSet presAssocID="{47678B95-E566-4704-8146-B27B9D1EBEE2}" presName="sibTrans" presStyleLbl="sibTrans1D1" presStyleIdx="2" presStyleCnt="5"/>
      <dgm:spPr/>
      <dgm:t>
        <a:bodyPr/>
        <a:lstStyle/>
        <a:p>
          <a:endParaRPr lang="en-US"/>
        </a:p>
      </dgm:t>
    </dgm:pt>
    <dgm:pt modelId="{5DFA86F7-0C80-C246-95D2-1FE4D5CF73A5}" type="pres">
      <dgm:prSet presAssocID="{47678B95-E566-4704-8146-B27B9D1EBEE2}" presName="connectorText" presStyleLbl="sibTrans1D1" presStyleIdx="2" presStyleCnt="5"/>
      <dgm:spPr/>
      <dgm:t>
        <a:bodyPr/>
        <a:lstStyle/>
        <a:p>
          <a:endParaRPr lang="en-US"/>
        </a:p>
      </dgm:t>
    </dgm:pt>
    <dgm:pt modelId="{640678C0-EF70-CD47-8DA2-366DADE3EF48}" type="pres">
      <dgm:prSet presAssocID="{BF874F1C-891B-6642-A3A7-487BE45E1733}" presName="node" presStyleLbl="node1" presStyleIdx="3" presStyleCnt="6">
        <dgm:presLayoutVars>
          <dgm:bulletEnabled val="1"/>
        </dgm:presLayoutVars>
      </dgm:prSet>
      <dgm:spPr/>
      <dgm:t>
        <a:bodyPr/>
        <a:lstStyle/>
        <a:p>
          <a:endParaRPr lang="en-US"/>
        </a:p>
      </dgm:t>
    </dgm:pt>
    <dgm:pt modelId="{69FCD6E1-7D2E-7749-8D5E-8F95748E67E7}" type="pres">
      <dgm:prSet presAssocID="{538747B3-5BFE-8E48-9650-E7A8A8A6859A}" presName="sibTrans" presStyleLbl="sibTrans1D1" presStyleIdx="3" presStyleCnt="5"/>
      <dgm:spPr/>
      <dgm:t>
        <a:bodyPr/>
        <a:lstStyle/>
        <a:p>
          <a:endParaRPr lang="en-US"/>
        </a:p>
      </dgm:t>
    </dgm:pt>
    <dgm:pt modelId="{B2A7DE59-7B9A-FD43-960A-BAB1ABA793F9}" type="pres">
      <dgm:prSet presAssocID="{538747B3-5BFE-8E48-9650-E7A8A8A6859A}" presName="connectorText" presStyleLbl="sibTrans1D1" presStyleIdx="3" presStyleCnt="5"/>
      <dgm:spPr/>
      <dgm:t>
        <a:bodyPr/>
        <a:lstStyle/>
        <a:p>
          <a:endParaRPr lang="en-US"/>
        </a:p>
      </dgm:t>
    </dgm:pt>
    <dgm:pt modelId="{A5DF5F2A-5271-814E-8CB4-8A4B835A9E6E}" type="pres">
      <dgm:prSet presAssocID="{F3826040-6B8E-F440-B235-4F423BCA6284}" presName="node" presStyleLbl="node1" presStyleIdx="4" presStyleCnt="6">
        <dgm:presLayoutVars>
          <dgm:bulletEnabled val="1"/>
        </dgm:presLayoutVars>
      </dgm:prSet>
      <dgm:spPr/>
      <dgm:t>
        <a:bodyPr/>
        <a:lstStyle/>
        <a:p>
          <a:endParaRPr lang="en-US"/>
        </a:p>
      </dgm:t>
    </dgm:pt>
    <dgm:pt modelId="{96E22CD2-A4CF-4449-B622-55956C8C33A2}" type="pres">
      <dgm:prSet presAssocID="{34A1FC0F-7D5E-EF43-8F8B-A0BE6BE3279A}" presName="sibTrans" presStyleLbl="sibTrans1D1" presStyleIdx="4" presStyleCnt="5"/>
      <dgm:spPr/>
      <dgm:t>
        <a:bodyPr/>
        <a:lstStyle/>
        <a:p>
          <a:endParaRPr lang="en-US"/>
        </a:p>
      </dgm:t>
    </dgm:pt>
    <dgm:pt modelId="{0F512AAF-EC3D-43BD-A07D-AFC78F130619}" type="pres">
      <dgm:prSet presAssocID="{34A1FC0F-7D5E-EF43-8F8B-A0BE6BE3279A}" presName="connectorText" presStyleLbl="sibTrans1D1" presStyleIdx="4" presStyleCnt="5"/>
      <dgm:spPr/>
      <dgm:t>
        <a:bodyPr/>
        <a:lstStyle/>
        <a:p>
          <a:endParaRPr lang="en-US"/>
        </a:p>
      </dgm:t>
    </dgm:pt>
    <dgm:pt modelId="{42D64EFA-48AE-4B84-87EB-0D9D21299708}" type="pres">
      <dgm:prSet presAssocID="{31FDDDE0-D34B-45CB-A988-246128D6EAA6}" presName="node" presStyleLbl="node1" presStyleIdx="5" presStyleCnt="6">
        <dgm:presLayoutVars>
          <dgm:bulletEnabled val="1"/>
        </dgm:presLayoutVars>
      </dgm:prSet>
      <dgm:spPr/>
      <dgm:t>
        <a:bodyPr/>
        <a:lstStyle/>
        <a:p>
          <a:endParaRPr lang="en-US"/>
        </a:p>
      </dgm:t>
    </dgm:pt>
  </dgm:ptLst>
  <dgm:cxnLst>
    <dgm:cxn modelId="{FBEA6D58-73E1-44B6-A64B-9B1078F301D2}" type="presOf" srcId="{9623201D-2093-4ABB-89C7-422D5E1130EE}" destId="{6DB92586-27F4-4BDB-9B76-A0B562C93516}" srcOrd="0" destOrd="0" presId="urn:microsoft.com/office/officeart/2005/8/layout/bProcess3"/>
    <dgm:cxn modelId="{2412B414-3401-4A2C-B613-E9DFA827B286}" type="presOf" srcId="{538747B3-5BFE-8E48-9650-E7A8A8A6859A}" destId="{69FCD6E1-7D2E-7749-8D5E-8F95748E67E7}" srcOrd="0" destOrd="0" presId="urn:microsoft.com/office/officeart/2005/8/layout/bProcess3"/>
    <dgm:cxn modelId="{3856BEBA-7FD5-4AEA-98D0-523B288155BC}" type="presOf" srcId="{9623201D-2093-4ABB-89C7-422D5E1130EE}" destId="{8EADF72B-5816-4C82-910B-D63F9C4AB087}" srcOrd="1" destOrd="0" presId="urn:microsoft.com/office/officeart/2005/8/layout/bProcess3"/>
    <dgm:cxn modelId="{7DF23691-2BC3-48BF-8AE5-3AEA680BBEA4}" type="presOf" srcId="{BF874F1C-891B-6642-A3A7-487BE45E1733}" destId="{640678C0-EF70-CD47-8DA2-366DADE3EF48}" srcOrd="0" destOrd="0" presId="urn:microsoft.com/office/officeart/2005/8/layout/bProcess3"/>
    <dgm:cxn modelId="{F330DFB6-1313-4669-8465-2E48D0C837D2}" type="presOf" srcId="{11E1BC78-5CE5-42AC-8906-12552F903DEE}" destId="{9D6638EC-CD65-4353-B205-FC8F809019E3}" srcOrd="0" destOrd="0" presId="urn:microsoft.com/office/officeart/2005/8/layout/bProcess3"/>
    <dgm:cxn modelId="{53CC25E6-D8CA-3C47-977A-C455301624FA}" srcId="{BB1B9747-A364-493A-93FD-EB6D271D3B8E}" destId="{F3826040-6B8E-F440-B235-4F423BCA6284}" srcOrd="4" destOrd="0" parTransId="{A9A2B017-BBD0-D34B-AA0E-C03720AFD049}" sibTransId="{34A1FC0F-7D5E-EF43-8F8B-A0BE6BE3279A}"/>
    <dgm:cxn modelId="{3D213600-3741-4705-830E-A71F68F5C134}" srcId="{BB1B9747-A364-493A-93FD-EB6D271D3B8E}" destId="{67B1DBF0-6510-482B-A719-298185DC70B6}" srcOrd="1" destOrd="0" parTransId="{813E70C9-1D08-480F-8C2F-D7D5DD03AF80}" sibTransId="{9623201D-2093-4ABB-89C7-422D5E1130EE}"/>
    <dgm:cxn modelId="{1004DFB6-7C93-4D5D-A836-CE3FE5740772}" srcId="{BB1B9747-A364-493A-93FD-EB6D271D3B8E}" destId="{31FDDDE0-D34B-45CB-A988-246128D6EAA6}" srcOrd="5" destOrd="0" parTransId="{FBBE4451-47C0-427B-9832-CDAE5BBDDB3C}" sibTransId="{FE735C2B-8E73-4DB1-BF10-3B1603000EB6}"/>
    <dgm:cxn modelId="{448035EC-DBD1-4F43-9286-CE4EF8240941}" srcId="{BB1B9747-A364-493A-93FD-EB6D271D3B8E}" destId="{11E1BC78-5CE5-42AC-8906-12552F903DEE}" srcOrd="0" destOrd="0" parTransId="{6EA0D49B-1DA7-4022-8EA6-BB7B97817976}" sibTransId="{9126D1F9-00A4-416E-A63B-F5DCFD552592}"/>
    <dgm:cxn modelId="{DF23BEBD-C7C5-41AD-B617-D9C96E4E22FB}" type="presOf" srcId="{ADACDA21-1EF5-4CC7-861F-D5234B152E3F}" destId="{4D6BF415-FDB5-4B31-B95A-E64BB1620207}" srcOrd="0" destOrd="0" presId="urn:microsoft.com/office/officeart/2005/8/layout/bProcess3"/>
    <dgm:cxn modelId="{8B6FFE9F-30AF-4EC8-9A49-D97071A55672}" type="presOf" srcId="{9126D1F9-00A4-416E-A63B-F5DCFD552592}" destId="{4B4930C1-22BF-4418-AA6F-A9E4D6F112BF}" srcOrd="0" destOrd="0" presId="urn:microsoft.com/office/officeart/2005/8/layout/bProcess3"/>
    <dgm:cxn modelId="{B1664381-4078-4D1C-B060-FD721CCC5ADC}" type="presOf" srcId="{BB1B9747-A364-493A-93FD-EB6D271D3B8E}" destId="{C73FBC61-4C9C-43D6-B4B2-F10D421CB920}" srcOrd="0" destOrd="0" presId="urn:microsoft.com/office/officeart/2005/8/layout/bProcess3"/>
    <dgm:cxn modelId="{DE44D592-D7B5-4688-8F75-8035B0A662E4}" type="presOf" srcId="{47678B95-E566-4704-8146-B27B9D1EBEE2}" destId="{5DFA86F7-0C80-C246-95D2-1FE4D5CF73A5}" srcOrd="1" destOrd="0" presId="urn:microsoft.com/office/officeart/2005/8/layout/bProcess3"/>
    <dgm:cxn modelId="{24377BA4-735B-8440-AB6E-8A31E95334CB}" srcId="{BB1B9747-A364-493A-93FD-EB6D271D3B8E}" destId="{BF874F1C-891B-6642-A3A7-487BE45E1733}" srcOrd="3" destOrd="0" parTransId="{578E7141-18DD-B04C-B102-72AC5B976F8C}" sibTransId="{538747B3-5BFE-8E48-9650-E7A8A8A6859A}"/>
    <dgm:cxn modelId="{75FDC57F-28A9-44E6-B274-1550B5CFBAC4}" type="presOf" srcId="{34A1FC0F-7D5E-EF43-8F8B-A0BE6BE3279A}" destId="{0F512AAF-EC3D-43BD-A07D-AFC78F130619}" srcOrd="1" destOrd="0" presId="urn:microsoft.com/office/officeart/2005/8/layout/bProcess3"/>
    <dgm:cxn modelId="{2DF3F928-BAA8-4B34-ACE1-FA58EBF0FC37}" type="presOf" srcId="{34A1FC0F-7D5E-EF43-8F8B-A0BE6BE3279A}" destId="{96E22CD2-A4CF-4449-B622-55956C8C33A2}" srcOrd="0" destOrd="0" presId="urn:microsoft.com/office/officeart/2005/8/layout/bProcess3"/>
    <dgm:cxn modelId="{369E3EFD-9164-4EEC-88A7-97AD424E6AE0}" type="presOf" srcId="{538747B3-5BFE-8E48-9650-E7A8A8A6859A}" destId="{B2A7DE59-7B9A-FD43-960A-BAB1ABA793F9}" srcOrd="1" destOrd="0" presId="urn:microsoft.com/office/officeart/2005/8/layout/bProcess3"/>
    <dgm:cxn modelId="{2020CEBC-4E2F-4D2C-A967-89D147DA9540}" type="presOf" srcId="{F3826040-6B8E-F440-B235-4F423BCA6284}" destId="{A5DF5F2A-5271-814E-8CB4-8A4B835A9E6E}" srcOrd="0" destOrd="0" presId="urn:microsoft.com/office/officeart/2005/8/layout/bProcess3"/>
    <dgm:cxn modelId="{2B97AA1F-F69B-4A79-A445-0A8B520BD185}" srcId="{BB1B9747-A364-493A-93FD-EB6D271D3B8E}" destId="{ADACDA21-1EF5-4CC7-861F-D5234B152E3F}" srcOrd="2" destOrd="0" parTransId="{41B7351A-4FE2-4D0E-8DF6-D0B94B204856}" sibTransId="{47678B95-E566-4704-8146-B27B9D1EBEE2}"/>
    <dgm:cxn modelId="{63B216F8-73CA-43E0-80B8-E2A4F0D8C821}" type="presOf" srcId="{9126D1F9-00A4-416E-A63B-F5DCFD552592}" destId="{F450EF09-5D76-4916-90C6-C8E7DF212EFD}" srcOrd="1" destOrd="0" presId="urn:microsoft.com/office/officeart/2005/8/layout/bProcess3"/>
    <dgm:cxn modelId="{81799544-2734-4B1A-ACCA-40FAAF79AD94}" type="presOf" srcId="{47678B95-E566-4704-8146-B27B9D1EBEE2}" destId="{7B9A4F1F-6A2F-D14D-8DE5-37808FFBD76F}" srcOrd="0" destOrd="0" presId="urn:microsoft.com/office/officeart/2005/8/layout/bProcess3"/>
    <dgm:cxn modelId="{A928C92B-FABD-4194-8446-EB8BA964D0EB}" type="presOf" srcId="{67B1DBF0-6510-482B-A719-298185DC70B6}" destId="{69C7386F-EEA4-4A72-857D-28ABC388831B}" srcOrd="0" destOrd="0" presId="urn:microsoft.com/office/officeart/2005/8/layout/bProcess3"/>
    <dgm:cxn modelId="{BC397CE8-A9AA-4A95-B014-8CECCAC3971D}" type="presOf" srcId="{31FDDDE0-D34B-45CB-A988-246128D6EAA6}" destId="{42D64EFA-48AE-4B84-87EB-0D9D21299708}" srcOrd="0" destOrd="0" presId="urn:microsoft.com/office/officeart/2005/8/layout/bProcess3"/>
    <dgm:cxn modelId="{5B2A91EE-2742-4E8F-BC6C-D3836A4CF2A2}" type="presParOf" srcId="{C73FBC61-4C9C-43D6-B4B2-F10D421CB920}" destId="{9D6638EC-CD65-4353-B205-FC8F809019E3}" srcOrd="0" destOrd="0" presId="urn:microsoft.com/office/officeart/2005/8/layout/bProcess3"/>
    <dgm:cxn modelId="{6FDE6547-F7A1-46EA-A55C-1B7743DAD2C0}" type="presParOf" srcId="{C73FBC61-4C9C-43D6-B4B2-F10D421CB920}" destId="{4B4930C1-22BF-4418-AA6F-A9E4D6F112BF}" srcOrd="1" destOrd="0" presId="urn:microsoft.com/office/officeart/2005/8/layout/bProcess3"/>
    <dgm:cxn modelId="{D08465AC-D90B-4957-A9C9-CE89B3B1F4B0}" type="presParOf" srcId="{4B4930C1-22BF-4418-AA6F-A9E4D6F112BF}" destId="{F450EF09-5D76-4916-90C6-C8E7DF212EFD}" srcOrd="0" destOrd="0" presId="urn:microsoft.com/office/officeart/2005/8/layout/bProcess3"/>
    <dgm:cxn modelId="{94557363-7391-407C-ACF8-38311FBA418D}" type="presParOf" srcId="{C73FBC61-4C9C-43D6-B4B2-F10D421CB920}" destId="{69C7386F-EEA4-4A72-857D-28ABC388831B}" srcOrd="2" destOrd="0" presId="urn:microsoft.com/office/officeart/2005/8/layout/bProcess3"/>
    <dgm:cxn modelId="{773C6E80-568F-4F43-8324-1F472B05566B}" type="presParOf" srcId="{C73FBC61-4C9C-43D6-B4B2-F10D421CB920}" destId="{6DB92586-27F4-4BDB-9B76-A0B562C93516}" srcOrd="3" destOrd="0" presId="urn:microsoft.com/office/officeart/2005/8/layout/bProcess3"/>
    <dgm:cxn modelId="{A82D527F-4E9B-43AE-A511-DBF623B20213}" type="presParOf" srcId="{6DB92586-27F4-4BDB-9B76-A0B562C93516}" destId="{8EADF72B-5816-4C82-910B-D63F9C4AB087}" srcOrd="0" destOrd="0" presId="urn:microsoft.com/office/officeart/2005/8/layout/bProcess3"/>
    <dgm:cxn modelId="{4E35B240-2A34-42AB-8973-FC87ADA43780}" type="presParOf" srcId="{C73FBC61-4C9C-43D6-B4B2-F10D421CB920}" destId="{4D6BF415-FDB5-4B31-B95A-E64BB1620207}" srcOrd="4" destOrd="0" presId="urn:microsoft.com/office/officeart/2005/8/layout/bProcess3"/>
    <dgm:cxn modelId="{4956BB73-8F9B-4129-8256-C56E1133A6C5}" type="presParOf" srcId="{C73FBC61-4C9C-43D6-B4B2-F10D421CB920}" destId="{7B9A4F1F-6A2F-D14D-8DE5-37808FFBD76F}" srcOrd="5" destOrd="0" presId="urn:microsoft.com/office/officeart/2005/8/layout/bProcess3"/>
    <dgm:cxn modelId="{37A0AEC3-CAD4-455D-A501-ABD43D440A7C}" type="presParOf" srcId="{7B9A4F1F-6A2F-D14D-8DE5-37808FFBD76F}" destId="{5DFA86F7-0C80-C246-95D2-1FE4D5CF73A5}" srcOrd="0" destOrd="0" presId="urn:microsoft.com/office/officeart/2005/8/layout/bProcess3"/>
    <dgm:cxn modelId="{67A34227-46BB-496D-A7AB-F37B587AB5F0}" type="presParOf" srcId="{C73FBC61-4C9C-43D6-B4B2-F10D421CB920}" destId="{640678C0-EF70-CD47-8DA2-366DADE3EF48}" srcOrd="6" destOrd="0" presId="urn:microsoft.com/office/officeart/2005/8/layout/bProcess3"/>
    <dgm:cxn modelId="{F20B2CF5-83C1-4425-AB31-2012A3B52E07}" type="presParOf" srcId="{C73FBC61-4C9C-43D6-B4B2-F10D421CB920}" destId="{69FCD6E1-7D2E-7749-8D5E-8F95748E67E7}" srcOrd="7" destOrd="0" presId="urn:microsoft.com/office/officeart/2005/8/layout/bProcess3"/>
    <dgm:cxn modelId="{5B4802AF-3C59-4AC3-9A88-48081C198B87}" type="presParOf" srcId="{69FCD6E1-7D2E-7749-8D5E-8F95748E67E7}" destId="{B2A7DE59-7B9A-FD43-960A-BAB1ABA793F9}" srcOrd="0" destOrd="0" presId="urn:microsoft.com/office/officeart/2005/8/layout/bProcess3"/>
    <dgm:cxn modelId="{15116BF2-7704-4BCE-A820-A3EC7636C4EB}" type="presParOf" srcId="{C73FBC61-4C9C-43D6-B4B2-F10D421CB920}" destId="{A5DF5F2A-5271-814E-8CB4-8A4B835A9E6E}" srcOrd="8" destOrd="0" presId="urn:microsoft.com/office/officeart/2005/8/layout/bProcess3"/>
    <dgm:cxn modelId="{75855BE3-8B13-4798-A555-7824D1B82401}" type="presParOf" srcId="{C73FBC61-4C9C-43D6-B4B2-F10D421CB920}" destId="{96E22CD2-A4CF-4449-B622-55956C8C33A2}" srcOrd="9" destOrd="0" presId="urn:microsoft.com/office/officeart/2005/8/layout/bProcess3"/>
    <dgm:cxn modelId="{04FF8EF7-C5AA-4792-AD35-21742DDBC711}" type="presParOf" srcId="{96E22CD2-A4CF-4449-B622-55956C8C33A2}" destId="{0F512AAF-EC3D-43BD-A07D-AFC78F130619}" srcOrd="0" destOrd="0" presId="urn:microsoft.com/office/officeart/2005/8/layout/bProcess3"/>
    <dgm:cxn modelId="{1CA1173B-DDCB-4B91-B255-92E6BFD172CB}" type="presParOf" srcId="{C73FBC61-4C9C-43D6-B4B2-F10D421CB920}" destId="{42D64EFA-48AE-4B84-87EB-0D9D21299708}"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0B032E-33AA-4184-BAD8-0BBBD6EE9266}" type="doc">
      <dgm:prSet loTypeId="urn:microsoft.com/office/officeart/2005/8/layout/hList3" loCatId="list" qsTypeId="urn:microsoft.com/office/officeart/2005/8/quickstyle/simple1#1" qsCatId="simple" csTypeId="urn:microsoft.com/office/officeart/2005/8/colors/accent1_2#1" csCatId="accent1" phldr="1"/>
      <dgm:spPr/>
      <dgm:t>
        <a:bodyPr/>
        <a:lstStyle/>
        <a:p>
          <a:endParaRPr lang="en-US"/>
        </a:p>
      </dgm:t>
    </dgm:pt>
    <dgm:pt modelId="{3EF6A7B7-9FBD-4A43-8B66-1C81883C67D0}">
      <dgm:prSet phldrT="[Text]"/>
      <dgm:spPr/>
      <dgm:t>
        <a:bodyPr/>
        <a:lstStyle/>
        <a:p>
          <a:r>
            <a:rPr lang="en-US" dirty="0" smtClean="0"/>
            <a:t>Changes in the project budget require prior written approval when:</a:t>
          </a:r>
          <a:endParaRPr lang="en-US" dirty="0"/>
        </a:p>
      </dgm:t>
    </dgm:pt>
    <dgm:pt modelId="{2402A914-0D37-4D81-A0A8-0B7B150C57F0}" type="parTrans" cxnId="{5026BEB8-DDBF-47D1-BD4F-1F09B15E5C86}">
      <dgm:prSet/>
      <dgm:spPr/>
      <dgm:t>
        <a:bodyPr/>
        <a:lstStyle/>
        <a:p>
          <a:endParaRPr lang="en-US"/>
        </a:p>
      </dgm:t>
    </dgm:pt>
    <dgm:pt modelId="{806C1A19-E7CA-40A7-A32E-6C17A23CE334}" type="sibTrans" cxnId="{5026BEB8-DDBF-47D1-BD4F-1F09B15E5C86}">
      <dgm:prSet/>
      <dgm:spPr/>
      <dgm:t>
        <a:bodyPr/>
        <a:lstStyle/>
        <a:p>
          <a:endParaRPr lang="en-US"/>
        </a:p>
      </dgm:t>
    </dgm:pt>
    <dgm:pt modelId="{34C3FD8B-1945-42E9-8A93-F9F96DDEA812}">
      <dgm:prSet phldrT="[Text]"/>
      <dgm:spPr/>
      <dgm:t>
        <a:bodyPr/>
        <a:lstStyle/>
        <a:p>
          <a:r>
            <a:rPr lang="en-US" dirty="0" smtClean="0"/>
            <a:t>It exceeds 10% of the total budget</a:t>
          </a:r>
          <a:endParaRPr lang="en-US" dirty="0"/>
        </a:p>
      </dgm:t>
    </dgm:pt>
    <dgm:pt modelId="{052DE157-02D1-4B76-8AC0-B6F45876033D}" type="parTrans" cxnId="{D1B797C0-6622-4123-8FE1-0744E83D3951}">
      <dgm:prSet/>
      <dgm:spPr/>
      <dgm:t>
        <a:bodyPr/>
        <a:lstStyle/>
        <a:p>
          <a:endParaRPr lang="en-US"/>
        </a:p>
      </dgm:t>
    </dgm:pt>
    <dgm:pt modelId="{F5D47A20-0880-40B2-9124-AB3847CDE951}" type="sibTrans" cxnId="{D1B797C0-6622-4123-8FE1-0744E83D3951}">
      <dgm:prSet/>
      <dgm:spPr/>
      <dgm:t>
        <a:bodyPr/>
        <a:lstStyle/>
        <a:p>
          <a:endParaRPr lang="en-US"/>
        </a:p>
      </dgm:t>
    </dgm:pt>
    <dgm:pt modelId="{72A1B539-A922-4BD6-870B-BBA157E6C92E}">
      <dgm:prSet phldrT="[Text]"/>
      <dgm:spPr/>
      <dgm:t>
        <a:bodyPr/>
        <a:lstStyle/>
        <a:p>
          <a:r>
            <a:rPr lang="en-US" dirty="0" smtClean="0"/>
            <a:t>If any line item in the budget is changed by 20%  or more </a:t>
          </a:r>
          <a:endParaRPr lang="en-US" dirty="0"/>
        </a:p>
      </dgm:t>
    </dgm:pt>
    <dgm:pt modelId="{CEA42672-BD2C-49E3-B307-AAE9735050AF}" type="parTrans" cxnId="{76299514-ED6E-44A8-941C-368A5816BEDE}">
      <dgm:prSet/>
      <dgm:spPr/>
      <dgm:t>
        <a:bodyPr/>
        <a:lstStyle/>
        <a:p>
          <a:endParaRPr lang="en-US"/>
        </a:p>
      </dgm:t>
    </dgm:pt>
    <dgm:pt modelId="{D351B551-103F-4F8F-855C-790E78AA7377}" type="sibTrans" cxnId="{76299514-ED6E-44A8-941C-368A5816BEDE}">
      <dgm:prSet/>
      <dgm:spPr/>
      <dgm:t>
        <a:bodyPr/>
        <a:lstStyle/>
        <a:p>
          <a:endParaRPr lang="en-US"/>
        </a:p>
      </dgm:t>
    </dgm:pt>
    <dgm:pt modelId="{B9F7A868-16EA-4AF2-BFC1-8023328AEBCF}">
      <dgm:prSet phldrT="[Text]"/>
      <dgm:spPr/>
      <dgm:t>
        <a:bodyPr/>
        <a:lstStyle/>
        <a:p>
          <a:r>
            <a:rPr lang="en-US" dirty="0" smtClean="0"/>
            <a:t>For any amount if it </a:t>
          </a:r>
          <a:r>
            <a:rPr lang="en-US" i="1" dirty="0" smtClean="0"/>
            <a:t>changes the scope of the project </a:t>
          </a:r>
          <a:endParaRPr lang="en-US" i="1" dirty="0"/>
        </a:p>
      </dgm:t>
    </dgm:pt>
    <dgm:pt modelId="{E1D5AAAE-806C-4D34-9C9A-B3D7480F3D79}" type="parTrans" cxnId="{0E8CC294-50F0-4BBB-B227-EAAA2D950302}">
      <dgm:prSet/>
      <dgm:spPr/>
      <dgm:t>
        <a:bodyPr/>
        <a:lstStyle/>
        <a:p>
          <a:endParaRPr lang="en-US"/>
        </a:p>
      </dgm:t>
    </dgm:pt>
    <dgm:pt modelId="{79B02D47-313C-4741-B9AF-490371CBA4A3}" type="sibTrans" cxnId="{0E8CC294-50F0-4BBB-B227-EAAA2D950302}">
      <dgm:prSet/>
      <dgm:spPr/>
      <dgm:t>
        <a:bodyPr/>
        <a:lstStyle/>
        <a:p>
          <a:endParaRPr lang="en-US"/>
        </a:p>
      </dgm:t>
    </dgm:pt>
    <dgm:pt modelId="{C547485D-33CD-4B51-B574-EE216318A0B4}" type="pres">
      <dgm:prSet presAssocID="{F50B032E-33AA-4184-BAD8-0BBBD6EE9266}" presName="composite" presStyleCnt="0">
        <dgm:presLayoutVars>
          <dgm:chMax val="1"/>
          <dgm:dir/>
          <dgm:resizeHandles val="exact"/>
        </dgm:presLayoutVars>
      </dgm:prSet>
      <dgm:spPr/>
      <dgm:t>
        <a:bodyPr/>
        <a:lstStyle/>
        <a:p>
          <a:endParaRPr lang="en-US"/>
        </a:p>
      </dgm:t>
    </dgm:pt>
    <dgm:pt modelId="{5AD1B07E-38EF-4B72-83E5-A45FEC7BAFB3}" type="pres">
      <dgm:prSet presAssocID="{3EF6A7B7-9FBD-4A43-8B66-1C81883C67D0}" presName="roof" presStyleLbl="dkBgShp" presStyleIdx="0" presStyleCnt="2"/>
      <dgm:spPr/>
      <dgm:t>
        <a:bodyPr/>
        <a:lstStyle/>
        <a:p>
          <a:endParaRPr lang="en-US"/>
        </a:p>
      </dgm:t>
    </dgm:pt>
    <dgm:pt modelId="{2CF41C30-0570-41DA-AAA6-E3E9B0BB12E3}" type="pres">
      <dgm:prSet presAssocID="{3EF6A7B7-9FBD-4A43-8B66-1C81883C67D0}" presName="pillars" presStyleCnt="0"/>
      <dgm:spPr/>
    </dgm:pt>
    <dgm:pt modelId="{96B6370B-0C44-41F2-A85F-590CEDA6B062}" type="pres">
      <dgm:prSet presAssocID="{3EF6A7B7-9FBD-4A43-8B66-1C81883C67D0}" presName="pillar1" presStyleLbl="node1" presStyleIdx="0" presStyleCnt="3">
        <dgm:presLayoutVars>
          <dgm:bulletEnabled val="1"/>
        </dgm:presLayoutVars>
      </dgm:prSet>
      <dgm:spPr/>
      <dgm:t>
        <a:bodyPr/>
        <a:lstStyle/>
        <a:p>
          <a:endParaRPr lang="en-US"/>
        </a:p>
      </dgm:t>
    </dgm:pt>
    <dgm:pt modelId="{739398B5-9A03-47A3-AF36-841D9025E151}" type="pres">
      <dgm:prSet presAssocID="{72A1B539-A922-4BD6-870B-BBA157E6C92E}" presName="pillarX" presStyleLbl="node1" presStyleIdx="1" presStyleCnt="3">
        <dgm:presLayoutVars>
          <dgm:bulletEnabled val="1"/>
        </dgm:presLayoutVars>
      </dgm:prSet>
      <dgm:spPr/>
      <dgm:t>
        <a:bodyPr/>
        <a:lstStyle/>
        <a:p>
          <a:endParaRPr lang="en-US"/>
        </a:p>
      </dgm:t>
    </dgm:pt>
    <dgm:pt modelId="{3543CD06-FEFA-45BF-BFE6-3B69F92C5014}" type="pres">
      <dgm:prSet presAssocID="{B9F7A868-16EA-4AF2-BFC1-8023328AEBCF}" presName="pillarX" presStyleLbl="node1" presStyleIdx="2" presStyleCnt="3">
        <dgm:presLayoutVars>
          <dgm:bulletEnabled val="1"/>
        </dgm:presLayoutVars>
      </dgm:prSet>
      <dgm:spPr/>
      <dgm:t>
        <a:bodyPr/>
        <a:lstStyle/>
        <a:p>
          <a:endParaRPr lang="en-US"/>
        </a:p>
      </dgm:t>
    </dgm:pt>
    <dgm:pt modelId="{B933C43A-12F6-4DFB-AD1F-5B4F04913B81}" type="pres">
      <dgm:prSet presAssocID="{3EF6A7B7-9FBD-4A43-8B66-1C81883C67D0}" presName="base" presStyleLbl="dkBgShp" presStyleIdx="1" presStyleCnt="2"/>
      <dgm:spPr/>
    </dgm:pt>
  </dgm:ptLst>
  <dgm:cxnLst>
    <dgm:cxn modelId="{0E8CC294-50F0-4BBB-B227-EAAA2D950302}" srcId="{3EF6A7B7-9FBD-4A43-8B66-1C81883C67D0}" destId="{B9F7A868-16EA-4AF2-BFC1-8023328AEBCF}" srcOrd="2" destOrd="0" parTransId="{E1D5AAAE-806C-4D34-9C9A-B3D7480F3D79}" sibTransId="{79B02D47-313C-4741-B9AF-490371CBA4A3}"/>
    <dgm:cxn modelId="{52FA3EC5-E0E9-44DB-B7DD-F46DF56E3064}" type="presOf" srcId="{72A1B539-A922-4BD6-870B-BBA157E6C92E}" destId="{739398B5-9A03-47A3-AF36-841D9025E151}" srcOrd="0" destOrd="0" presId="urn:microsoft.com/office/officeart/2005/8/layout/hList3"/>
    <dgm:cxn modelId="{817D953F-D1D5-473F-BFBA-B6D126B16D42}" type="presOf" srcId="{34C3FD8B-1945-42E9-8A93-F9F96DDEA812}" destId="{96B6370B-0C44-41F2-A85F-590CEDA6B062}" srcOrd="0" destOrd="0" presId="urn:microsoft.com/office/officeart/2005/8/layout/hList3"/>
    <dgm:cxn modelId="{13265A59-5C73-4DDB-AB30-16EB940289A3}" type="presOf" srcId="{F50B032E-33AA-4184-BAD8-0BBBD6EE9266}" destId="{C547485D-33CD-4B51-B574-EE216318A0B4}" srcOrd="0" destOrd="0" presId="urn:microsoft.com/office/officeart/2005/8/layout/hList3"/>
    <dgm:cxn modelId="{F17B9B1C-5B36-451B-BB6A-DB3949297704}" type="presOf" srcId="{3EF6A7B7-9FBD-4A43-8B66-1C81883C67D0}" destId="{5AD1B07E-38EF-4B72-83E5-A45FEC7BAFB3}" srcOrd="0" destOrd="0" presId="urn:microsoft.com/office/officeart/2005/8/layout/hList3"/>
    <dgm:cxn modelId="{D1B797C0-6622-4123-8FE1-0744E83D3951}" srcId="{3EF6A7B7-9FBD-4A43-8B66-1C81883C67D0}" destId="{34C3FD8B-1945-42E9-8A93-F9F96DDEA812}" srcOrd="0" destOrd="0" parTransId="{052DE157-02D1-4B76-8AC0-B6F45876033D}" sibTransId="{F5D47A20-0880-40B2-9124-AB3847CDE951}"/>
    <dgm:cxn modelId="{5026BEB8-DDBF-47D1-BD4F-1F09B15E5C86}" srcId="{F50B032E-33AA-4184-BAD8-0BBBD6EE9266}" destId="{3EF6A7B7-9FBD-4A43-8B66-1C81883C67D0}" srcOrd="0" destOrd="0" parTransId="{2402A914-0D37-4D81-A0A8-0B7B150C57F0}" sibTransId="{806C1A19-E7CA-40A7-A32E-6C17A23CE334}"/>
    <dgm:cxn modelId="{6C258145-8078-4B6F-8F05-F62442307CE2}" type="presOf" srcId="{B9F7A868-16EA-4AF2-BFC1-8023328AEBCF}" destId="{3543CD06-FEFA-45BF-BFE6-3B69F92C5014}" srcOrd="0" destOrd="0" presId="urn:microsoft.com/office/officeart/2005/8/layout/hList3"/>
    <dgm:cxn modelId="{76299514-ED6E-44A8-941C-368A5816BEDE}" srcId="{3EF6A7B7-9FBD-4A43-8B66-1C81883C67D0}" destId="{72A1B539-A922-4BD6-870B-BBA157E6C92E}" srcOrd="1" destOrd="0" parTransId="{CEA42672-BD2C-49E3-B307-AAE9735050AF}" sibTransId="{D351B551-103F-4F8F-855C-790E78AA7377}"/>
    <dgm:cxn modelId="{233A1A47-2BF3-4D3E-B780-FB36DF4787EE}" type="presParOf" srcId="{C547485D-33CD-4B51-B574-EE216318A0B4}" destId="{5AD1B07E-38EF-4B72-83E5-A45FEC7BAFB3}" srcOrd="0" destOrd="0" presId="urn:microsoft.com/office/officeart/2005/8/layout/hList3"/>
    <dgm:cxn modelId="{3E318743-6D38-4A4A-99EB-039E700C1841}" type="presParOf" srcId="{C547485D-33CD-4B51-B574-EE216318A0B4}" destId="{2CF41C30-0570-41DA-AAA6-E3E9B0BB12E3}" srcOrd="1" destOrd="0" presId="urn:microsoft.com/office/officeart/2005/8/layout/hList3"/>
    <dgm:cxn modelId="{48D8CFBB-333C-4212-9CBD-FED254D31D52}" type="presParOf" srcId="{2CF41C30-0570-41DA-AAA6-E3E9B0BB12E3}" destId="{96B6370B-0C44-41F2-A85F-590CEDA6B062}" srcOrd="0" destOrd="0" presId="urn:microsoft.com/office/officeart/2005/8/layout/hList3"/>
    <dgm:cxn modelId="{AF70E343-31FA-4D86-9AA6-62DF91068259}" type="presParOf" srcId="{2CF41C30-0570-41DA-AAA6-E3E9B0BB12E3}" destId="{739398B5-9A03-47A3-AF36-841D9025E151}" srcOrd="1" destOrd="0" presId="urn:microsoft.com/office/officeart/2005/8/layout/hList3"/>
    <dgm:cxn modelId="{A6FB697F-72CE-4761-ADB3-3CE644AC3108}" type="presParOf" srcId="{2CF41C30-0570-41DA-AAA6-E3E9B0BB12E3}" destId="{3543CD06-FEFA-45BF-BFE6-3B69F92C5014}" srcOrd="2" destOrd="0" presId="urn:microsoft.com/office/officeart/2005/8/layout/hList3"/>
    <dgm:cxn modelId="{9893812C-0892-42EF-B23A-D34AA2B1DE11}" type="presParOf" srcId="{C547485D-33CD-4B51-B574-EE216318A0B4}" destId="{B933C43A-12F6-4DFB-AD1F-5B4F04913B81}"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930C1-22BF-4418-AA6F-A9E4D6F112BF}">
      <dsp:nvSpPr>
        <dsp:cNvPr id="0" name=""/>
        <dsp:cNvSpPr/>
      </dsp:nvSpPr>
      <dsp:spPr>
        <a:xfrm>
          <a:off x="2379359" y="1231698"/>
          <a:ext cx="515615" cy="91440"/>
        </a:xfrm>
        <a:custGeom>
          <a:avLst/>
          <a:gdLst/>
          <a:ahLst/>
          <a:cxnLst/>
          <a:rect l="0" t="0" r="0" b="0"/>
          <a:pathLst>
            <a:path>
              <a:moveTo>
                <a:pt x="0" y="45720"/>
              </a:moveTo>
              <a:lnTo>
                <a:pt x="51561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23511" y="1274687"/>
        <a:ext cx="27310" cy="5462"/>
      </dsp:txXfrm>
    </dsp:sp>
    <dsp:sp modelId="{9D6638EC-CD65-4353-B205-FC8F809019E3}">
      <dsp:nvSpPr>
        <dsp:cNvPr id="0" name=""/>
        <dsp:cNvSpPr/>
      </dsp:nvSpPr>
      <dsp:spPr>
        <a:xfrm>
          <a:off x="6308" y="564963"/>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dirty="0" smtClean="0"/>
            <a:t>Form a Project Committee</a:t>
          </a:r>
          <a:endParaRPr lang="en-US" sz="2200" kern="1200" dirty="0"/>
        </a:p>
      </dsp:txBody>
      <dsp:txXfrm>
        <a:off x="6308" y="564963"/>
        <a:ext cx="2374850" cy="1424910"/>
      </dsp:txXfrm>
    </dsp:sp>
    <dsp:sp modelId="{6DB92586-27F4-4BDB-9B76-A0B562C93516}">
      <dsp:nvSpPr>
        <dsp:cNvPr id="0" name=""/>
        <dsp:cNvSpPr/>
      </dsp:nvSpPr>
      <dsp:spPr>
        <a:xfrm>
          <a:off x="5300425" y="1231698"/>
          <a:ext cx="515615" cy="91440"/>
        </a:xfrm>
        <a:custGeom>
          <a:avLst/>
          <a:gdLst/>
          <a:ahLst/>
          <a:cxnLst/>
          <a:rect l="0" t="0" r="0" b="0"/>
          <a:pathLst>
            <a:path>
              <a:moveTo>
                <a:pt x="0" y="45720"/>
              </a:moveTo>
              <a:lnTo>
                <a:pt x="51561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44577" y="1274687"/>
        <a:ext cx="27310" cy="5462"/>
      </dsp:txXfrm>
    </dsp:sp>
    <dsp:sp modelId="{69C7386F-EEA4-4A72-857D-28ABC388831B}">
      <dsp:nvSpPr>
        <dsp:cNvPr id="0" name=""/>
        <dsp:cNvSpPr/>
      </dsp:nvSpPr>
      <dsp:spPr>
        <a:xfrm>
          <a:off x="2927374" y="564963"/>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dirty="0" smtClean="0"/>
            <a:t>Create Work Plan with Assignments and Deadlines</a:t>
          </a:r>
          <a:endParaRPr lang="en-US" sz="2200" kern="1200" dirty="0"/>
        </a:p>
      </dsp:txBody>
      <dsp:txXfrm>
        <a:off x="2927374" y="564963"/>
        <a:ext cx="2374850" cy="1424910"/>
      </dsp:txXfrm>
    </dsp:sp>
    <dsp:sp modelId="{7B9A4F1F-6A2F-D14D-8DE5-37808FFBD76F}">
      <dsp:nvSpPr>
        <dsp:cNvPr id="0" name=""/>
        <dsp:cNvSpPr/>
      </dsp:nvSpPr>
      <dsp:spPr>
        <a:xfrm>
          <a:off x="1193734" y="1988073"/>
          <a:ext cx="5842131" cy="515615"/>
        </a:xfrm>
        <a:custGeom>
          <a:avLst/>
          <a:gdLst/>
          <a:ahLst/>
          <a:cxnLst/>
          <a:rect l="0" t="0" r="0" b="0"/>
          <a:pathLst>
            <a:path>
              <a:moveTo>
                <a:pt x="5842131" y="0"/>
              </a:moveTo>
              <a:lnTo>
                <a:pt x="5842131" y="274907"/>
              </a:lnTo>
              <a:lnTo>
                <a:pt x="0" y="274907"/>
              </a:lnTo>
              <a:lnTo>
                <a:pt x="0" y="515615"/>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68109" y="2243150"/>
        <a:ext cx="293380" cy="5462"/>
      </dsp:txXfrm>
    </dsp:sp>
    <dsp:sp modelId="{4D6BF415-FDB5-4B31-B95A-E64BB1620207}">
      <dsp:nvSpPr>
        <dsp:cNvPr id="0" name=""/>
        <dsp:cNvSpPr/>
      </dsp:nvSpPr>
      <dsp:spPr>
        <a:xfrm>
          <a:off x="5848440" y="564963"/>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dirty="0" smtClean="0"/>
            <a:t>Use Collaboration Tools</a:t>
          </a:r>
          <a:endParaRPr lang="en-US" sz="2200" kern="1200" dirty="0"/>
        </a:p>
      </dsp:txBody>
      <dsp:txXfrm>
        <a:off x="5848440" y="564963"/>
        <a:ext cx="2374850" cy="1424910"/>
      </dsp:txXfrm>
    </dsp:sp>
    <dsp:sp modelId="{69FCD6E1-7D2E-7749-8D5E-8F95748E67E7}">
      <dsp:nvSpPr>
        <dsp:cNvPr id="0" name=""/>
        <dsp:cNvSpPr/>
      </dsp:nvSpPr>
      <dsp:spPr>
        <a:xfrm>
          <a:off x="2379359" y="3202824"/>
          <a:ext cx="515615" cy="91440"/>
        </a:xfrm>
        <a:custGeom>
          <a:avLst/>
          <a:gdLst/>
          <a:ahLst/>
          <a:cxnLst/>
          <a:rect l="0" t="0" r="0" b="0"/>
          <a:pathLst>
            <a:path>
              <a:moveTo>
                <a:pt x="0" y="45720"/>
              </a:moveTo>
              <a:lnTo>
                <a:pt x="51561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23511" y="3245813"/>
        <a:ext cx="27310" cy="5462"/>
      </dsp:txXfrm>
    </dsp:sp>
    <dsp:sp modelId="{640678C0-EF70-CD47-8DA2-366DADE3EF48}">
      <dsp:nvSpPr>
        <dsp:cNvPr id="0" name=""/>
        <dsp:cNvSpPr/>
      </dsp:nvSpPr>
      <dsp:spPr>
        <a:xfrm>
          <a:off x="6308" y="2536089"/>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dirty="0" smtClean="0"/>
            <a:t>Communicate with Staff and Partners</a:t>
          </a:r>
          <a:endParaRPr lang="en-US" sz="2200" kern="1200" dirty="0"/>
        </a:p>
      </dsp:txBody>
      <dsp:txXfrm>
        <a:off x="6308" y="2536089"/>
        <a:ext cx="2374850" cy="1424910"/>
      </dsp:txXfrm>
    </dsp:sp>
    <dsp:sp modelId="{96E22CD2-A4CF-4449-B622-55956C8C33A2}">
      <dsp:nvSpPr>
        <dsp:cNvPr id="0" name=""/>
        <dsp:cNvSpPr/>
      </dsp:nvSpPr>
      <dsp:spPr>
        <a:xfrm>
          <a:off x="5300425" y="3202824"/>
          <a:ext cx="515615" cy="91440"/>
        </a:xfrm>
        <a:custGeom>
          <a:avLst/>
          <a:gdLst/>
          <a:ahLst/>
          <a:cxnLst/>
          <a:rect l="0" t="0" r="0" b="0"/>
          <a:pathLst>
            <a:path>
              <a:moveTo>
                <a:pt x="0" y="45720"/>
              </a:moveTo>
              <a:lnTo>
                <a:pt x="515615"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44577" y="3245813"/>
        <a:ext cx="27310" cy="5462"/>
      </dsp:txXfrm>
    </dsp:sp>
    <dsp:sp modelId="{A5DF5F2A-5271-814E-8CB4-8A4B835A9E6E}">
      <dsp:nvSpPr>
        <dsp:cNvPr id="0" name=""/>
        <dsp:cNvSpPr/>
      </dsp:nvSpPr>
      <dsp:spPr>
        <a:xfrm>
          <a:off x="2927374" y="2536089"/>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dirty="0" smtClean="0"/>
            <a:t>Demos and Training</a:t>
          </a:r>
          <a:endParaRPr lang="en-US" sz="2200" kern="1200" dirty="0"/>
        </a:p>
      </dsp:txBody>
      <dsp:txXfrm>
        <a:off x="2927374" y="2536089"/>
        <a:ext cx="2374850" cy="1424910"/>
      </dsp:txXfrm>
    </dsp:sp>
    <dsp:sp modelId="{42D64EFA-48AE-4B84-87EB-0D9D21299708}">
      <dsp:nvSpPr>
        <dsp:cNvPr id="0" name=""/>
        <dsp:cNvSpPr/>
      </dsp:nvSpPr>
      <dsp:spPr>
        <a:xfrm>
          <a:off x="5848440" y="2536089"/>
          <a:ext cx="2374850" cy="142491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en-US" sz="2200" kern="1200" dirty="0" smtClean="0"/>
            <a:t>Implementation &amp; Evaluation</a:t>
          </a:r>
          <a:endParaRPr lang="en-US" sz="2200" kern="1200" dirty="0"/>
        </a:p>
      </dsp:txBody>
      <dsp:txXfrm>
        <a:off x="5848440" y="2536089"/>
        <a:ext cx="2374850" cy="14249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1B07E-38EF-4B72-83E5-A45FEC7BAFB3}">
      <dsp:nvSpPr>
        <dsp:cNvPr id="0" name=""/>
        <dsp:cNvSpPr/>
      </dsp:nvSpPr>
      <dsp:spPr>
        <a:xfrm>
          <a:off x="0" y="0"/>
          <a:ext cx="8153400" cy="134874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Changes in the project budget require prior written approval when:</a:t>
          </a:r>
          <a:endParaRPr lang="en-US" sz="3700" kern="1200" dirty="0"/>
        </a:p>
      </dsp:txBody>
      <dsp:txXfrm>
        <a:off x="0" y="0"/>
        <a:ext cx="8153400" cy="1348740"/>
      </dsp:txXfrm>
    </dsp:sp>
    <dsp:sp modelId="{96B6370B-0C44-41F2-A85F-590CEDA6B062}">
      <dsp:nvSpPr>
        <dsp:cNvPr id="0" name=""/>
        <dsp:cNvSpPr/>
      </dsp:nvSpPr>
      <dsp:spPr>
        <a:xfrm>
          <a:off x="3981" y="1348740"/>
          <a:ext cx="2715145" cy="2832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It exceeds 10% of the total budget</a:t>
          </a:r>
          <a:endParaRPr lang="en-US" sz="3500" kern="1200" dirty="0"/>
        </a:p>
      </dsp:txBody>
      <dsp:txXfrm>
        <a:off x="3981" y="1348740"/>
        <a:ext cx="2715145" cy="2832354"/>
      </dsp:txXfrm>
    </dsp:sp>
    <dsp:sp modelId="{739398B5-9A03-47A3-AF36-841D9025E151}">
      <dsp:nvSpPr>
        <dsp:cNvPr id="0" name=""/>
        <dsp:cNvSpPr/>
      </dsp:nvSpPr>
      <dsp:spPr>
        <a:xfrm>
          <a:off x="2719127" y="1348740"/>
          <a:ext cx="2715145" cy="2832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If any line item in the budget is changed by 20%  or more </a:t>
          </a:r>
          <a:endParaRPr lang="en-US" sz="3500" kern="1200" dirty="0"/>
        </a:p>
      </dsp:txBody>
      <dsp:txXfrm>
        <a:off x="2719127" y="1348740"/>
        <a:ext cx="2715145" cy="2832354"/>
      </dsp:txXfrm>
    </dsp:sp>
    <dsp:sp modelId="{3543CD06-FEFA-45BF-BFE6-3B69F92C5014}">
      <dsp:nvSpPr>
        <dsp:cNvPr id="0" name=""/>
        <dsp:cNvSpPr/>
      </dsp:nvSpPr>
      <dsp:spPr>
        <a:xfrm>
          <a:off x="5434272" y="1348740"/>
          <a:ext cx="2715145" cy="283235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For any amount if it </a:t>
          </a:r>
          <a:r>
            <a:rPr lang="en-US" sz="3500" i="1" kern="1200" dirty="0" smtClean="0"/>
            <a:t>changes the scope of the project </a:t>
          </a:r>
          <a:endParaRPr lang="en-US" sz="3500" i="1" kern="1200" dirty="0"/>
        </a:p>
      </dsp:txBody>
      <dsp:txXfrm>
        <a:off x="5434272" y="1348740"/>
        <a:ext cx="2715145" cy="2832354"/>
      </dsp:txXfrm>
    </dsp:sp>
    <dsp:sp modelId="{B933C43A-12F6-4DFB-AD1F-5B4F04913B81}">
      <dsp:nvSpPr>
        <dsp:cNvPr id="0" name=""/>
        <dsp:cNvSpPr/>
      </dsp:nvSpPr>
      <dsp:spPr>
        <a:xfrm>
          <a:off x="0" y="4181094"/>
          <a:ext cx="8153400" cy="314706"/>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1FF13B6-D651-4B57-A02C-540A845C75D6}" type="datetimeFigureOut">
              <a:rPr lang="en-US"/>
              <a:pPr>
                <a:defRPr/>
              </a:pPr>
              <a:t>1/22/2013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AE0519-065C-4946-9E2C-9C7A9CA8047F}" type="slidenum">
              <a:rPr lang="en-US"/>
              <a:pPr>
                <a:defRPr/>
              </a:pPr>
              <a:t>‹#›</a:t>
            </a:fld>
            <a:endParaRPr lang="en-US"/>
          </a:p>
        </p:txBody>
      </p:sp>
    </p:spTree>
    <p:extLst>
      <p:ext uri="{BB962C8B-B14F-4D97-AF65-F5344CB8AC3E}">
        <p14:creationId xmlns:p14="http://schemas.microsoft.com/office/powerpoint/2010/main" val="3984155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tig.lsc.gov/sites/default/files/TIG/TIG_Disclosure_for_Conflicts_FORM%5b1%5d.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JANE</a:t>
            </a:r>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DAVID</a:t>
            </a:r>
          </a:p>
          <a:p>
            <a:pPr eaLnBrk="1" hangingPunct="1">
              <a:spcBef>
                <a:spcPct val="0"/>
              </a:spcBef>
            </a:pPr>
            <a:r>
              <a:rPr lang="en-US" dirty="0" smtClean="0"/>
              <a:t>Consequently, you’re going to need to be in regular contact with your grant manager. You should contact your grant manager if you need to discuss extending the deadline of a payment request; if you seek clarification of what a milestone requires that you complete; if you’ve had successes or setbacks on a project; or for really anything else about the project. </a:t>
            </a:r>
            <a:br>
              <a:rPr lang="en-US" dirty="0" smtClean="0"/>
            </a:br>
            <a:r>
              <a:rPr lang="en-US" dirty="0" smtClean="0"/>
              <a:t/>
            </a:r>
            <a:br>
              <a:rPr lang="en-US" dirty="0" smtClean="0"/>
            </a:br>
            <a:r>
              <a:rPr lang="en-US" dirty="0" smtClean="0"/>
              <a:t>You shouldn’t be concerned with sharing delays or other setbacks that have occurred on a project. Grantees tend to think this reflects badly on them, but the reality is that technology projects sometimes do experience problems. Reporting those problems to TIG staff early show us that someone at </a:t>
            </a:r>
            <a:r>
              <a:rPr lang="en-US" dirty="0" err="1" smtClean="0"/>
              <a:t>at</a:t>
            </a:r>
            <a:r>
              <a:rPr lang="en-US" dirty="0" smtClean="0"/>
              <a:t> the program is on top of the project and very likely managing it effectively. It also gives all of us plenty of time to figure out how the project gets back on track and what type of reasonable extensions may be required.</a:t>
            </a:r>
          </a:p>
          <a:p>
            <a:pPr eaLnBrk="1" hangingPunct="1">
              <a:spcBef>
                <a:spcPct val="0"/>
              </a:spcBef>
            </a:pPr>
            <a:endParaRPr lang="en-US" dirty="0" smtClean="0"/>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Grantees can also contact OCE directly with compliance questions and/or that, if they are more comfortable contacting the Grant Administrator, the Grant Administrator will consult with OCE staff prior to answering a compliance question?</a:t>
            </a:r>
          </a:p>
          <a:p>
            <a:pPr eaLnBrk="1" hangingPunct="1">
              <a:spcBef>
                <a:spcPct val="0"/>
              </a:spcBef>
            </a:pPr>
            <a:endParaRPr lang="en-US" dirty="0" smtClean="0"/>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DA7CF91E-D7FB-4B9D-9A14-88625446AC55}"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a:t>
            </a:r>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2880" lvl="0" indent="-274320" eaLnBrk="1" fontAlgn="auto" hangingPunct="1">
              <a:spcAft>
                <a:spcPts val="0"/>
              </a:spcAft>
              <a:defRPr/>
            </a:pPr>
            <a:r>
              <a:rPr lang="en-US" dirty="0" smtClean="0"/>
              <a:t>DAVID</a:t>
            </a:r>
          </a:p>
          <a:p>
            <a:pPr marL="182880" lvl="0" indent="-274320" eaLnBrk="1" fontAlgn="auto" hangingPunct="1">
              <a:spcAft>
                <a:spcPts val="0"/>
              </a:spcAft>
              <a:defRPr/>
            </a:pPr>
            <a:r>
              <a:rPr lang="en-US" dirty="0" smtClean="0"/>
              <a:t>Final Payment</a:t>
            </a:r>
            <a:r>
              <a:rPr lang="en-US" baseline="0" dirty="0" smtClean="0"/>
              <a:t> Request – includes your approved final report – that means you have 3 months from the end of the work period to write the draft final report, submit it to Bristow Hardin, get his feedback, make any required revisions, and resubmit for approval.</a:t>
            </a:r>
          </a:p>
          <a:p>
            <a:pPr marL="182880" lvl="0" indent="-274320" eaLnBrk="1" fontAlgn="auto" hangingPunct="1">
              <a:spcAft>
                <a:spcPts val="0"/>
              </a:spcAft>
              <a:defRPr/>
            </a:pPr>
            <a:r>
              <a:rPr lang="en-US" baseline="0" dirty="0" smtClean="0"/>
              <a:t>In addition to the Final Report, you must also prepare a Final Budget to submit - </a:t>
            </a:r>
            <a:endParaRPr lang="en-US" dirty="0" smtClean="0"/>
          </a:p>
          <a:p>
            <a:pPr marL="640080" lvl="1" indent="-274320" eaLnBrk="1" fontAlgn="auto" hangingPunct="1">
              <a:spcAft>
                <a:spcPts val="0"/>
              </a:spcAft>
              <a:defRPr/>
            </a:pPr>
            <a:r>
              <a:rPr lang="en-US" dirty="0" smtClean="0"/>
              <a:t>“Submit a final budget showing the actual expenditures on the grant, as well as a budget narrative explaining any changes from the final budget in the award package”</a:t>
            </a:r>
          </a:p>
          <a:p>
            <a:pPr marL="640080" lvl="1" indent="-274320" eaLnBrk="1" fontAlgn="auto" hangingPunct="1">
              <a:spcAft>
                <a:spcPts val="0"/>
              </a:spcAft>
              <a:defRPr/>
            </a:pPr>
            <a:endParaRPr lang="en-US" dirty="0" smtClean="0"/>
          </a:p>
          <a:p>
            <a:pPr marL="320040" indent="-320040" eaLnBrk="1" fontAlgn="auto" hangingPunct="1">
              <a:spcAft>
                <a:spcPts val="0"/>
              </a:spcAft>
              <a:defRPr/>
            </a:pPr>
            <a:r>
              <a:rPr lang="en-US" dirty="0" smtClean="0"/>
              <a:t>The Final budget will need to show both the </a:t>
            </a:r>
            <a:r>
              <a:rPr lang="en-US" i="1" dirty="0" smtClean="0"/>
              <a:t>approved budget</a:t>
            </a:r>
            <a:r>
              <a:rPr lang="en-US" dirty="0" smtClean="0"/>
              <a:t> for the grant (with any approved modifications) and the </a:t>
            </a:r>
            <a:r>
              <a:rPr lang="en-US" i="1" dirty="0" smtClean="0"/>
              <a:t>actual expenditures </a:t>
            </a:r>
            <a:r>
              <a:rPr lang="en-US" dirty="0" smtClean="0"/>
              <a:t>on the grant</a:t>
            </a:r>
          </a:p>
          <a:p>
            <a:pPr eaLnBrk="1" hangingPunct="1"/>
            <a:endParaRPr lang="en-US" dirty="0" smtClean="0"/>
          </a:p>
          <a:p>
            <a:pPr eaLnBrk="1" hangingPunct="1"/>
            <a:r>
              <a:rPr lang="en-US" dirty="0" smtClean="0"/>
              <a:t>You</a:t>
            </a:r>
            <a:r>
              <a:rPr lang="en-US" baseline="0" dirty="0" smtClean="0"/>
              <a:t> will access the Final Budget form in LSC Grants.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MEGAN:</a:t>
            </a:r>
            <a:r>
              <a:rPr lang="en-US" baseline="0" dirty="0" smtClean="0"/>
              <a:t> </a:t>
            </a:r>
            <a:r>
              <a:rPr lang="en-US" dirty="0" smtClean="0"/>
              <a:t>In thinking</a:t>
            </a:r>
            <a:r>
              <a:rPr lang="en-US" baseline="0" dirty="0" smtClean="0"/>
              <a:t> through your budgets, you will also want to keep in mind that </a:t>
            </a:r>
            <a:r>
              <a:rPr lang="en-US" dirty="0" smtClean="0"/>
              <a:t>TIG recipients are required to track expenses for each TIG and to separately reflect revenue and expenses for each TIG in their annual audit.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is a regulatory requirement found in</a:t>
            </a:r>
            <a:r>
              <a:rPr lang="en-US" baseline="0" dirty="0" smtClean="0"/>
              <a:t> </a:t>
            </a:r>
            <a:r>
              <a:rPr lang="en-US" dirty="0" smtClean="0"/>
              <a:t>45 CFR § 1628.3 (g).  This will also </a:t>
            </a:r>
            <a:r>
              <a:rPr lang="en-US" baseline="0" dirty="0" smtClean="0"/>
              <a:t>help you ensure that your final budget is accurate. </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13</a:t>
            </a:fld>
            <a:endParaRPr lang="en-US"/>
          </a:p>
        </p:txBody>
      </p:sp>
    </p:spTree>
    <p:extLst>
      <p:ext uri="{BB962C8B-B14F-4D97-AF65-F5344CB8AC3E}">
        <p14:creationId xmlns:p14="http://schemas.microsoft.com/office/powerpoint/2010/main" val="3558301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MEGAN: Each</a:t>
            </a:r>
            <a:r>
              <a:rPr lang="en-US" sz="1200" kern="1200" baseline="0" dirty="0" smtClean="0">
                <a:solidFill>
                  <a:schemeClr val="tx1"/>
                </a:solidFill>
                <a:effectLst/>
                <a:latin typeface="+mn-lt"/>
                <a:ea typeface="+mn-ea"/>
                <a:cs typeface="+mn-cs"/>
              </a:rPr>
              <a:t> program may have its own way of tracking TIG costs, but one way is to use a separate funding code.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14</a:t>
            </a:fld>
            <a:endParaRPr lang="en-US"/>
          </a:p>
        </p:txBody>
      </p:sp>
    </p:spTree>
    <p:extLst>
      <p:ext uri="{BB962C8B-B14F-4D97-AF65-F5344CB8AC3E}">
        <p14:creationId xmlns:p14="http://schemas.microsoft.com/office/powerpoint/2010/main" val="3558301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MEGAN: Additionally, </a:t>
            </a:r>
            <a:r>
              <a:rPr lang="en-US" dirty="0" smtClean="0"/>
              <a:t>TIG recipients are required to determine and document costs in accordance with 45 CFR Part 1630, the LSC Accounting Guide, and the Property Acquisition and Management Manual (PAMM).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 you will want to work with your finance or accounting department to ensure you, or they,</a:t>
            </a:r>
            <a:r>
              <a:rPr lang="en-US" baseline="0" dirty="0" smtClean="0"/>
              <a:t> are keeping track of, for examples, your sales invoices, contacts, personnel cost documentation – including personnel activity reports or time records, checks, etc. </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15</a:t>
            </a:fld>
            <a:endParaRPr lang="en-US"/>
          </a:p>
        </p:txBody>
      </p:sp>
    </p:spTree>
    <p:extLst>
      <p:ext uri="{BB962C8B-B14F-4D97-AF65-F5344CB8AC3E}">
        <p14:creationId xmlns:p14="http://schemas.microsoft.com/office/powerpoint/2010/main" val="3558301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MEGAN: You will also want to keep in mind LSC’s different requirements for documenting personnel costs.  In sum, </a:t>
            </a:r>
            <a:r>
              <a:rPr lang="en-US" sz="1200" baseline="0" dirty="0" smtClean="0"/>
              <a:t>i</a:t>
            </a:r>
            <a:r>
              <a:rPr lang="en-US" sz="1200" dirty="0" smtClean="0"/>
              <a:t>f a staff member is a paralegal or attorney, they will likely need to keep time as</a:t>
            </a:r>
            <a:r>
              <a:rPr lang="en-US" sz="1200" baseline="0" dirty="0" smtClean="0"/>
              <a:t> per </a:t>
            </a:r>
            <a:r>
              <a:rPr lang="en-US" sz="1200" dirty="0" smtClean="0"/>
              <a:t>the</a:t>
            </a:r>
            <a:r>
              <a:rPr lang="en-US" sz="1200" baseline="0" dirty="0" smtClean="0"/>
              <a:t> </a:t>
            </a:r>
            <a:r>
              <a:rPr lang="en-US" sz="1200" dirty="0" smtClean="0"/>
              <a:t>requirements of 45 CFR 1635.</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However,</a:t>
            </a:r>
            <a:r>
              <a:rPr lang="en-US" sz="1200" baseline="0" dirty="0" smtClean="0"/>
              <a:t> if they are </a:t>
            </a:r>
            <a:r>
              <a:rPr lang="en-US" sz="1200" b="1" baseline="0" dirty="0" smtClean="0"/>
              <a:t>not</a:t>
            </a:r>
            <a:r>
              <a:rPr lang="en-US" sz="1200" baseline="0" dirty="0" smtClean="0"/>
              <a:t> a paralegal or attorney, but their time is a </a:t>
            </a:r>
            <a:r>
              <a:rPr lang="en-US" sz="1200" b="1" baseline="0" dirty="0" smtClean="0"/>
              <a:t>direct</a:t>
            </a:r>
            <a:r>
              <a:rPr lang="en-US" sz="1200" baseline="0" dirty="0" smtClean="0"/>
              <a:t> cost under 45 CFR Part 1630, they will need to keep Personnel Activity Reports under 45 CFR 1630.3.  The preamble to Part 1630 provides some additional guidance on what should be contained in a personnel activity report. </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16</a:t>
            </a:fld>
            <a:endParaRPr lang="en-US"/>
          </a:p>
        </p:txBody>
      </p:sp>
    </p:spTree>
    <p:extLst>
      <p:ext uri="{BB962C8B-B14F-4D97-AF65-F5344CB8AC3E}">
        <p14:creationId xmlns:p14="http://schemas.microsoft.com/office/powerpoint/2010/main" val="35583015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DAVID</a:t>
            </a:r>
          </a:p>
          <a:p>
            <a:pPr eaLnBrk="1" hangingPunct="1"/>
            <a:endParaRPr lang="en-US" dirty="0" smtClean="0"/>
          </a:p>
          <a:p>
            <a:pPr eaLnBrk="1" hangingPunct="1"/>
            <a:r>
              <a:rPr lang="en-US" dirty="0" smtClean="0"/>
              <a:t>NOTE to</a:t>
            </a:r>
            <a:r>
              <a:rPr lang="en-US" baseline="0" dirty="0" smtClean="0"/>
              <a:t> TIG TEAM: </a:t>
            </a:r>
            <a:r>
              <a:rPr lang="en-US" dirty="0" smtClean="0"/>
              <a:t>20%</a:t>
            </a:r>
            <a:r>
              <a:rPr lang="en-US" baseline="0" dirty="0" smtClean="0"/>
              <a:t> of any line item – or should this be a 20% change in an existing line item? So, if you need to add a little bit of money to supplies and there had previously been nothing budgeted for supplies, this does not require an approved modification, unless it represents 10% of the total budget or a change in scope.</a:t>
            </a: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DAVID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baseline="0" dirty="0" smtClean="0">
                <a:solidFill>
                  <a:schemeClr val="tx1"/>
                </a:solidFill>
                <a:latin typeface="+mn-lt"/>
                <a:ea typeface="+mn-ea"/>
                <a:cs typeface="+mn-cs"/>
              </a:rPr>
              <a:t>DAVID</a:t>
            </a:r>
          </a:p>
          <a:p>
            <a:r>
              <a:rPr lang="en-US" sz="1200" kern="1200" baseline="0" dirty="0" smtClean="0">
                <a:solidFill>
                  <a:schemeClr val="tx1"/>
                </a:solidFill>
                <a:latin typeface="+mn-lt"/>
                <a:ea typeface="+mn-ea"/>
                <a:cs typeface="+mn-cs"/>
              </a:rPr>
              <a:t>This Policy covers members of the LSC recipient’s board of directors, its officers, and those of its</a:t>
            </a:r>
          </a:p>
          <a:p>
            <a:r>
              <a:rPr lang="en-US" sz="1200" kern="1200" baseline="0" dirty="0" smtClean="0">
                <a:solidFill>
                  <a:schemeClr val="tx1"/>
                </a:solidFill>
                <a:latin typeface="+mn-lt"/>
                <a:ea typeface="+mn-ea"/>
                <a:cs typeface="+mn-cs"/>
              </a:rPr>
              <a:t>employees who participate in the selection, award, or administration of a contract involving the</a:t>
            </a:r>
          </a:p>
          <a:p>
            <a:r>
              <a:rPr lang="en-US" sz="1200" kern="1200" baseline="0" dirty="0" smtClean="0">
                <a:solidFill>
                  <a:schemeClr val="tx1"/>
                </a:solidFill>
                <a:latin typeface="+mn-lt"/>
                <a:ea typeface="+mn-ea"/>
                <a:cs typeface="+mn-cs"/>
              </a:rPr>
              <a:t>expenditure of TIG funds (“Covered Individuals”).</a:t>
            </a:r>
            <a:endParaRPr lang="en-US" dirty="0" smtClean="0"/>
          </a:p>
          <a:p>
            <a:pPr eaLnBrk="1" hangingPunct="1"/>
            <a:endParaRPr lang="en-US" dirty="0" smtClean="0"/>
          </a:p>
          <a:p>
            <a:pPr eaLnBrk="1" hangingPunct="1"/>
            <a:r>
              <a:rPr lang="en-US" dirty="0" smtClean="0"/>
              <a:t>For both policies, each TIG recipient agrees: they understand and will comply with either the 2010 Policy or the 2011 Policy; that they will distribute the appropriate Policy to the persons covered by the Policy; that they will ensure that the persons covered by the Policy sign the </a:t>
            </a:r>
            <a:r>
              <a:rPr lang="en-US" dirty="0" smtClean="0">
                <a:hlinkClick r:id="rId3"/>
              </a:rPr>
              <a:t>Conflict of Interest Acknowledgement and Disclosure Form</a:t>
            </a:r>
            <a:r>
              <a:rPr lang="en-US" dirty="0" smtClean="0"/>
              <a:t> ( 12KB) ("Disclosure Form"); that they will maintain in a single location these forms and any written updates of them related to new conflict situations, or additional information to correct an inaccurate or incomplete previously signed and provided Disclosure Form; and that they will maintain in that location a statement of the resolution of each conflict situation and confirmation that the decision on the conflict resolution is documented in the board minutes with a copy of such minutes or a reference to where they are located, including whether the transaction involved is or is not in the best interest of the Organization.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JANE</a:t>
            </a:r>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2</a:t>
            </a:fld>
            <a:endParaRPr lang="en-US"/>
          </a:p>
        </p:txBody>
      </p:sp>
    </p:spTree>
    <p:extLst>
      <p:ext uri="{BB962C8B-B14F-4D97-AF65-F5344CB8AC3E}">
        <p14:creationId xmlns:p14="http://schemas.microsoft.com/office/powerpoint/2010/main" val="22681377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DAVID</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Contracting – should be competition for all contracts. If not, should document why sole source contract was awarded and have it on file.</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For acquisitions</a:t>
            </a:r>
            <a:r>
              <a:rPr lang="en-US" sz="1200" kern="1200" baseline="0" dirty="0" smtClean="0">
                <a:solidFill>
                  <a:schemeClr val="tx1"/>
                </a:solidFill>
                <a:effectLst/>
                <a:latin typeface="+mn-lt"/>
                <a:ea typeface="+mn-ea"/>
                <a:cs typeface="+mn-cs"/>
              </a:rPr>
              <a:t> that need PAMM approval, a</a:t>
            </a:r>
            <a:r>
              <a:rPr lang="en-US" sz="1200" kern="1200" dirty="0" smtClean="0">
                <a:solidFill>
                  <a:schemeClr val="tx1"/>
                </a:solidFill>
                <a:effectLst/>
                <a:latin typeface="+mn-lt"/>
                <a:ea typeface="+mn-ea"/>
                <a:cs typeface="+mn-cs"/>
              </a:rPr>
              <a:t>ny prior approval requests made outside of the TIG application process should be submitted to OCE</a:t>
            </a:r>
          </a:p>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DAVID</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Grant Assurance #10. in Award Package</a:t>
            </a:r>
          </a:p>
          <a:p>
            <a:pPr eaLnBrk="1" hangingPunct="1"/>
            <a:endParaRPr lang="en-US" dirty="0" smtClean="0"/>
          </a:p>
          <a:p>
            <a:r>
              <a:rPr lang="en-US" sz="1200" b="0" i="0" u="none" strike="noStrike" kern="1200" baseline="0" dirty="0" smtClean="0">
                <a:solidFill>
                  <a:schemeClr val="tx1"/>
                </a:solidFill>
                <a:latin typeface="+mn-lt"/>
                <a:ea typeface="+mn-ea"/>
                <a:cs typeface="+mn-cs"/>
              </a:rPr>
              <a:t>Maintain documentation for LSC review, including: the solicitation and receipt of bids or sole</a:t>
            </a:r>
          </a:p>
          <a:p>
            <a:r>
              <a:rPr lang="en-US" sz="1200" b="0" i="0" u="none" strike="noStrike" kern="1200" baseline="0" dirty="0" smtClean="0">
                <a:solidFill>
                  <a:schemeClr val="tx1"/>
                </a:solidFill>
                <a:latin typeface="+mn-lt"/>
                <a:ea typeface="+mn-ea"/>
                <a:cs typeface="+mn-cs"/>
              </a:rPr>
              <a:t>source justification; the reason for selection of a contractor; senior management approval of</a:t>
            </a:r>
          </a:p>
          <a:p>
            <a:r>
              <a:rPr lang="en-US" sz="1200" b="0" i="0" u="none" strike="noStrike" kern="1200" baseline="0" dirty="0" smtClean="0">
                <a:solidFill>
                  <a:schemeClr val="tx1"/>
                </a:solidFill>
                <a:latin typeface="+mn-lt"/>
                <a:ea typeface="+mn-ea"/>
                <a:cs typeface="+mn-cs"/>
              </a:rPr>
              <a:t>contractor selection and any sole source justification; the terms and conditions of the agreement;</a:t>
            </a:r>
          </a:p>
          <a:p>
            <a:r>
              <a:rPr lang="en-US" sz="1200" b="0" i="0" u="none" strike="noStrike" kern="1200" baseline="0" dirty="0" smtClean="0">
                <a:solidFill>
                  <a:schemeClr val="tx1"/>
                </a:solidFill>
                <a:latin typeface="+mn-lt"/>
                <a:ea typeface="+mn-ea"/>
                <a:cs typeface="+mn-cs"/>
              </a:rPr>
              <a:t>and all payments, adjustments and credits;</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DAVID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submission of the contracts with your payment request does not imply LSC review or approval of the contract.  The contract and the process by which the grantee determined who to enter into a contract with may still be subject to OCE compliance review.</a:t>
            </a:r>
          </a:p>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GLENN</a:t>
            </a:r>
          </a:p>
          <a:p>
            <a:pPr eaLnBrk="1" hangingPunct="1">
              <a:spcBef>
                <a:spcPct val="0"/>
              </a:spcBef>
            </a:pPr>
            <a:endParaRPr lang="en-US" dirty="0"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fld id="{8E6C7E7F-E2F6-42AB-9163-2622792A45A8}" type="slidenum">
              <a:rPr lang="en-US" smtClean="0">
                <a:latin typeface="Calibri" pitchFamily="34" charset="0"/>
              </a:rPr>
              <a:pPr eaLnBrk="1" fontAlgn="base" hangingPunct="1">
                <a:spcBef>
                  <a:spcPct val="0"/>
                </a:spcBef>
                <a:spcAft>
                  <a:spcPct val="0"/>
                </a:spcAft>
              </a:pPr>
              <a:t>23</a:t>
            </a:fld>
            <a:endParaRPr lang="en-US" smtClean="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GLENN</a:t>
            </a:r>
          </a:p>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GLENN</a:t>
            </a:r>
          </a:p>
          <a:p>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MEGAN:  Before we move on</a:t>
            </a:r>
            <a:r>
              <a:rPr lang="en-US" baseline="0" dirty="0" smtClean="0"/>
              <a:t> to talk about the 2013 TIG cycle, I wanted to provide you with some compliance resources and talk about oversight visits. </a:t>
            </a:r>
          </a:p>
          <a:p>
            <a:endParaRPr lang="en-US" dirty="0" smtClean="0"/>
          </a:p>
          <a:p>
            <a:r>
              <a:rPr lang="en-US" dirty="0" smtClean="0"/>
              <a:t>If you look at your</a:t>
            </a:r>
            <a:r>
              <a:rPr lang="en-US" baseline="0" dirty="0" smtClean="0"/>
              <a:t> grant award letter, you will see a list of requirements that apply to your TIG.   </a:t>
            </a:r>
            <a:r>
              <a:rPr lang="en-US" dirty="0" smtClean="0"/>
              <a:t>As</a:t>
            </a:r>
            <a:r>
              <a:rPr lang="en-US" baseline="0" dirty="0" smtClean="0"/>
              <a:t> I mentioned earlier, this includes all of</a:t>
            </a:r>
            <a:r>
              <a:rPr lang="en-US" dirty="0" smtClean="0"/>
              <a:t> the same rules and regulations that</a:t>
            </a:r>
            <a:r>
              <a:rPr lang="en-US" baseline="0" dirty="0" smtClean="0"/>
              <a:t> apply to other LSC funds. </a:t>
            </a:r>
            <a:r>
              <a:rPr lang="en-US" baseline="0" dirty="0" smtClean="0">
                <a:solidFill>
                  <a:srgbClr val="FF0000"/>
                </a:solidFill>
              </a:rPr>
              <a:t>In addition, TIG awards include their own Grant Assurances.</a:t>
            </a:r>
            <a:r>
              <a:rPr lang="en-US" baseline="0" dirty="0" smtClean="0"/>
              <a:t>   You will want to read those carefully to determine which assurances you need to take action on.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They include assurances relating to, among other things, transfers of funds, conflicts of interests, technology standards, termination, special needs to persons with disabilities, etc.   Some of these requirements are echoed in the LSC regulations, but others are specific to TIG so you will want to take a detailed look at them.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F649B2E8-E05C-4602-B112-94022AD5A62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MEGAN:  You</a:t>
            </a:r>
            <a:r>
              <a:rPr lang="en-US" baseline="0" dirty="0" smtClean="0"/>
              <a:t>, or someone on your staff, will want to be familiar with the resources listed on this slide. </a:t>
            </a:r>
            <a:r>
              <a:rPr lang="en-US" dirty="0" smtClean="0"/>
              <a:t> The TIG compliance website</a:t>
            </a:r>
            <a:r>
              <a:rPr lang="en-US" baseline="0" dirty="0" smtClean="0"/>
              <a:t> page is a good starting point, but we also encourage you to look at the detailed requirements.  I put together a list of the key compliance resources, many of which we have already referenced, along with their locations on the LSC website.  And if, after looking at theses, you still need help [NEXT SLIDE]</a:t>
            </a:r>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27</a:t>
            </a:fld>
            <a:endParaRPr lang="en-US"/>
          </a:p>
        </p:txBody>
      </p:sp>
    </p:spTree>
    <p:extLst>
      <p:ext uri="{BB962C8B-B14F-4D97-AF65-F5344CB8AC3E}">
        <p14:creationId xmlns:p14="http://schemas.microsoft.com/office/powerpoint/2010/main" val="10923522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MEGAN:</a:t>
            </a:r>
            <a:r>
              <a:rPr lang="en-US" sz="1200" baseline="0" dirty="0" smtClean="0"/>
              <a:t> …please contact us.   You can always give us a call and get informal guidance, or if you need additional help, we can give you more formal technical assistance.  </a:t>
            </a:r>
          </a:p>
          <a:p>
            <a:endParaRPr lang="en-US" sz="1200" baseline="0" dirty="0" smtClean="0"/>
          </a:p>
          <a:p>
            <a:pPr marL="0" marR="0" lvl="3"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t>Lastly, I wanted to mention that in 2013, </a:t>
            </a:r>
            <a:r>
              <a:rPr lang="en-US" sz="1200" dirty="0" smtClean="0"/>
              <a:t>OCE will begin incorporating TIGs into its onsite review process.  These</a:t>
            </a:r>
            <a:r>
              <a:rPr lang="en-US" sz="1200" baseline="0" dirty="0" smtClean="0"/>
              <a:t> visits are a great way for you to get a feel for how you are doing on the compliance front and to get our advice. </a:t>
            </a:r>
          </a:p>
          <a:p>
            <a:pPr marL="0" marR="0" lvl="3" indent="0" algn="l" defTabSz="914400" rtl="0" eaLnBrk="0" fontAlgn="base" latinLnBrk="0" hangingPunct="0">
              <a:lnSpc>
                <a:spcPct val="100000"/>
              </a:lnSpc>
              <a:spcBef>
                <a:spcPct val="30000"/>
              </a:spcBef>
              <a:spcAft>
                <a:spcPct val="0"/>
              </a:spcAft>
              <a:buClrTx/>
              <a:buSzTx/>
              <a:buFontTx/>
              <a:buNone/>
              <a:tabLst/>
              <a:defRPr/>
            </a:pPr>
            <a:endParaRPr lang="en-US" sz="1200" baseline="0" dirty="0" smtClean="0"/>
          </a:p>
          <a:p>
            <a:pPr marL="0" marR="0" lvl="3"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t>In 2012, LSC’s OIG also conducted a number of TIG-related audits and we expect that to continue through 2013.  </a:t>
            </a:r>
          </a:p>
          <a:p>
            <a:pPr marL="0" marR="0" lvl="3" indent="0" algn="l" defTabSz="914400" rtl="0" eaLnBrk="0" fontAlgn="base" latinLnBrk="0" hangingPunct="0">
              <a:lnSpc>
                <a:spcPct val="100000"/>
              </a:lnSpc>
              <a:spcBef>
                <a:spcPct val="30000"/>
              </a:spcBef>
              <a:spcAft>
                <a:spcPct val="0"/>
              </a:spcAft>
              <a:buClrTx/>
              <a:buSzTx/>
              <a:buFontTx/>
              <a:buNone/>
              <a:tabLst/>
              <a:defRPr/>
            </a:pPr>
            <a:endParaRPr lang="en-US" sz="1200" baseline="0" dirty="0" smtClean="0"/>
          </a:p>
          <a:p>
            <a:pPr marL="0" marR="0" lvl="3"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t>And with that, I turn it back over to Glenn/Jane/David to tell you what else 2013 will bring.  </a:t>
            </a: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28</a:t>
            </a:fld>
            <a:endParaRPr lang="en-US"/>
          </a:p>
        </p:txBody>
      </p:sp>
    </p:spTree>
    <p:extLst>
      <p:ext uri="{BB962C8B-B14F-4D97-AF65-F5344CB8AC3E}">
        <p14:creationId xmlns:p14="http://schemas.microsoft.com/office/powerpoint/2010/main" val="10923522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400" kern="1200" dirty="0" smtClean="0">
                <a:solidFill>
                  <a:schemeClr val="tx1"/>
                </a:solidFill>
                <a:effectLst/>
                <a:latin typeface="+mn-lt"/>
                <a:ea typeface="+mn-ea"/>
                <a:cs typeface="+mn-cs"/>
              </a:rPr>
              <a:t>GLENN</a:t>
            </a:r>
          </a:p>
          <a:p>
            <a:pPr eaLnBrk="1" hangingPunct="1"/>
            <a:endParaRPr lang="en-US" sz="1400" baseline="0" dirty="0" smtClean="0"/>
          </a:p>
          <a:p>
            <a:pPr eaLnBrk="1" hangingPunct="1"/>
            <a:r>
              <a:rPr lang="en-US" sz="1400" baseline="0" dirty="0" smtClean="0"/>
              <a:t>To give you an idea of our grant cycle schedule, the process begins with submission of Letters of Intent. Our online system that allows those submissions opens at the end of this week. Applicants then have until March 12</a:t>
            </a:r>
            <a:r>
              <a:rPr lang="en-US" sz="1400" baseline="30000" dirty="0" smtClean="0"/>
              <a:t>th</a:t>
            </a:r>
            <a:r>
              <a:rPr lang="en-US" sz="1400" baseline="0" dirty="0" smtClean="0"/>
              <a:t> to submit an LOI.</a:t>
            </a:r>
          </a:p>
          <a:p>
            <a:pPr eaLnBrk="1" hangingPunct="1"/>
            <a:endParaRPr lang="en-US" sz="1400" baseline="0" dirty="0" smtClean="0"/>
          </a:p>
          <a:p>
            <a:pPr eaLnBrk="1" hangingPunct="1"/>
            <a:r>
              <a:rPr lang="en-US" sz="1400" baseline="0" dirty="0" smtClean="0"/>
              <a:t>Following that, LSC will invite successful applicants from the LOI stage to submit full applications; those invitations go out April 16th.</a:t>
            </a:r>
          </a:p>
          <a:p>
            <a:pPr eaLnBrk="1" hangingPunct="1"/>
            <a:endParaRPr lang="en-US" sz="1400" baseline="0" dirty="0" smtClean="0"/>
          </a:p>
          <a:p>
            <a:pPr eaLnBrk="1" hangingPunct="1"/>
            <a:r>
              <a:rPr lang="en-US" sz="1400" baseline="0" dirty="0" smtClean="0"/>
              <a:t>Full Applications are due June 1</a:t>
            </a:r>
            <a:r>
              <a:rPr lang="en-US" sz="1400" baseline="30000" dirty="0" smtClean="0"/>
              <a:t>st</a:t>
            </a:r>
            <a:r>
              <a:rPr lang="en-US" sz="1400" baseline="0" dirty="0" smtClean="0"/>
              <a:t>; and TIG Awards Notifications typically occur around September.</a:t>
            </a:r>
            <a:endParaRPr lang="en-US" sz="14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JANE</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Start with Payment Schedule and Evaluation Plan – work backwards to scope out a timeline and tasks.  There may have been staffing changes since you submitted the grant application – make sure you have the appropriate staff on the project who know their roles, assignments and deadlines.  Have one person be the project manager – someone who will be the task master to check in to make sure assignments and deadlines are being met.</a:t>
            </a:r>
            <a:endParaRPr lang="en-US" dirty="0" smtClean="0"/>
          </a:p>
          <a:p>
            <a:endParaRPr lang="en-US" dirty="0" smtClean="0"/>
          </a:p>
          <a:p>
            <a:r>
              <a:rPr lang="en-US" dirty="0" smtClean="0"/>
              <a:t>Project Work Plan with Assignments and Deadlines</a:t>
            </a:r>
          </a:p>
          <a:p>
            <a:pPr lvl="1"/>
            <a:r>
              <a:rPr lang="en-US" dirty="0" smtClean="0"/>
              <a:t>Use your Payment Schedule and Evaluation Plan</a:t>
            </a:r>
          </a:p>
          <a:p>
            <a:pPr lvl="2"/>
            <a:r>
              <a:rPr lang="en-US" dirty="0" smtClean="0"/>
              <a:t>Work backwards to scope out a timeline and tasks</a:t>
            </a:r>
          </a:p>
          <a:p>
            <a:pPr lvl="2"/>
            <a:r>
              <a:rPr lang="en-US" dirty="0" smtClean="0"/>
              <a:t>Plan activities and assign tasks</a:t>
            </a:r>
          </a:p>
          <a:p>
            <a:pPr lvl="2"/>
            <a:endParaRPr lang="en-US"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Use Collaboration Tools</a:t>
            </a:r>
            <a:r>
              <a:rPr lang="en-US" baseline="0" dirty="0" smtClean="0"/>
              <a:t>– keep it simple – make it easy for people to see their assignments and calendar of deliverables.</a:t>
            </a:r>
            <a:endParaRPr lang="en-US" dirty="0" smtClean="0"/>
          </a:p>
          <a:p>
            <a:pPr lvl="1"/>
            <a:r>
              <a:rPr lang="en-US" dirty="0" smtClean="0"/>
              <a:t>Basecamp</a:t>
            </a:r>
          </a:p>
          <a:p>
            <a:pPr lvl="1"/>
            <a:r>
              <a:rPr lang="en-US" dirty="0" smtClean="0"/>
              <a:t>Central Desktop</a:t>
            </a:r>
          </a:p>
          <a:p>
            <a:pPr lvl="1"/>
            <a:r>
              <a:rPr lang="en-US" dirty="0" smtClean="0"/>
              <a:t>Google Sites</a:t>
            </a:r>
          </a:p>
          <a:p>
            <a:pPr lvl="1"/>
            <a:endParaRPr lang="en-US"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dirty="0" smtClean="0"/>
              <a:t>Don’t wait until the day before a report is due</a:t>
            </a:r>
            <a:r>
              <a:rPr lang="en-US" baseline="0" dirty="0" smtClean="0"/>
              <a:t> to find out the project staff are way behind on their deliverables.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Be sure to identify what your deliverables are well before the reporting deadline.  If something in the payment schedule is not clear – contact your TIG grant administrator – David, Glenn or myself to help clarify your deliverables. Don’t wait until you are writing the report and trying to show how the work you’ve done meets the milestones required in the payment report.</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r>
              <a:rPr lang="en-US" dirty="0" smtClean="0"/>
              <a:t>Include all Relevant Staff: Finance, for special accounting codes and procurement issues; development/grants staff; IT staff, program staff; partners,</a:t>
            </a:r>
            <a:r>
              <a:rPr lang="en-US" baseline="0" dirty="0" smtClean="0"/>
              <a:t> etc.</a:t>
            </a:r>
          </a:p>
          <a:p>
            <a:endParaRPr lang="en-US" baseline="0" dirty="0" smtClean="0"/>
          </a:p>
          <a:p>
            <a:r>
              <a:rPr lang="en-US" baseline="0" dirty="0" smtClean="0"/>
              <a:t>Provide demos and training to staff who will be affected by the project.  If you are doing an online intake project, have the intake staff run through the interview as early as possible – they will be able to provide important feedback that will save you time and programming work later.</a:t>
            </a:r>
            <a:endParaRPr lang="en-US" dirty="0" smtClean="0"/>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3239CAAF-D664-4DF8-B27E-EC2FABFBD46A}" type="slidenum">
              <a:rPr lang="en-US" smtClean="0"/>
              <a:pPr/>
              <a:t>3</a:t>
            </a:fld>
            <a:endParaRPr lang="en-US"/>
          </a:p>
        </p:txBody>
      </p:sp>
    </p:spTree>
    <p:extLst>
      <p:ext uri="{BB962C8B-B14F-4D97-AF65-F5344CB8AC3E}">
        <p14:creationId xmlns:p14="http://schemas.microsoft.com/office/powerpoint/2010/main" val="25057073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400" kern="1200" dirty="0" smtClean="0">
                <a:solidFill>
                  <a:schemeClr val="tx1"/>
                </a:solidFill>
                <a:effectLst/>
                <a:latin typeface="+mn-lt"/>
                <a:ea typeface="+mn-ea"/>
                <a:cs typeface="+mn-cs"/>
              </a:rPr>
              <a:t>GLENN</a:t>
            </a:r>
          </a:p>
          <a:p>
            <a:endParaRPr lang="en-US" sz="1400" dirty="0" smtClean="0"/>
          </a:p>
          <a:p>
            <a:r>
              <a:rPr lang="en-US" sz="1400" dirty="0" smtClean="0"/>
              <a:t>As you plan your TIG project, I’d like to review </a:t>
            </a:r>
            <a:r>
              <a:rPr lang="en-US" sz="1400" baseline="0" dirty="0" smtClean="0"/>
              <a:t>some tips and resources to use.  It’s very important to include all the relevant staff that will be part of, or affected by, the project in the early planning stages.  That includes IT staff, project managers and users.  So, if you are planning an online intake project, include some of your intake staff in the planning.</a:t>
            </a:r>
          </a:p>
          <a:p>
            <a:endParaRPr lang="en-US" sz="1400" baseline="0" dirty="0" smtClean="0"/>
          </a:p>
          <a:p>
            <a:r>
              <a:rPr lang="en-US" sz="1400" baseline="0" dirty="0" smtClean="0"/>
              <a:t>Talk to past TIG recipients for tips and advice.  We have a TIG community that is collaborative and willing to share lessons learned.  The TIG website includes some descriptions and final reports from past projects, as well as complete lists of past awards.  </a:t>
            </a:r>
          </a:p>
          <a:p>
            <a:endParaRPr lang="en-US" sz="1400" baseline="0" dirty="0" smtClean="0"/>
          </a:p>
          <a:p>
            <a:r>
              <a:rPr lang="en-US" sz="1400" baseline="0" dirty="0" smtClean="0"/>
              <a:t>Talk to the TIG staff if you have questions or need additional information about a project you are planning. There’s a f</a:t>
            </a:r>
            <a:r>
              <a:rPr lang="en-US" sz="1400" dirty="0" smtClean="0"/>
              <a:t>ull list of the states included</a:t>
            </a:r>
            <a:r>
              <a:rPr lang="en-US" sz="1400" baseline="0" dirty="0" smtClean="0"/>
              <a:t> in each region</a:t>
            </a:r>
            <a:r>
              <a:rPr lang="en-US" sz="1400" dirty="0" smtClean="0"/>
              <a:t> and contact information for TIG staff at the end of the presentation.</a:t>
            </a:r>
          </a:p>
          <a:p>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GLENN</a:t>
            </a:r>
          </a:p>
          <a:p>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31</a:t>
            </a:fld>
            <a:endParaRPr lang="en-US"/>
          </a:p>
        </p:txBody>
      </p:sp>
    </p:spTree>
    <p:extLst>
      <p:ext uri="{BB962C8B-B14F-4D97-AF65-F5344CB8AC3E}">
        <p14:creationId xmlns:p14="http://schemas.microsoft.com/office/powerpoint/2010/main" val="2661735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GLENN</a:t>
            </a:r>
          </a:p>
          <a:p>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32</a:t>
            </a:fld>
            <a:endParaRPr lang="en-US"/>
          </a:p>
        </p:txBody>
      </p:sp>
    </p:spTree>
    <p:extLst>
      <p:ext uri="{BB962C8B-B14F-4D97-AF65-F5344CB8AC3E}">
        <p14:creationId xmlns:p14="http://schemas.microsoft.com/office/powerpoint/2010/main" val="12247596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GLENN</a:t>
            </a:r>
            <a:endParaRPr lang="en-US" dirty="0" smtClean="0"/>
          </a:p>
          <a:p>
            <a:endParaRPr lang="en-US" dirty="0" smtClean="0"/>
          </a:p>
          <a:p>
            <a:r>
              <a:rPr lang="en-US" dirty="0" smtClean="0"/>
              <a:t>The TIG staff works</a:t>
            </a:r>
            <a:r>
              <a:rPr lang="en-US" baseline="0" dirty="0" smtClean="0"/>
              <a:t> in three regions – North, South and West.  In addition, Bristow Hardin assists grantees in developing Evaluation Plans and Final Reports.  Eric Mathison is often the first point of contact for TIG projects, working with grantees to ensure their payment requests and reporting are complete. We also have a TIG Intern, our intern Ashley Miller.</a:t>
            </a:r>
          </a:p>
          <a:p>
            <a:endParaRPr lang="en-US" baseline="0" dirty="0" smtClean="0"/>
          </a:p>
          <a:p>
            <a:r>
              <a:rPr lang="en-US" baseline="0" dirty="0" smtClean="0"/>
              <a:t>For general compliance questions, contact Megan Smith; for fiscal specific compliance questions, contact Mark Watts.</a:t>
            </a:r>
            <a:endParaRPr lang="en-US" dirty="0"/>
          </a:p>
        </p:txBody>
      </p:sp>
      <p:sp>
        <p:nvSpPr>
          <p:cNvPr id="4" name="Slide Number Placeholder 3"/>
          <p:cNvSpPr>
            <a:spLocks noGrp="1"/>
          </p:cNvSpPr>
          <p:nvPr>
            <p:ph type="sldNum" sz="quarter" idx="10"/>
          </p:nvPr>
        </p:nvSpPr>
        <p:spPr/>
        <p:txBody>
          <a:bodyPr/>
          <a:lstStyle/>
          <a:p>
            <a:fld id="{F649B2E8-E05C-4602-B112-94022AD5A629}"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JANE</a:t>
            </a:r>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When you leave the conference, you should have a good draft of your evaluation plan – your first task when you return from TIG will be to complete that draft and submit it to Bristow Hardin for approval.  Final evaluation plans should be submitted by the end of March – don’t wait until the week before the end of the payment period to submit a draft plan for review and approval! Bristow may help you refine it a little more – his experience is invaluable to assist programs in identifying the goals and objectives and associated tasks needed for the project.  Once the evaluation plan is done, look at your project work plan and make any refinements.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If your evaluation plan says you will be collecting surveys – plan how those surveys will be distributed – how will you find a target group to complete them.  Same for feedback needed from advocates or clients – often it’s the tasks where you depend on other people for input that puts projects behind schedule.</a:t>
            </a:r>
          </a:p>
          <a:p>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4</a:t>
            </a:fld>
            <a:endParaRPr lang="en-US"/>
          </a:p>
        </p:txBody>
      </p:sp>
    </p:spTree>
    <p:extLst>
      <p:ext uri="{BB962C8B-B14F-4D97-AF65-F5344CB8AC3E}">
        <p14:creationId xmlns:p14="http://schemas.microsoft.com/office/powerpoint/2010/main" val="2511468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JANE</a:t>
            </a:r>
          </a:p>
          <a:p>
            <a:pPr eaLnBrk="1" hangingPunct="1"/>
            <a:r>
              <a:rPr lang="en-US" dirty="0" smtClean="0"/>
              <a:t>It’s very important that TIG grantees are up-to-date on reporting.</a:t>
            </a:r>
          </a:p>
          <a:p>
            <a:pPr eaLnBrk="1" hangingPunct="1"/>
            <a:endParaRPr lang="en-US" dirty="0" smtClean="0"/>
          </a:p>
          <a:p>
            <a:pPr eaLnBrk="1" hangingPunct="1"/>
            <a:r>
              <a:rPr lang="en-US" dirty="0" smtClean="0"/>
              <a:t>Grantees will have a payment period end on June 30, 2013. (This is payment period 2 since the initial payment on the grant comes at the beginning.) Grantees all have a set of milestones associated with Payment Period 2. They need to complete work on those milestones by June 30, 2013 and report to LSC by July 30, 2013. </a:t>
            </a:r>
          </a:p>
          <a:p>
            <a:pPr eaLnBrk="1" hangingPunct="1"/>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If a payment request is not received timely and the grantee has not requested and been granted an extension of this date by TIG staff, the grantee will be sent a reminder that the payment request is late and must be filed immediately or the grant is subject to suspension or termination.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smtClean="0"/>
              <a:t>Termination notices come quick if you are behind on reporting. Let’s say you fail to submit Payment Period 3. Your first</a:t>
            </a:r>
            <a:r>
              <a:rPr lang="en-US" sz="1200" baseline="0" dirty="0" smtClean="0"/>
              <a:t> termination notice will come March 02, 2013. Your second will come April 02. And the grant will essentially be terminated by May if you have not submitted the required reports or requested and received an extension (which will be more difficult if done after being over 30 days late). </a:t>
            </a:r>
            <a:r>
              <a:rPr lang="en-US" sz="1200" dirty="0" smtClean="0"/>
              <a:t> </a:t>
            </a:r>
          </a:p>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F867D568-187F-4DD8-BD7A-C68781DACF3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JANE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If a grantee cannot timely complete the milestones for a payment period, they must ask for an extension of the due date to allow for the completion of the milestones.</a:t>
            </a:r>
            <a:endParaRPr lang="en-US" b="1" i="1" dirty="0" smtClean="0"/>
          </a:p>
          <a:p>
            <a:r>
              <a:rPr lang="en-US" dirty="0" smtClean="0"/>
              <a:t>The requirements for your extension requests are online at tig.lsc.gov</a:t>
            </a:r>
          </a:p>
          <a:p>
            <a:r>
              <a:rPr lang="en-US" dirty="0" smtClean="0"/>
              <a:t> </a:t>
            </a:r>
          </a:p>
          <a:p>
            <a:r>
              <a:rPr lang="en-US" dirty="0" smtClean="0"/>
              <a:t>If the delay will affect the due dates of subsequent payments, request those extensions at the same time.</a:t>
            </a:r>
          </a:p>
          <a:p>
            <a:endParaRPr lang="en-US" dirty="0" smtClean="0"/>
          </a:p>
          <a:p>
            <a:r>
              <a:rPr lang="en-US" dirty="0" smtClean="0"/>
              <a:t>Remember, send the request via email </a:t>
            </a:r>
            <a:r>
              <a:rPr lang="en-US" b="1" dirty="0" smtClean="0"/>
              <a:t>before the end of the payment period</a:t>
            </a:r>
            <a:r>
              <a:rPr lang="en-US" dirty="0" smtClean="0"/>
              <a:t>.</a:t>
            </a:r>
          </a:p>
          <a:p>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6</a:t>
            </a:fld>
            <a:endParaRPr lang="en-US"/>
          </a:p>
        </p:txBody>
      </p:sp>
    </p:spTree>
    <p:extLst>
      <p:ext uri="{BB962C8B-B14F-4D97-AF65-F5344CB8AC3E}">
        <p14:creationId xmlns:p14="http://schemas.microsoft.com/office/powerpoint/2010/main" val="710909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JANE</a:t>
            </a:r>
          </a:p>
          <a:p>
            <a:pPr eaLnBrk="1" hangingPunct="1"/>
            <a:r>
              <a:rPr lang="en-US" dirty="0" smtClean="0"/>
              <a:t>One thing to keep in mind is that if you’re having trouble completing a particular milestones, it might make more sense to move the problematic milestone to a subsequent payment period and go ahead and request payment for the current period. </a:t>
            </a:r>
          </a:p>
        </p:txBody>
      </p:sp>
      <p:sp>
        <p:nvSpPr>
          <p:cNvPr id="4" name="Slide Number Placeholder 3"/>
          <p:cNvSpPr>
            <a:spLocks noGrp="1"/>
          </p:cNvSpPr>
          <p:nvPr>
            <p:ph type="sldNum" sz="quarter" idx="5"/>
          </p:nvPr>
        </p:nvSpPr>
        <p:spPr/>
        <p:txBody>
          <a:bodyPr/>
          <a:lstStyle/>
          <a:p>
            <a:pPr>
              <a:defRPr/>
            </a:pPr>
            <a:fld id="{EDE1EF0A-55A3-4526-ADDB-D5B2D8F6347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MEGAN:</a:t>
            </a:r>
            <a:r>
              <a:rPr lang="en-US" baseline="0" dirty="0" smtClean="0"/>
              <a:t>  In thinking though your initial project planning, you will also want to plan for compliance considerations.  As you know, and as is set out in TIG grant terms, TIGs are subject to a range of LSC requirements, including grant assurances, and all LSC rules, regulations, and guidelines. </a:t>
            </a:r>
          </a:p>
          <a:p>
            <a:endParaRPr lang="en-US" baseline="0" dirty="0" smtClean="0"/>
          </a:p>
          <a:p>
            <a:r>
              <a:rPr lang="en-US" baseline="0" dirty="0" smtClean="0"/>
              <a:t>As a general LSC recipient, you, or staff within your program, should already be familiar with most of these requirements.  However, you will want to understand these requirements as they apply to your TIG to ensure your project plan takes them into account. There may be requirements that apply to your TIG that your staff has not dealt with before or be aware of.  </a:t>
            </a:r>
          </a:p>
          <a:p>
            <a:endParaRPr lang="en-US" baseline="0" dirty="0" smtClean="0"/>
          </a:p>
          <a:p>
            <a:r>
              <a:rPr lang="en-US" baseline="0" dirty="0" smtClean="0"/>
              <a:t>For example, your TIG may require a </a:t>
            </a:r>
            <a:r>
              <a:rPr lang="en-US" baseline="0" dirty="0" err="1" smtClean="0"/>
              <a:t>subgrant</a:t>
            </a:r>
            <a:r>
              <a:rPr lang="en-US" baseline="0" dirty="0" smtClean="0"/>
              <a:t>, and if your program has never applied for an LSC </a:t>
            </a:r>
            <a:r>
              <a:rPr lang="en-US" baseline="0" dirty="0" err="1" smtClean="0"/>
              <a:t>subgrant</a:t>
            </a:r>
            <a:r>
              <a:rPr lang="en-US" baseline="0" dirty="0" smtClean="0"/>
              <a:t> before, this will be a process you will need to understand and plan for.  You will also want to look at your anticipated TIG costs and how they should be documented under LSC regulations (45 CFR Part 1630) and the LSC Accounting Guide.  </a:t>
            </a:r>
          </a:p>
          <a:p>
            <a:endParaRPr lang="en-US" baseline="0" dirty="0" smtClean="0"/>
          </a:p>
          <a:p>
            <a:r>
              <a:rPr lang="en-US" baseline="0" dirty="0" smtClean="0"/>
              <a:t>If you have any questions, you can always reach our to TIG staff or OCE.  But a little thought and planning up front on these issues can save you time and energy in fixing any compliance issues later.  </a:t>
            </a:r>
            <a:endParaRPr lang="en-US" dirty="0"/>
          </a:p>
        </p:txBody>
      </p:sp>
      <p:sp>
        <p:nvSpPr>
          <p:cNvPr id="4" name="Slide Number Placeholder 3"/>
          <p:cNvSpPr>
            <a:spLocks noGrp="1"/>
          </p:cNvSpPr>
          <p:nvPr>
            <p:ph type="sldNum" sz="quarter" idx="10"/>
          </p:nvPr>
        </p:nvSpPr>
        <p:spPr/>
        <p:txBody>
          <a:bodyPr/>
          <a:lstStyle/>
          <a:p>
            <a:pPr>
              <a:defRPr/>
            </a:pPr>
            <a:fld id="{40AE0519-065C-4946-9E2C-9C7A9CA8047F}" type="slidenum">
              <a:rPr lang="en-US" smtClean="0"/>
              <a:pPr>
                <a:defRPr/>
              </a:pPr>
              <a:t>8</a:t>
            </a:fld>
            <a:endParaRPr lang="en-US"/>
          </a:p>
        </p:txBody>
      </p:sp>
    </p:spTree>
    <p:extLst>
      <p:ext uri="{BB962C8B-B14F-4D97-AF65-F5344CB8AC3E}">
        <p14:creationId xmlns:p14="http://schemas.microsoft.com/office/powerpoint/2010/main" val="140823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JANE</a:t>
            </a:r>
          </a:p>
          <a:p>
            <a:pPr eaLnBrk="1" hangingPunct="1"/>
            <a:r>
              <a:rPr lang="en-US" dirty="0" smtClean="0"/>
              <a:t>in grant management, communication is really key. The entire TIG staff took a grant management course year, and every case study where things went wrong had a common theme: very poor communication between grantee and grantor. When there are these very long periods of radio silence between grantor and grantee, often that means the project isn’t going well. As Glenn and Jane previously discussed/will discuss, the TIG Program cannot afford to have those long silences anymore -- and grantees that do that risk cessation of their TIGs.</a:t>
            </a:r>
          </a:p>
          <a:p>
            <a:pPr eaLnBrk="1" hangingPunct="1"/>
            <a:endParaRPr lang="en-US" dirty="0" smtClean="0"/>
          </a:p>
          <a:p>
            <a:pPr eaLnBrk="1" hangingPunct="1"/>
            <a:r>
              <a:rPr lang="en-US" dirty="0" smtClean="0"/>
              <a:t>Don’t just contact TIG Staff</a:t>
            </a:r>
            <a:r>
              <a:rPr lang="en-US" baseline="0" dirty="0" smtClean="0"/>
              <a:t> – call Megan and Mark!  Mark Freedman in OLA.</a:t>
            </a:r>
            <a:endParaRPr lang="en-US" dirty="0" smtClean="0"/>
          </a:p>
        </p:txBody>
      </p:sp>
      <p:sp>
        <p:nvSpPr>
          <p:cNvPr id="4" name="Slide Number Placeholder 3"/>
          <p:cNvSpPr>
            <a:spLocks noGrp="1"/>
          </p:cNvSpPr>
          <p:nvPr>
            <p:ph type="sldNum" sz="quarter" idx="5"/>
          </p:nvPr>
        </p:nvSpPr>
        <p:spPr/>
        <p:txBody>
          <a:bodyPr/>
          <a:lstStyle/>
          <a:p>
            <a:pPr>
              <a:defRPr/>
            </a:pPr>
            <a:fld id="{72992F2D-05A4-4498-8C21-5448CA64361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2348E5D6-ADA0-4AE1-9705-DCA66861FD9B}" type="datetimeFigureOut">
              <a:rPr lang="en-US"/>
              <a:pPr>
                <a:defRPr/>
              </a:pPr>
              <a:t>1/22/2013</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3802D764-05AF-432A-BFC1-F28159714171}" type="slidenum">
              <a:rPr lang="en-US"/>
              <a:pPr>
                <a:defRPr/>
              </a:pPr>
              <a:t>‹#›</a:t>
            </a:fld>
            <a:endParaRPr lang="en-US"/>
          </a:p>
        </p:txBody>
      </p:sp>
    </p:spTree>
    <p:extLst>
      <p:ext uri="{BB962C8B-B14F-4D97-AF65-F5344CB8AC3E}">
        <p14:creationId xmlns:p14="http://schemas.microsoft.com/office/powerpoint/2010/main" val="18563202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81ED745-862F-422E-9DD7-16214D8A8F9E}" type="datetimeFigureOut">
              <a:rPr lang="en-US"/>
              <a:pPr>
                <a:defRPr/>
              </a:pPr>
              <a:t>1/22/2013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8B6BC9-031C-40A2-9822-B4A1842ED5DB}" type="slidenum">
              <a:rPr lang="en-US"/>
              <a:pPr>
                <a:defRPr/>
              </a:pPr>
              <a:t>‹#›</a:t>
            </a:fld>
            <a:endParaRPr lang="en-US"/>
          </a:p>
        </p:txBody>
      </p:sp>
    </p:spTree>
    <p:extLst>
      <p:ext uri="{BB962C8B-B14F-4D97-AF65-F5344CB8AC3E}">
        <p14:creationId xmlns:p14="http://schemas.microsoft.com/office/powerpoint/2010/main" val="310784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D576BD8A-4B17-498C-989E-6E91FAA2201B}" type="datetimeFigureOut">
              <a:rPr lang="en-US"/>
              <a:pPr>
                <a:defRPr/>
              </a:pPr>
              <a:t>1/22/2013</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0F740D81-8802-4030-8DB8-CC65D6017734}" type="slidenum">
              <a:rPr lang="en-US"/>
              <a:pPr>
                <a:defRPr/>
              </a:pPr>
              <a:t>‹#›</a:t>
            </a:fld>
            <a:endParaRPr lang="en-US"/>
          </a:p>
        </p:txBody>
      </p:sp>
    </p:spTree>
    <p:extLst>
      <p:ext uri="{BB962C8B-B14F-4D97-AF65-F5344CB8AC3E}">
        <p14:creationId xmlns:p14="http://schemas.microsoft.com/office/powerpoint/2010/main" val="228734586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lvl1pPr>
              <a:buFont typeface="Wingdings" pitchFamily="2" charset="2"/>
              <a:buChar char="q"/>
              <a:defRPr/>
            </a:lvl1pPr>
            <a:lvl2pPr>
              <a:buSzPct val="90000"/>
              <a:buFont typeface="Wingdings" pitchFamily="2" charset="2"/>
              <a:buChar char="§"/>
              <a:defRPr/>
            </a:lvl2pPr>
            <a:lvl3pPr>
              <a:buSzPct val="90000"/>
              <a:buFont typeface="Arial" pitchFamily="34" charset="0"/>
              <a:buChar char="•"/>
              <a:defRPr/>
            </a:lvl3pPr>
            <a:lvl4pPr>
              <a:buFont typeface="Courier New" pitchFamily="49" charset="0"/>
              <a:buChar char="o"/>
              <a:defRPr/>
            </a:lvl4pPr>
            <a:lvl5pPr>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8D68FF4B-EA9D-4559-B110-D4BFAF667311}" type="datetimeFigureOut">
              <a:rPr lang="en-US"/>
              <a:pPr>
                <a:defRPr/>
              </a:pPr>
              <a:t>1/22/2013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54E34D0-58C4-448E-BCA5-420BDD719E82}" type="slidenum">
              <a:rPr lang="en-US"/>
              <a:pPr>
                <a:defRPr/>
              </a:pPr>
              <a:t>‹#›</a:t>
            </a:fld>
            <a:endParaRPr lang="en-US"/>
          </a:p>
        </p:txBody>
      </p:sp>
    </p:spTree>
    <p:extLst>
      <p:ext uri="{BB962C8B-B14F-4D97-AF65-F5344CB8AC3E}">
        <p14:creationId xmlns:p14="http://schemas.microsoft.com/office/powerpoint/2010/main" val="38513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5296DDED-15BB-4C2C-945D-43C9863B4C76}" type="datetimeFigureOut">
              <a:rPr lang="en-US"/>
              <a:pPr>
                <a:defRPr/>
              </a:pPr>
              <a:t>1/22/2013</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A3DABB16-CC08-4CD1-9831-78BBBDDD9B89}"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6456852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DB3ABDC0-8422-4FFE-BBCF-A6E4E330D496}" type="datetimeFigureOut">
              <a:rPr lang="en-US"/>
              <a:pPr>
                <a:defRPr/>
              </a:pPr>
              <a:t>1/22/2013</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318EE2B-E697-4B1B-9B9B-8C48617E35DF}"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30942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438305CC-9229-4CDF-B7B0-BDA0CC50052D}" type="datetimeFigureOut">
              <a:rPr lang="en-US"/>
              <a:pPr>
                <a:defRPr/>
              </a:pPr>
              <a:t>1/22/2013</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8EEBAD50-68DC-4FF1-86ED-F124D8C7681A}"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380230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0CA6C23-201B-4952-8B92-E52C27A20B6B}" type="datetimeFigureOut">
              <a:rPr lang="en-US"/>
              <a:pPr>
                <a:defRPr/>
              </a:pPr>
              <a:t>1/22/2013</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9235E7B-156D-4BA6-AF03-966B30B0BD6C}" type="slidenum">
              <a:rPr lang="en-US"/>
              <a:pPr>
                <a:defRPr/>
              </a:pPr>
              <a:t>‹#›</a:t>
            </a:fld>
            <a:endParaRPr lang="en-US"/>
          </a:p>
        </p:txBody>
      </p:sp>
    </p:spTree>
    <p:extLst>
      <p:ext uri="{BB962C8B-B14F-4D97-AF65-F5344CB8AC3E}">
        <p14:creationId xmlns:p14="http://schemas.microsoft.com/office/powerpoint/2010/main" val="2948296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13D3C1F-5D6C-4A64-91E1-39C75967B132}" type="datetimeFigureOut">
              <a:rPr lang="en-US"/>
              <a:pPr>
                <a:defRPr/>
              </a:pPr>
              <a:t>1/22/2013</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C951143-1563-4CB5-90CD-864064C6DC6E}" type="slidenum">
              <a:rPr lang="en-US"/>
              <a:pPr>
                <a:defRPr/>
              </a:pPr>
              <a:t>‹#›</a:t>
            </a:fld>
            <a:endParaRPr lang="en-US"/>
          </a:p>
        </p:txBody>
      </p:sp>
    </p:spTree>
    <p:extLst>
      <p:ext uri="{BB962C8B-B14F-4D97-AF65-F5344CB8AC3E}">
        <p14:creationId xmlns:p14="http://schemas.microsoft.com/office/powerpoint/2010/main" val="276822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ECA7A4E-9466-4F09-A2DF-FEA63469EED3}" type="datetimeFigureOut">
              <a:rPr lang="en-US"/>
              <a:pPr>
                <a:defRPr/>
              </a:pPr>
              <a:t>1/22/2013</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25A0230-651A-4F66-8D23-E6FE3AD4B5E6}" type="slidenum">
              <a:rPr lang="en-US"/>
              <a:pPr>
                <a:defRPr/>
              </a:pPr>
              <a:t>‹#›</a:t>
            </a:fld>
            <a:endParaRPr lang="en-US"/>
          </a:p>
        </p:txBody>
      </p:sp>
    </p:spTree>
    <p:extLst>
      <p:ext uri="{BB962C8B-B14F-4D97-AF65-F5344CB8AC3E}">
        <p14:creationId xmlns:p14="http://schemas.microsoft.com/office/powerpoint/2010/main" val="418051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496214B5-EA4C-4011-8707-31187A93A836}" type="datetimeFigureOut">
              <a:rPr lang="en-US"/>
              <a:pPr>
                <a:defRPr/>
              </a:pPr>
              <a:t>1/22/2013</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35237B9E-82B8-415F-8C0F-6FE3EC097F27}"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48986258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D504187B-5006-477E-A68E-4AEA1F4E6109}" type="datetimeFigureOut">
              <a:rPr lang="en-US"/>
              <a:pPr>
                <a:defRPr/>
              </a:pPr>
              <a:t>1/22/2013</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0E52D220-1BED-4F6D-9B00-7C0F50FFA9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22" r:id="rId2"/>
    <p:sldLayoutId id="2147483727" r:id="rId3"/>
    <p:sldLayoutId id="2147483728" r:id="rId4"/>
    <p:sldLayoutId id="2147483729" r:id="rId5"/>
    <p:sldLayoutId id="2147483723" r:id="rId6"/>
    <p:sldLayoutId id="2147483730" r:id="rId7"/>
    <p:sldLayoutId id="2147483724" r:id="rId8"/>
    <p:sldLayoutId id="2147483731" r:id="rId9"/>
    <p:sldLayoutId id="2147483725" r:id="rId10"/>
    <p:sldLayoutId id="2147483732"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DD8047"/>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A5AB81"/>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http://www.lsc.gov/about/" TargetMode="Externa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techgrants@lsc.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3" Type="http://schemas.openxmlformats.org/officeDocument/2006/relationships/hyperlink" Target="http://tig.lsc.gov/grants/complianc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tig.lsc.gov/grants/complianc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www.lsc.gov/laws/pamm.php"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lsc.gov/pdfs/accounting_guide_for_lsc_recipients_2010_edition.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3.xml.rels><?xml version="1.0" encoding="UTF-8" standalone="yes"?>
<Relationships xmlns="http://schemas.openxmlformats.org/package/2006/relationships"><Relationship Id="rId3" Type="http://schemas.openxmlformats.org/officeDocument/2006/relationships/hyperlink" Target="http://www.lsc.gov/laws/regulationshistory1610.php"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www.lsc.gov/laws/regulationshistory1627.php"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tig.lsc.gov/grants/final-reports/final-report-samples-replicable-project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hyperlink" Target="http://tig.lsc.gov/grants/past-grant-awards"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lsntap.org/techlibrary" TargetMode="External"/><Relationship Id="rId13" Type="http://schemas.openxmlformats.org/officeDocument/2006/relationships/hyperlink" Target="http://lsntap.org/blogs/online-intake-and-online-screen-systems" TargetMode="External"/><Relationship Id="rId18" Type="http://schemas.openxmlformats.org/officeDocument/2006/relationships/hyperlink" Target="http://www.a2jauthor.org/drupal/?q=node/325" TargetMode="External"/><Relationship Id="rId3" Type="http://schemas.openxmlformats.org/officeDocument/2006/relationships/hyperlink" Target="http://www.tig.lsc.gov/" TargetMode="External"/><Relationship Id="rId7" Type="http://schemas.openxmlformats.org/officeDocument/2006/relationships/hyperlink" Target="http://www.lsntap.org/" TargetMode="External"/><Relationship Id="rId12" Type="http://schemas.openxmlformats.org/officeDocument/2006/relationships/hyperlink" Target="http://lsntap.org/Mobile_Web_Developer_Intro" TargetMode="External"/><Relationship Id="rId17" Type="http://schemas.openxmlformats.org/officeDocument/2006/relationships/hyperlink" Target="http://www.a2jauthor.org/" TargetMode="External"/><Relationship Id="rId2" Type="http://schemas.openxmlformats.org/officeDocument/2006/relationships/notesSlide" Target="../notesSlides/notesSlide31.xml"/><Relationship Id="rId16" Type="http://schemas.openxmlformats.org/officeDocument/2006/relationships/hyperlink" Target="mailto:cjohnson@probono.net" TargetMode="External"/><Relationship Id="rId1" Type="http://schemas.openxmlformats.org/officeDocument/2006/relationships/slideLayout" Target="../slideLayouts/slideLayout7.xml"/><Relationship Id="rId6" Type="http://schemas.openxmlformats.org/officeDocument/2006/relationships/hyperlink" Target="http://tig.lsc.gov/resources/grantee-resources" TargetMode="External"/><Relationship Id="rId11" Type="http://schemas.openxmlformats.org/officeDocument/2006/relationships/hyperlink" Target="http://lsntap.org/helpdeskchat" TargetMode="External"/><Relationship Id="rId5" Type="http://schemas.openxmlformats.org/officeDocument/2006/relationships/hyperlink" Target="http://tig.lsc.gov/conference/upcoming-conference" TargetMode="External"/><Relationship Id="rId15" Type="http://schemas.openxmlformats.org/officeDocument/2006/relationships/hyperlink" Target="http://www.probono.net/dasupport" TargetMode="External"/><Relationship Id="rId10" Type="http://schemas.openxmlformats.org/officeDocument/2006/relationships/hyperlink" Target="http://lists.lsntap.org/cgi-bin/mailman/listinfo/lstech" TargetMode="External"/><Relationship Id="rId19" Type="http://schemas.openxmlformats.org/officeDocument/2006/relationships/image" Target="../media/image3.gif"/><Relationship Id="rId4" Type="http://schemas.openxmlformats.org/officeDocument/2006/relationships/hyperlink" Target="http://tig.lsc.gov/grants/final-reports/final-report-samples-replicable-projects" TargetMode="External"/><Relationship Id="rId9" Type="http://schemas.openxmlformats.org/officeDocument/2006/relationships/hyperlink" Target="http://lsntap.org/traning" TargetMode="External"/><Relationship Id="rId14" Type="http://schemas.openxmlformats.org/officeDocument/2006/relationships/hyperlink" Target="http://www.lawhelpinteractive.org"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mailto:lkeith@probono.net" TargetMode="External"/><Relationship Id="rId13" Type="http://schemas.openxmlformats.org/officeDocument/2006/relationships/image" Target="../media/image3.gif"/><Relationship Id="rId3" Type="http://schemas.openxmlformats.org/officeDocument/2006/relationships/hyperlink" Target="http://www.writeclearly.org/" TargetMode="External"/><Relationship Id="rId7" Type="http://schemas.openxmlformats.org/officeDocument/2006/relationships/hyperlink" Target="http://www.probono.net/statewebsites" TargetMode="External"/><Relationship Id="rId12" Type="http://schemas.openxmlformats.org/officeDocument/2006/relationships/hyperlink" Target="http://www.selfhelpsupport.org/"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hyperlink" Target="http://www.transcend.net/services/PL_training.html" TargetMode="External"/><Relationship Id="rId11" Type="http://schemas.openxmlformats.org/officeDocument/2006/relationships/hyperlink" Target="http://www.probono.net/statewebsites/livehelpadmin" TargetMode="External"/><Relationship Id="rId5" Type="http://schemas.openxmlformats.org/officeDocument/2006/relationships/hyperlink" Target="http://bit.ly/MtgRk4" TargetMode="External"/><Relationship Id="rId10" Type="http://schemas.openxmlformats.org/officeDocument/2006/relationships/hyperlink" Target="http://www.lawhelp.org/ny/toolkit" TargetMode="External"/><Relationship Id="rId4" Type="http://schemas.openxmlformats.org/officeDocument/2006/relationships/hyperlink" Target="https://sites.google.com/a/lawny.org/plain-language-library/home/online-plain-language-gadget" TargetMode="External"/><Relationship Id="rId9" Type="http://schemas.openxmlformats.org/officeDocument/2006/relationships/hyperlink" Target="http://www.openadvocate.org/dlaw/index.html"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mailto:smithm@lsc.gov" TargetMode="External"/><Relationship Id="rId3" Type="http://schemas.openxmlformats.org/officeDocument/2006/relationships/hyperlink" Target="mailto:bonebraked@lsc.gov" TargetMode="External"/><Relationship Id="rId7" Type="http://schemas.openxmlformats.org/officeDocument/2006/relationships/hyperlink" Target="mailto:mathisone@lsc.gov"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mailto:hardinb@lsc.gov" TargetMode="External"/><Relationship Id="rId5" Type="http://schemas.openxmlformats.org/officeDocument/2006/relationships/hyperlink" Target="mailto:ribadeneyraj@lsc.gov" TargetMode="External"/><Relationship Id="rId10" Type="http://schemas.openxmlformats.org/officeDocument/2006/relationships/image" Target="../media/image3.gif"/><Relationship Id="rId4" Type="http://schemas.openxmlformats.org/officeDocument/2006/relationships/hyperlink" Target="mailto:grawdon@lsc.gov" TargetMode="External"/><Relationship Id="rId9" Type="http://schemas.openxmlformats.org/officeDocument/2006/relationships/hyperlink" Target="mailto:wattsm@lsc.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838200" y="1600200"/>
            <a:ext cx="6477000" cy="2438400"/>
          </a:xfrm>
        </p:spPr>
        <p:txBody>
          <a:bodyPr>
            <a:normAutofit fontScale="90000"/>
          </a:bodyPr>
          <a:lstStyle/>
          <a:p>
            <a:pPr eaLnBrk="1" fontAlgn="auto" hangingPunct="1">
              <a:spcAft>
                <a:spcPts val="0"/>
              </a:spcAft>
              <a:defRPr/>
            </a:pPr>
            <a:r>
              <a:rPr lang="en-US" dirty="0" smtClean="0">
                <a:solidFill>
                  <a:schemeClr val="tx1"/>
                </a:solidFill>
              </a:rPr>
              <a:t>Managing your TIG effectively &amp; the 2013 TIG cycle: reporting requirements, Compliance, and Lessons learned</a:t>
            </a:r>
            <a:endParaRPr lang="en-US" dirty="0">
              <a:solidFill>
                <a:schemeClr val="tx1"/>
              </a:solidFill>
            </a:endParaRPr>
          </a:p>
        </p:txBody>
      </p:sp>
      <p:sp>
        <p:nvSpPr>
          <p:cNvPr id="9219" name="TextBox 12"/>
          <p:cNvSpPr txBox="1">
            <a:spLocks noChangeArrowheads="1"/>
          </p:cNvSpPr>
          <p:nvPr/>
        </p:nvSpPr>
        <p:spPr bwMode="auto">
          <a:xfrm>
            <a:off x="2209800" y="4419600"/>
            <a:ext cx="6629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dirty="0">
                <a:latin typeface="Calibri" pitchFamily="34" charset="0"/>
              </a:rPr>
              <a:t>David Bonebrake, Glenn Rawdon, Jane </a:t>
            </a:r>
            <a:r>
              <a:rPr lang="en-US" sz="2800" dirty="0" smtClean="0">
                <a:latin typeface="Calibri" pitchFamily="34" charset="0"/>
              </a:rPr>
              <a:t>Ribadeneyra, Megan Smith, Mark Watts</a:t>
            </a:r>
            <a:endParaRPr lang="en-US" sz="2800" dirty="0">
              <a:latin typeface="Calibri" pitchFamily="34" charset="0"/>
            </a:endParaRPr>
          </a:p>
          <a:p>
            <a:pPr eaLnBrk="1" hangingPunct="1"/>
            <a:r>
              <a:rPr lang="en-US" sz="2800" dirty="0">
                <a:latin typeface="Calibri" pitchFamily="34" charset="0"/>
              </a:rPr>
              <a:t>Legal Services Corporation</a:t>
            </a:r>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612775" y="228600"/>
            <a:ext cx="8153400" cy="990600"/>
          </a:xfrm>
        </p:spPr>
        <p:txBody>
          <a:bodyPr/>
          <a:lstStyle/>
          <a:p>
            <a:pPr eaLnBrk="1" hangingPunct="1"/>
            <a:r>
              <a:rPr lang="en-US" smtClean="0"/>
              <a:t>Communication</a:t>
            </a:r>
          </a:p>
        </p:txBody>
      </p:sp>
      <p:sp>
        <p:nvSpPr>
          <p:cNvPr id="20483" name="Content Placeholder 4"/>
          <p:cNvSpPr>
            <a:spLocks noGrp="1"/>
          </p:cNvSpPr>
          <p:nvPr>
            <p:ph idx="1"/>
          </p:nvPr>
        </p:nvSpPr>
        <p:spPr>
          <a:xfrm>
            <a:off x="612775" y="1600200"/>
            <a:ext cx="8153400" cy="4495800"/>
          </a:xfrm>
        </p:spPr>
        <p:txBody>
          <a:bodyPr/>
          <a:lstStyle/>
          <a:p>
            <a:pPr eaLnBrk="1" hangingPunct="1"/>
            <a:r>
              <a:rPr lang="en-US" dirty="0" smtClean="0"/>
              <a:t>Grantees should not hesitate to contact their Grant Administrator if they:</a:t>
            </a:r>
          </a:p>
          <a:p>
            <a:pPr lvl="1" eaLnBrk="1" hangingPunct="1"/>
            <a:r>
              <a:rPr lang="en-US" dirty="0" smtClean="0"/>
              <a:t>Need to discuss extending the deadline for a payment request;</a:t>
            </a:r>
          </a:p>
          <a:p>
            <a:pPr lvl="1" eaLnBrk="1" hangingPunct="1"/>
            <a:r>
              <a:rPr lang="en-US" dirty="0" smtClean="0"/>
              <a:t>Seek clarification on the meaning of a milestone;</a:t>
            </a:r>
          </a:p>
          <a:p>
            <a:pPr lvl="1" eaLnBrk="1" hangingPunct="1"/>
            <a:r>
              <a:rPr lang="en-US" dirty="0" smtClean="0"/>
              <a:t>Have compliance questions;</a:t>
            </a:r>
          </a:p>
          <a:p>
            <a:pPr lvl="1" eaLnBrk="1" hangingPunct="1"/>
            <a:r>
              <a:rPr lang="en-US" dirty="0" smtClean="0"/>
              <a:t>Have had successes or setbacks on a TIG project;</a:t>
            </a:r>
          </a:p>
          <a:p>
            <a:pPr lvl="1" eaLnBrk="1" hangingPunct="1"/>
            <a:r>
              <a:rPr lang="en-US" dirty="0" smtClean="0"/>
              <a:t>Have any other questions, concerns, criticisms</a:t>
            </a:r>
            <a:r>
              <a:rPr lang="en-US" dirty="0"/>
              <a:t>,</a:t>
            </a:r>
            <a:r>
              <a:rPr lang="en-US" dirty="0" smtClean="0"/>
              <a:t> etc.</a:t>
            </a:r>
          </a:p>
          <a:p>
            <a:pPr eaLnBrk="1" hangingPunct="1"/>
            <a:r>
              <a:rPr lang="en-US" dirty="0" smtClean="0"/>
              <a:t>In other words, keep us in the loop!</a:t>
            </a:r>
          </a:p>
          <a:p>
            <a:pPr eaLnBrk="1" hangingPunct="1"/>
            <a:endParaRPr lang="en-US" dirty="0" smtClean="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p:cNvSpPr>
            <a:spLocks noGrp="1"/>
          </p:cNvSpPr>
          <p:nvPr>
            <p:ph type="title"/>
          </p:nvPr>
        </p:nvSpPr>
        <p:spPr/>
        <p:txBody>
          <a:bodyPr>
            <a:normAutofit fontScale="90000"/>
          </a:bodyPr>
          <a:lstStyle/>
          <a:p>
            <a:pPr eaLnBrk="1" hangingPunct="1"/>
            <a:r>
              <a:rPr lang="en-US" dirty="0" smtClean="0"/>
              <a:t>The earlier you contact us, the better!</a:t>
            </a:r>
          </a:p>
        </p:txBody>
      </p:sp>
      <p:pic>
        <p:nvPicPr>
          <p:cNvPr id="3"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a:xfrm>
            <a:off x="612775" y="228600"/>
            <a:ext cx="8153400" cy="990600"/>
          </a:xfrm>
        </p:spPr>
        <p:txBody>
          <a:bodyPr/>
          <a:lstStyle/>
          <a:p>
            <a:pPr eaLnBrk="1" hangingPunct="1"/>
            <a:r>
              <a:rPr lang="en-US" dirty="0" smtClean="0"/>
              <a:t>Budgets</a:t>
            </a:r>
          </a:p>
        </p:txBody>
      </p:sp>
      <p:sp>
        <p:nvSpPr>
          <p:cNvPr id="5" name="Content Placeholder 4"/>
          <p:cNvSpPr>
            <a:spLocks noGrp="1"/>
          </p:cNvSpPr>
          <p:nvPr>
            <p:ph sz="quarter" idx="1"/>
          </p:nvPr>
        </p:nvSpPr>
        <p:spPr>
          <a:xfrm>
            <a:off x="457200" y="1447800"/>
            <a:ext cx="8229600" cy="4678363"/>
          </a:xfrm>
        </p:spPr>
        <p:txBody>
          <a:bodyPr>
            <a:normAutofit/>
          </a:bodyPr>
          <a:lstStyle/>
          <a:p>
            <a:pPr marL="320040" indent="-320040" eaLnBrk="1" fontAlgn="auto" hangingPunct="1">
              <a:spcAft>
                <a:spcPts val="0"/>
              </a:spcAft>
              <a:defRPr/>
            </a:pPr>
            <a:r>
              <a:rPr lang="en-US" dirty="0" smtClean="0"/>
              <a:t>Grant Award Package includes a Final Budget</a:t>
            </a:r>
          </a:p>
          <a:p>
            <a:pPr marL="320040" indent="-320040" eaLnBrk="1" fontAlgn="auto" hangingPunct="1">
              <a:spcAft>
                <a:spcPts val="0"/>
              </a:spcAft>
              <a:defRPr/>
            </a:pPr>
            <a:r>
              <a:rPr lang="en-US" dirty="0" smtClean="0"/>
              <a:t>Milestone for Final Payment </a:t>
            </a:r>
          </a:p>
          <a:p>
            <a:pPr marL="640080" lvl="1" indent="-274320" eaLnBrk="1" fontAlgn="auto" hangingPunct="1">
              <a:spcAft>
                <a:spcPts val="0"/>
              </a:spcAft>
              <a:defRPr/>
            </a:pPr>
            <a:r>
              <a:rPr lang="en-US" dirty="0" smtClean="0"/>
              <a:t>“Submit </a:t>
            </a:r>
            <a:r>
              <a:rPr lang="en-US" dirty="0"/>
              <a:t>a final budget showing the </a:t>
            </a:r>
            <a:r>
              <a:rPr lang="en-US" dirty="0" smtClean="0"/>
              <a:t>TIG expenditures </a:t>
            </a:r>
            <a:r>
              <a:rPr lang="en-US" dirty="0"/>
              <a:t>on the grant, as well as a budget narrative explaining any changes from the final budget in the award </a:t>
            </a:r>
            <a:r>
              <a:rPr lang="en-US" dirty="0" smtClean="0"/>
              <a:t>package”</a:t>
            </a:r>
          </a:p>
          <a:p>
            <a:pPr marL="320040" indent="-320040" eaLnBrk="1" fontAlgn="auto" hangingPunct="1">
              <a:spcAft>
                <a:spcPts val="0"/>
              </a:spcAft>
              <a:defRPr/>
            </a:pPr>
            <a:r>
              <a:rPr lang="en-US" dirty="0" smtClean="0"/>
              <a:t>Final </a:t>
            </a:r>
            <a:r>
              <a:rPr lang="en-US" dirty="0"/>
              <a:t>budget </a:t>
            </a:r>
            <a:r>
              <a:rPr lang="en-US" dirty="0" smtClean="0"/>
              <a:t>will need to show </a:t>
            </a:r>
            <a:r>
              <a:rPr lang="en-US" dirty="0"/>
              <a:t>both the </a:t>
            </a:r>
            <a:r>
              <a:rPr lang="en-US" i="1" dirty="0"/>
              <a:t>approved budget</a:t>
            </a:r>
            <a:r>
              <a:rPr lang="en-US" dirty="0"/>
              <a:t> for the </a:t>
            </a:r>
            <a:r>
              <a:rPr lang="en-US" dirty="0" smtClean="0"/>
              <a:t>grant (with any approved modifications) </a:t>
            </a:r>
            <a:r>
              <a:rPr lang="en-US" dirty="0"/>
              <a:t>and the </a:t>
            </a:r>
            <a:r>
              <a:rPr lang="en-US" i="1" dirty="0"/>
              <a:t>actual </a:t>
            </a:r>
            <a:r>
              <a:rPr lang="en-US" i="1" dirty="0" smtClean="0"/>
              <a:t>TIG expenditures </a:t>
            </a:r>
            <a:r>
              <a:rPr lang="en-US" dirty="0"/>
              <a:t>on the </a:t>
            </a:r>
            <a:r>
              <a:rPr lang="en-US" dirty="0" smtClean="0"/>
              <a:t>grant</a:t>
            </a:r>
          </a:p>
          <a:p>
            <a:pPr marL="320040" indent="-320040" eaLnBrk="1" fontAlgn="auto" hangingPunct="1">
              <a:spcAft>
                <a:spcPts val="0"/>
              </a:spcAft>
              <a:defRPr/>
            </a:pPr>
            <a:endParaRPr lang="en-US" dirty="0"/>
          </a:p>
          <a:p>
            <a:pPr marL="320040" indent="-320040" eaLnBrk="1" fontAlgn="auto" hangingPunct="1">
              <a:spcAft>
                <a:spcPts val="0"/>
              </a:spcAft>
              <a:defRPr/>
            </a:pPr>
            <a:endParaRPr lang="en-US" dirty="0"/>
          </a:p>
          <a:p>
            <a:pPr marL="320040" indent="-320040" eaLnBrk="1" fontAlgn="auto" hangingPunct="1">
              <a:spcAft>
                <a:spcPts val="0"/>
              </a:spcAft>
              <a:defRPr/>
            </a:pPr>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Tracking Costs</a:t>
            </a:r>
            <a:endParaRPr lang="en-US" dirty="0"/>
          </a:p>
        </p:txBody>
      </p:sp>
      <p:sp>
        <p:nvSpPr>
          <p:cNvPr id="3" name="Content Placeholder 2"/>
          <p:cNvSpPr>
            <a:spLocks noGrp="1"/>
          </p:cNvSpPr>
          <p:nvPr>
            <p:ph sz="quarter" idx="1"/>
          </p:nvPr>
        </p:nvSpPr>
        <p:spPr>
          <a:xfrm>
            <a:off x="612648" y="1600200"/>
            <a:ext cx="8378952" cy="4495800"/>
          </a:xfrm>
        </p:spPr>
        <p:txBody>
          <a:bodyPr/>
          <a:lstStyle/>
          <a:p>
            <a:r>
              <a:rPr lang="en-US" dirty="0" smtClean="0"/>
              <a:t>TIG recipients are required to track expenses for each TIG and separately reflect revenue and expenses for each TIG in their annual audit. </a:t>
            </a:r>
          </a:p>
          <a:p>
            <a:pPr marL="0" indent="0">
              <a:buNone/>
            </a:pPr>
            <a:endParaRPr lang="en-US" dirty="0" smtClean="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4891" y="3124200"/>
            <a:ext cx="3118109" cy="373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565388"/>
            <a:ext cx="2971800" cy="30354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257800" y="6023586"/>
            <a:ext cx="3505200" cy="369332"/>
          </a:xfrm>
          <a:prstGeom prst="rect">
            <a:avLst/>
          </a:prstGeom>
          <a:noFill/>
        </p:spPr>
        <p:txBody>
          <a:bodyPr wrap="square" rtlCol="0">
            <a:spAutoFit/>
          </a:bodyPr>
          <a:lstStyle/>
          <a:p>
            <a:r>
              <a:rPr lang="en-US" dirty="0" smtClean="0"/>
              <a:t>45 CFR § 1628.3 (g)</a:t>
            </a:r>
            <a:endParaRPr lang="en-US" dirty="0"/>
          </a:p>
        </p:txBody>
      </p:sp>
      <p:pic>
        <p:nvPicPr>
          <p:cNvPr id="7" name="Picture 15" descr="C:\Users\smithm\AppData\Local\Microsoft\Windows\Temporary Internet Files\Content.Outlook\LUY2C5E7\LSC-logo-1300x9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546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Tracking Costs</a:t>
            </a:r>
            <a:endParaRPr lang="en-US" dirty="0"/>
          </a:p>
        </p:txBody>
      </p:sp>
      <p:sp>
        <p:nvSpPr>
          <p:cNvPr id="3" name="Content Placeholder 2"/>
          <p:cNvSpPr>
            <a:spLocks noGrp="1"/>
          </p:cNvSpPr>
          <p:nvPr>
            <p:ph sz="quarter" idx="1"/>
          </p:nvPr>
        </p:nvSpPr>
        <p:spPr>
          <a:xfrm>
            <a:off x="612648" y="1600200"/>
            <a:ext cx="8378952" cy="4495800"/>
          </a:xfrm>
        </p:spPr>
        <p:txBody>
          <a:bodyPr/>
          <a:lstStyle/>
          <a:p>
            <a:r>
              <a:rPr lang="en-US" dirty="0" smtClean="0"/>
              <a:t>TIG recipients are required to track expenses for each TIG and separately reflect revenue and expenses for each TIG in their annual audit. </a:t>
            </a:r>
          </a:p>
          <a:p>
            <a:pPr marL="0" indent="0">
              <a:buNone/>
            </a:pPr>
            <a:endParaRPr lang="en-US" dirty="0" smtClean="0"/>
          </a:p>
          <a:p>
            <a:r>
              <a:rPr lang="en-US" dirty="0"/>
              <a:t>Programs should consider using separate funding </a:t>
            </a:r>
            <a:r>
              <a:rPr lang="en-US" dirty="0" smtClean="0"/>
              <a:t>codes, </a:t>
            </a:r>
            <a:r>
              <a:rPr lang="en-US" dirty="0"/>
              <a:t>or similar </a:t>
            </a:r>
            <a:r>
              <a:rPr lang="en-US" dirty="0" smtClean="0"/>
              <a:t>methods, </a:t>
            </a:r>
            <a:r>
              <a:rPr lang="en-US" dirty="0"/>
              <a:t>to </a:t>
            </a:r>
            <a:r>
              <a:rPr lang="en-US" dirty="0" smtClean="0"/>
              <a:t>track TIG </a:t>
            </a:r>
            <a:r>
              <a:rPr lang="en-US" dirty="0"/>
              <a:t>expenses.   </a:t>
            </a:r>
          </a:p>
          <a:p>
            <a:pPr marL="0" indent="0">
              <a:buNone/>
            </a:pPr>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822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Documenting Costs</a:t>
            </a:r>
            <a:endParaRPr lang="en-US" dirty="0"/>
          </a:p>
        </p:txBody>
      </p:sp>
      <p:sp>
        <p:nvSpPr>
          <p:cNvPr id="3" name="Content Placeholder 2"/>
          <p:cNvSpPr>
            <a:spLocks noGrp="1"/>
          </p:cNvSpPr>
          <p:nvPr>
            <p:ph sz="quarter" idx="1"/>
          </p:nvPr>
        </p:nvSpPr>
        <p:spPr>
          <a:xfrm>
            <a:off x="612648" y="1600200"/>
            <a:ext cx="8378952" cy="5029200"/>
          </a:xfrm>
        </p:spPr>
        <p:txBody>
          <a:bodyPr/>
          <a:lstStyle/>
          <a:p>
            <a:r>
              <a:rPr lang="en-US" dirty="0" smtClean="0"/>
              <a:t>TIG recipients are required to determine and document costs in accordance with 45 CFR Part 1630, the LSC Accounting Guide, and the Property Acquisition and Management Manual (PAMM).</a:t>
            </a:r>
          </a:p>
          <a:p>
            <a:pPr lvl="1"/>
            <a:r>
              <a:rPr lang="en-US" i="1" dirty="0"/>
              <a:t>See </a:t>
            </a:r>
            <a:r>
              <a:rPr lang="en-US" i="1" dirty="0" smtClean="0"/>
              <a:t>also </a:t>
            </a:r>
            <a:r>
              <a:rPr lang="en-US" dirty="0" smtClean="0"/>
              <a:t>OMB </a:t>
            </a:r>
            <a:r>
              <a:rPr lang="en-US" dirty="0"/>
              <a:t>Circular 122 - Cost Principles for Non-Profit Organizations (2 CFR Part 230 </a:t>
            </a:r>
            <a:r>
              <a:rPr lang="en-US" dirty="0" smtClean="0"/>
              <a:t>)</a:t>
            </a:r>
          </a:p>
          <a:p>
            <a:r>
              <a:rPr lang="en-US" dirty="0" smtClean="0"/>
              <a:t>Documentation examples include </a:t>
            </a:r>
            <a:r>
              <a:rPr lang="en-US" dirty="0"/>
              <a:t>s</a:t>
            </a:r>
            <a:r>
              <a:rPr lang="en-US" dirty="0" smtClean="0"/>
              <a:t>ales invoices, quotes and signed contracts, personnel costs documentation (allocation methodologies, personal activity reports, time records), checks, etc.</a:t>
            </a:r>
          </a:p>
          <a:p>
            <a:pPr marL="0" indent="0">
              <a:buNone/>
            </a:pPr>
            <a:endParaRPr lang="en-US" dirty="0" smtClean="0"/>
          </a:p>
          <a:p>
            <a:pPr lvl="1"/>
            <a:endParaRPr lang="en-US" dirty="0" smtClean="0"/>
          </a:p>
          <a:p>
            <a:pPr lvl="1"/>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1193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Budgets – Personnel Costs </a:t>
            </a:r>
            <a:endParaRPr lang="en-US" dirty="0"/>
          </a:p>
        </p:txBody>
      </p:sp>
      <p:sp>
        <p:nvSpPr>
          <p:cNvPr id="3" name="Content Placeholder 2"/>
          <p:cNvSpPr>
            <a:spLocks noGrp="1"/>
          </p:cNvSpPr>
          <p:nvPr>
            <p:ph sz="quarter" idx="1"/>
          </p:nvPr>
        </p:nvSpPr>
        <p:spPr>
          <a:xfrm>
            <a:off x="612648" y="1600200"/>
            <a:ext cx="8378952" cy="5029200"/>
          </a:xfrm>
        </p:spPr>
        <p:txBody>
          <a:bodyPr/>
          <a:lstStyle/>
          <a:p>
            <a:r>
              <a:rPr lang="en-US" sz="2400" dirty="0" smtClean="0"/>
              <a:t>If the staff member is a paralegal or attorney the timekeeping requirements under 45 CFR 1635 may apply.</a:t>
            </a:r>
          </a:p>
          <a:p>
            <a:r>
              <a:rPr lang="en-US" sz="2400" dirty="0" smtClean="0"/>
              <a:t>If the staff member </a:t>
            </a:r>
            <a:r>
              <a:rPr lang="en-US" sz="2400" dirty="0"/>
              <a:t>is </a:t>
            </a:r>
            <a:r>
              <a:rPr lang="en-US" sz="2400" dirty="0" smtClean="0"/>
              <a:t>not a </a:t>
            </a:r>
            <a:r>
              <a:rPr lang="en-US" sz="2400" dirty="0"/>
              <a:t>paralegal or </a:t>
            </a:r>
            <a:r>
              <a:rPr lang="en-US" sz="2400" dirty="0" smtClean="0"/>
              <a:t>attorney, and their time is a </a:t>
            </a:r>
            <a:r>
              <a:rPr lang="en-US" sz="2400" i="1" dirty="0" smtClean="0"/>
              <a:t>direct</a:t>
            </a:r>
            <a:r>
              <a:rPr lang="en-US" sz="2400" dirty="0" smtClean="0"/>
              <a:t> cost to the TIG, then 45 CFR § 1630.3(d) direct cost standards apply and they must maintain personal activity reports. </a:t>
            </a:r>
            <a:endParaRPr lang="en-US" dirty="0" smtClean="0"/>
          </a:p>
          <a:p>
            <a:pPr lvl="1"/>
            <a:endParaRPr lang="en-US" dirty="0" smtClean="0"/>
          </a:p>
          <a:p>
            <a:pPr lvl="1"/>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097" y="4039638"/>
            <a:ext cx="4066303" cy="6085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886201"/>
            <a:ext cx="4416511"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4876800"/>
            <a:ext cx="4267200" cy="954107"/>
          </a:xfrm>
          <a:prstGeom prst="rect">
            <a:avLst/>
          </a:prstGeom>
          <a:noFill/>
        </p:spPr>
        <p:txBody>
          <a:bodyPr wrap="square" rtlCol="0">
            <a:spAutoFit/>
          </a:bodyPr>
          <a:lstStyle/>
          <a:p>
            <a:r>
              <a:rPr lang="en-US" sz="1400" dirty="0" smtClean="0"/>
              <a:t>Preamble to 45 CFR 1630</a:t>
            </a:r>
            <a:r>
              <a:rPr lang="en-US" sz="1400" dirty="0"/>
              <a:t>, </a:t>
            </a:r>
            <a:r>
              <a:rPr lang="en-US" sz="1400" i="1" dirty="0"/>
              <a:t>available at </a:t>
            </a:r>
            <a:r>
              <a:rPr lang="en-US" sz="1400" dirty="0">
                <a:hlinkClick r:id="rId5"/>
              </a:rPr>
              <a:t>http://</a:t>
            </a:r>
            <a:r>
              <a:rPr lang="en-US" sz="1400" dirty="0" smtClean="0">
                <a:hlinkClick r:id="rId5"/>
              </a:rPr>
              <a:t>www.lsc.gov/about/</a:t>
            </a:r>
            <a:r>
              <a:rPr lang="en-US" sz="1400" dirty="0" smtClean="0"/>
              <a:t> regulations-rules/regulations-publication-history/regulations-publication-history-part-1630</a:t>
            </a:r>
            <a:endParaRPr lang="en-US" sz="1400" dirty="0"/>
          </a:p>
        </p:txBody>
      </p:sp>
      <p:pic>
        <p:nvPicPr>
          <p:cNvPr id="7" name="Picture 15" descr="C:\Users\smithm\AppData\Local\Microsoft\Windows\Temporary Internet Files\Content.Outlook\LUY2C5E7\LSC-logo-1300x90.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9557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5"/>
          <p:cNvSpPr>
            <a:spLocks noGrp="1"/>
          </p:cNvSpPr>
          <p:nvPr>
            <p:ph type="title"/>
          </p:nvPr>
        </p:nvSpPr>
        <p:spPr>
          <a:xfrm>
            <a:off x="612775" y="228600"/>
            <a:ext cx="8153400" cy="990600"/>
          </a:xfrm>
        </p:spPr>
        <p:txBody>
          <a:bodyPr/>
          <a:lstStyle/>
          <a:p>
            <a:pPr eaLnBrk="1" hangingPunct="1"/>
            <a:r>
              <a:rPr lang="en-US" smtClean="0"/>
              <a:t>Budget Modifications</a:t>
            </a:r>
          </a:p>
        </p:txBody>
      </p:sp>
      <p:graphicFrame>
        <p:nvGraphicFramePr>
          <p:cNvPr id="8" name="Content Placeholder 7"/>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15" descr="C:\Users\smithm\AppData\Local\Microsoft\Windows\Temporary Internet Files\Content.Outlook\LUY2C5E7\LSC-logo-1300x90.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12775" y="228600"/>
            <a:ext cx="8153400" cy="990600"/>
          </a:xfrm>
        </p:spPr>
        <p:txBody>
          <a:bodyPr/>
          <a:lstStyle/>
          <a:p>
            <a:pPr eaLnBrk="1" hangingPunct="1"/>
            <a:r>
              <a:rPr lang="en-US" smtClean="0"/>
              <a:t>Budget Modifications</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eaLnBrk="1" fontAlgn="auto" hangingPunct="1">
              <a:spcAft>
                <a:spcPts val="0"/>
              </a:spcAft>
              <a:defRPr/>
            </a:pPr>
            <a:r>
              <a:rPr lang="en-US" dirty="0" smtClean="0"/>
              <a:t>Requests for Budget Modifications must be in writing via email to </a:t>
            </a:r>
            <a:r>
              <a:rPr lang="en-US" dirty="0" smtClean="0">
                <a:hlinkClick r:id="rId3"/>
              </a:rPr>
              <a:t>techgrants@lsc.gov</a:t>
            </a:r>
            <a:r>
              <a:rPr lang="en-US" dirty="0" smtClean="0"/>
              <a:t> and/or the grant administrator (David, Glenn or Jane)</a:t>
            </a:r>
          </a:p>
          <a:p>
            <a:pPr marL="320040" indent="-320040" eaLnBrk="1" fontAlgn="auto" hangingPunct="1">
              <a:spcAft>
                <a:spcPts val="0"/>
              </a:spcAft>
              <a:defRPr/>
            </a:pPr>
            <a:r>
              <a:rPr lang="en-US" dirty="0" smtClean="0"/>
              <a:t>Budget Modifications can only be requested directly by the grantee</a:t>
            </a:r>
          </a:p>
          <a:p>
            <a:pPr marL="320040" indent="-320040" eaLnBrk="1" fontAlgn="auto" hangingPunct="1">
              <a:spcAft>
                <a:spcPts val="0"/>
              </a:spcAft>
              <a:defRPr/>
            </a:pPr>
            <a:r>
              <a:rPr lang="en-US" dirty="0" smtClean="0"/>
              <a:t>Email must include: 1) what change is needed; and 2) the reason(s) for the change</a:t>
            </a:r>
          </a:p>
          <a:p>
            <a:pPr marL="320040" indent="-320040" eaLnBrk="1" fontAlgn="auto" hangingPunct="1">
              <a:spcAft>
                <a:spcPts val="0"/>
              </a:spcAft>
              <a:defRPr/>
            </a:pPr>
            <a:r>
              <a:rPr lang="en-US" dirty="0" smtClean="0"/>
              <a:t>LSC grant administrator will notify grantee of approval/disapproval and if approved, a modified budget will be created and saved in LSC Grants</a:t>
            </a:r>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12775" y="228600"/>
            <a:ext cx="8153400" cy="990600"/>
          </a:xfrm>
        </p:spPr>
        <p:txBody>
          <a:bodyPr/>
          <a:lstStyle/>
          <a:p>
            <a:pPr eaLnBrk="1" hangingPunct="1"/>
            <a:r>
              <a:rPr lang="en-US" smtClean="0"/>
              <a:t>Conflicts of Interest</a:t>
            </a:r>
          </a:p>
        </p:txBody>
      </p:sp>
      <p:sp>
        <p:nvSpPr>
          <p:cNvPr id="3" name="Content Placeholder 2"/>
          <p:cNvSpPr>
            <a:spLocks noGrp="1"/>
          </p:cNvSpPr>
          <p:nvPr>
            <p:ph sz="quarter" idx="1"/>
          </p:nvPr>
        </p:nvSpPr>
        <p:spPr>
          <a:xfrm>
            <a:off x="612775" y="1600200"/>
            <a:ext cx="8153400" cy="4648200"/>
          </a:xfrm>
        </p:spPr>
        <p:txBody>
          <a:bodyPr>
            <a:normAutofit fontScale="92500"/>
          </a:bodyPr>
          <a:lstStyle/>
          <a:p>
            <a:pPr eaLnBrk="1" hangingPunct="1"/>
            <a:r>
              <a:rPr lang="en-US" dirty="0"/>
              <a:t>Grant Assurance in Award Package</a:t>
            </a:r>
          </a:p>
          <a:p>
            <a:pPr marL="320040" indent="-320040" eaLnBrk="1" fontAlgn="auto" hangingPunct="1">
              <a:spcAft>
                <a:spcPts val="0"/>
              </a:spcAft>
              <a:defRPr/>
            </a:pPr>
            <a:r>
              <a:rPr lang="en-US" dirty="0" smtClean="0"/>
              <a:t>Required to follow LSC’s TIG policy to identify and resolve situations that might present conflicts involving payments of LSC TIG funds to third parties.</a:t>
            </a:r>
          </a:p>
          <a:p>
            <a:pPr marL="320040" indent="-320040" eaLnBrk="1" fontAlgn="auto" hangingPunct="1">
              <a:spcAft>
                <a:spcPts val="0"/>
              </a:spcAft>
              <a:defRPr/>
            </a:pPr>
            <a:r>
              <a:rPr lang="en-US" i="1" dirty="0" smtClean="0"/>
              <a:t>Disclosure of Interests for Determination of Conflicts Policy Related to Expenditures of Funds Awarded to the Organization through Legal Services Corporation’s Technology Initiative Grant Program</a:t>
            </a:r>
          </a:p>
          <a:p>
            <a:pPr marL="640080" lvl="1" indent="-274320" eaLnBrk="1" fontAlgn="auto" hangingPunct="1">
              <a:spcAft>
                <a:spcPts val="0"/>
              </a:spcAft>
              <a:buNone/>
              <a:defRPr/>
            </a:pPr>
            <a:r>
              <a:rPr lang="en-US" u="sng" dirty="0" smtClean="0">
                <a:hlinkClick r:id="rId3"/>
              </a:rPr>
              <a:t>http://tig.lsc.gov/grants/compliance</a:t>
            </a:r>
            <a:endParaRPr lang="en-US" u="sng" dirty="0" smtClean="0"/>
          </a:p>
          <a:p>
            <a:pPr marL="640080" lvl="1" indent="-274320" eaLnBrk="1" fontAlgn="auto" hangingPunct="1">
              <a:spcAft>
                <a:spcPts val="0"/>
              </a:spcAft>
              <a:buNone/>
              <a:defRPr/>
            </a:pPr>
            <a:endParaRPr lang="en-US" i="1" dirty="0" smtClean="0"/>
          </a:p>
        </p:txBody>
      </p:sp>
      <p:pic>
        <p:nvPicPr>
          <p:cNvPr id="4" name="Picture 15" descr="C:\Users\smithm\AppData\Local\Microsoft\Windows\Temporary Internet Files\Content.Outlook\LUY2C5E7\LSC-logo-1300x90.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sz="quarter" idx="1"/>
          </p:nvPr>
        </p:nvSpPr>
        <p:spPr>
          <a:xfrm>
            <a:off x="612648" y="1600200"/>
            <a:ext cx="7845552" cy="4495800"/>
          </a:xfrm>
        </p:spPr>
        <p:txBody>
          <a:bodyPr/>
          <a:lstStyle/>
          <a:p>
            <a:pPr marL="514350" indent="-514350">
              <a:spcAft>
                <a:spcPts val="1800"/>
              </a:spcAft>
              <a:buFont typeface="+mj-lt"/>
              <a:buAutoNum type="arabicPeriod"/>
            </a:pPr>
            <a:r>
              <a:rPr lang="en-US" dirty="0" smtClean="0"/>
              <a:t>To bring to your attention some best practices, key TIG procedures, reporting and compliance requirements; and </a:t>
            </a:r>
          </a:p>
          <a:p>
            <a:pPr marL="514350" indent="-514350">
              <a:buFont typeface="+mj-lt"/>
              <a:buAutoNum type="arabicPeriod"/>
            </a:pPr>
            <a:r>
              <a:rPr lang="en-US" dirty="0" smtClean="0"/>
              <a:t>To point you to resources to help you understand  and successfully navigate those LSC procedures and requirements not specifically covered. </a:t>
            </a:r>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913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2775" y="228600"/>
            <a:ext cx="8153400" cy="990600"/>
          </a:xfrm>
        </p:spPr>
        <p:txBody>
          <a:bodyPr/>
          <a:lstStyle/>
          <a:p>
            <a:pPr eaLnBrk="1" hangingPunct="1"/>
            <a:r>
              <a:rPr lang="en-US" smtClean="0"/>
              <a:t>Contracting</a:t>
            </a:r>
          </a:p>
        </p:txBody>
      </p:sp>
      <p:sp>
        <p:nvSpPr>
          <p:cNvPr id="29699" name="Content Placeholder 2"/>
          <p:cNvSpPr>
            <a:spLocks noGrp="1"/>
          </p:cNvSpPr>
          <p:nvPr>
            <p:ph sz="quarter" idx="1"/>
          </p:nvPr>
        </p:nvSpPr>
        <p:spPr>
          <a:xfrm>
            <a:off x="612775" y="1600200"/>
            <a:ext cx="8153400" cy="4495800"/>
          </a:xfrm>
        </p:spPr>
        <p:txBody>
          <a:bodyPr/>
          <a:lstStyle/>
          <a:p>
            <a:pPr eaLnBrk="1" hangingPunct="1">
              <a:lnSpc>
                <a:spcPct val="80000"/>
              </a:lnSpc>
            </a:pPr>
            <a:r>
              <a:rPr lang="en-US" sz="2800" dirty="0" smtClean="0"/>
              <a:t>See Program Letter 10-03 on Third-Party Contracting of TIG Funds - </a:t>
            </a:r>
            <a:r>
              <a:rPr lang="en-US" sz="2800" dirty="0" smtClean="0">
                <a:hlinkClick r:id="rId3"/>
              </a:rPr>
              <a:t>http://tig.lsc.gov/grants/compliance</a:t>
            </a:r>
            <a:endParaRPr lang="en-US" sz="2800" dirty="0" smtClean="0"/>
          </a:p>
          <a:p>
            <a:pPr eaLnBrk="1" hangingPunct="1"/>
            <a:r>
              <a:rPr lang="en-US" sz="2800" dirty="0" smtClean="0"/>
              <a:t>Property Acquisition and Management Manual (PAMM) covers, among other things, approval for lease/purchase of equipment/property over $10,000</a:t>
            </a:r>
          </a:p>
          <a:p>
            <a:pPr eaLnBrk="1" hangingPunct="1"/>
            <a:r>
              <a:rPr lang="en-US" sz="2800" dirty="0" smtClean="0"/>
              <a:t>PAMM approvals must be obtained in advance of purchase  (may include the approval request and appropriate information in the TIG application)</a:t>
            </a:r>
          </a:p>
          <a:p>
            <a:pPr eaLnBrk="1" hangingPunct="1"/>
            <a:r>
              <a:rPr lang="en-US" sz="2800" dirty="0" smtClean="0"/>
              <a:t>See </a:t>
            </a:r>
            <a:r>
              <a:rPr lang="en-US" sz="2800" dirty="0" smtClean="0">
                <a:hlinkClick r:id="rId4"/>
              </a:rPr>
              <a:t>http://www.lsc.gov/laws/pamm.php</a:t>
            </a:r>
            <a:endParaRPr lang="en-US" sz="2800" dirty="0" smtClean="0"/>
          </a:p>
          <a:p>
            <a:pPr eaLnBrk="1" hangingPunct="1">
              <a:buFont typeface="Wingdings" pitchFamily="2" charset="2"/>
              <a:buNone/>
            </a:pPr>
            <a:endParaRPr lang="en-US" dirty="0" smtClean="0"/>
          </a:p>
        </p:txBody>
      </p:sp>
      <p:pic>
        <p:nvPicPr>
          <p:cNvPr id="4" name="Picture 15" descr="C:\Users\smithm\AppData\Local\Microsoft\Windows\Temporary Internet Files\Content.Outlook\LUY2C5E7\LSC-logo-1300x9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smtClean="0"/>
              <a:t>Third Party Contracting for Services</a:t>
            </a:r>
            <a:endParaRPr lang="en-US" dirty="0"/>
          </a:p>
        </p:txBody>
      </p:sp>
      <p:sp>
        <p:nvSpPr>
          <p:cNvPr id="31747" name="Content Placeholder 2"/>
          <p:cNvSpPr>
            <a:spLocks noGrp="1"/>
          </p:cNvSpPr>
          <p:nvPr>
            <p:ph sz="quarter" idx="1"/>
          </p:nvPr>
        </p:nvSpPr>
        <p:spPr>
          <a:xfrm>
            <a:off x="612775" y="1600200"/>
            <a:ext cx="8153400" cy="4495800"/>
          </a:xfrm>
        </p:spPr>
        <p:txBody>
          <a:bodyPr/>
          <a:lstStyle/>
          <a:p>
            <a:pPr eaLnBrk="1" hangingPunct="1"/>
            <a:r>
              <a:rPr lang="en-US" dirty="0" smtClean="0"/>
              <a:t>Applies to </a:t>
            </a:r>
            <a:r>
              <a:rPr lang="en-US" i="1" dirty="0" smtClean="0"/>
              <a:t>contracting for services </a:t>
            </a:r>
            <a:r>
              <a:rPr lang="en-US" dirty="0" smtClean="0"/>
              <a:t>over $3,500 </a:t>
            </a:r>
            <a:r>
              <a:rPr lang="en-US" i="1" dirty="0" smtClean="0"/>
              <a:t>or</a:t>
            </a:r>
            <a:r>
              <a:rPr lang="en-US" dirty="0" smtClean="0"/>
              <a:t> where an administrative plan is required (PAMM still applies for property/equipment)</a:t>
            </a:r>
          </a:p>
          <a:p>
            <a:pPr eaLnBrk="1" hangingPunct="1"/>
            <a:r>
              <a:rPr lang="en-US" dirty="0" smtClean="0"/>
              <a:t>No pre-approval required – reporting provided with payment request for period in which contract was executed</a:t>
            </a:r>
          </a:p>
          <a:p>
            <a:pPr eaLnBrk="1" hangingPunct="1"/>
            <a:r>
              <a:rPr lang="en-US" dirty="0" smtClean="0"/>
              <a:t>Solicit minimum of 3 bids or fully document sole source/few bids justification.</a:t>
            </a:r>
          </a:p>
          <a:p>
            <a:pPr eaLnBrk="1" hangingPunct="1"/>
            <a:endParaRPr lang="en-US" dirty="0" smtClean="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838200"/>
          </a:xfrm>
        </p:spPr>
        <p:txBody>
          <a:bodyPr>
            <a:normAutofit fontScale="90000"/>
          </a:bodyPr>
          <a:lstStyle/>
          <a:p>
            <a:pPr eaLnBrk="1" fontAlgn="auto" hangingPunct="1">
              <a:spcAft>
                <a:spcPts val="0"/>
              </a:spcAft>
              <a:defRPr/>
            </a:pPr>
            <a:r>
              <a:rPr lang="en-US" dirty="0" smtClean="0"/>
              <a:t>TIG Contracting for Services – Reporting Requirements</a:t>
            </a:r>
            <a:endParaRPr lang="en-US" dirty="0"/>
          </a:p>
        </p:txBody>
      </p:sp>
      <p:sp>
        <p:nvSpPr>
          <p:cNvPr id="33795" name="Content Placeholder 2"/>
          <p:cNvSpPr>
            <a:spLocks noGrp="1"/>
          </p:cNvSpPr>
          <p:nvPr>
            <p:ph sz="quarter" idx="1"/>
          </p:nvPr>
        </p:nvSpPr>
        <p:spPr>
          <a:xfrm>
            <a:off x="612775" y="1600200"/>
            <a:ext cx="8153400" cy="4495800"/>
          </a:xfrm>
        </p:spPr>
        <p:txBody>
          <a:bodyPr/>
          <a:lstStyle/>
          <a:p>
            <a:pPr eaLnBrk="1" hangingPunct="1"/>
            <a:r>
              <a:rPr lang="en-US" dirty="0" smtClean="0"/>
              <a:t>Provide with the payment request for the period in which the contract was executed to LSC a copy of the contract; and </a:t>
            </a:r>
          </a:p>
          <a:p>
            <a:pPr eaLnBrk="1" hangingPunct="1"/>
            <a:r>
              <a:rPr lang="en-US" dirty="0" smtClean="0"/>
              <a:t>Ensure the proper expenditure, accounting for, and audit of the contracted funds.  See </a:t>
            </a:r>
            <a:r>
              <a:rPr lang="en-US" i="1" dirty="0" smtClean="0"/>
              <a:t>Accounting Guide for LSC recipients, 2010 edition</a:t>
            </a:r>
            <a:r>
              <a:rPr lang="en-US" dirty="0" smtClean="0"/>
              <a:t>, particularly </a:t>
            </a:r>
            <a:r>
              <a:rPr lang="en-US" dirty="0" err="1" smtClean="0"/>
              <a:t>pgs</a:t>
            </a:r>
            <a:r>
              <a:rPr lang="en-US" dirty="0" smtClean="0"/>
              <a:t> 51 &amp; 91 on contracting: </a:t>
            </a:r>
            <a:r>
              <a:rPr lang="en-US" dirty="0" smtClean="0">
                <a:hlinkClick r:id="rId3"/>
              </a:rPr>
              <a:t>http://www.lsc.gov/pdfs/accounting_guide_for_lsc_recipients_2010_edition.pdf</a:t>
            </a:r>
            <a:endParaRPr lang="en-US" dirty="0" smtClean="0"/>
          </a:p>
          <a:p>
            <a:pPr eaLnBrk="1" hangingPunct="1"/>
            <a:endParaRPr lang="en-US" dirty="0" smtClean="0"/>
          </a:p>
        </p:txBody>
      </p:sp>
      <p:pic>
        <p:nvPicPr>
          <p:cNvPr id="4" name="Picture 15" descr="C:\Users\smithm\AppData\Local\Microsoft\Windows\Temporary Internet Files\Content.Outlook\LUY2C5E7\LSC-logo-1300x90.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fontAlgn="auto" hangingPunct="1">
              <a:spcAft>
                <a:spcPts val="0"/>
              </a:spcAft>
              <a:defRPr/>
            </a:pPr>
            <a:r>
              <a:rPr lang="en-US" dirty="0" err="1" smtClean="0"/>
              <a:t>Subgrants</a:t>
            </a:r>
            <a:r>
              <a:rPr lang="en-US" dirty="0" smtClean="0"/>
              <a:t>/Transfers and Contracting</a:t>
            </a:r>
            <a:endParaRPr lang="en-US" dirty="0"/>
          </a:p>
        </p:txBody>
      </p:sp>
      <p:sp>
        <p:nvSpPr>
          <p:cNvPr id="28675" name="Content Placeholder 2"/>
          <p:cNvSpPr>
            <a:spLocks noGrp="1"/>
          </p:cNvSpPr>
          <p:nvPr>
            <p:ph sz="quarter" idx="1"/>
          </p:nvPr>
        </p:nvSpPr>
        <p:spPr>
          <a:xfrm>
            <a:off x="612775" y="1600200"/>
            <a:ext cx="8153400" cy="4495800"/>
          </a:xfrm>
        </p:spPr>
        <p:txBody>
          <a:bodyPr/>
          <a:lstStyle/>
          <a:p>
            <a:pPr eaLnBrk="1" hangingPunct="1">
              <a:lnSpc>
                <a:spcPct val="80000"/>
              </a:lnSpc>
            </a:pPr>
            <a:r>
              <a:rPr lang="en-US" sz="2700" dirty="0" smtClean="0"/>
              <a:t>TIG funds are subject to the rules and requirements of LSC’s regulations, including the Subgrant and Transfer rules at Parts 1627 and 1610, respectively</a:t>
            </a:r>
          </a:p>
          <a:p>
            <a:pPr eaLnBrk="1" hangingPunct="1">
              <a:lnSpc>
                <a:spcPct val="80000"/>
              </a:lnSpc>
            </a:pPr>
            <a:r>
              <a:rPr lang="en-US" sz="2700" dirty="0" smtClean="0"/>
              <a:t>See </a:t>
            </a:r>
            <a:r>
              <a:rPr lang="en-US" sz="2400" dirty="0" smtClean="0">
                <a:hlinkClick r:id="rId3"/>
              </a:rPr>
              <a:t>http://www.lsc.gov/laws/regulationshistory1610.php</a:t>
            </a:r>
            <a:r>
              <a:rPr lang="en-US" sz="2400" dirty="0" smtClean="0"/>
              <a:t> and </a:t>
            </a:r>
            <a:r>
              <a:rPr lang="en-US" sz="2400" dirty="0" smtClean="0">
                <a:hlinkClick r:id="rId4"/>
              </a:rPr>
              <a:t>http://www.lsc.gov/laws/regulationshistory1627.php</a:t>
            </a:r>
            <a:endParaRPr lang="en-US" sz="2400" dirty="0" smtClean="0"/>
          </a:p>
          <a:p>
            <a:pPr eaLnBrk="1" hangingPunct="1">
              <a:lnSpc>
                <a:spcPct val="80000"/>
              </a:lnSpc>
            </a:pPr>
            <a:r>
              <a:rPr lang="en-US" sz="2700" dirty="0" smtClean="0"/>
              <a:t>Subgrant agreement applications are submitted to OCE via LSC Grants. LSC has 45 Days to approve, disapprove or suggest modifications to the subgrant</a:t>
            </a:r>
          </a:p>
          <a:p>
            <a:pPr eaLnBrk="1" hangingPunct="1">
              <a:lnSpc>
                <a:spcPct val="80000"/>
              </a:lnSpc>
            </a:pPr>
            <a:endParaRPr lang="en-US" sz="2700" dirty="0" smtClean="0"/>
          </a:p>
          <a:p>
            <a:pPr eaLnBrk="1" hangingPunct="1">
              <a:lnSpc>
                <a:spcPct val="80000"/>
              </a:lnSpc>
            </a:pPr>
            <a:endParaRPr lang="en-US" sz="2700" dirty="0" smtClean="0"/>
          </a:p>
        </p:txBody>
      </p:sp>
      <p:pic>
        <p:nvPicPr>
          <p:cNvPr id="4" name="Picture 15" descr="C:\Users\smithm\AppData\Local\Microsoft\Windows\Temporary Internet Files\Content.Outlook\LUY2C5E7\LSC-logo-1300x9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12775" y="228600"/>
            <a:ext cx="8153400" cy="990600"/>
          </a:xfrm>
        </p:spPr>
        <p:txBody>
          <a:bodyPr/>
          <a:lstStyle/>
          <a:p>
            <a:pPr eaLnBrk="1" hangingPunct="1"/>
            <a:r>
              <a:rPr lang="en-US" smtClean="0"/>
              <a:t>Grant Close-outs/Terminations</a:t>
            </a:r>
          </a:p>
        </p:txBody>
      </p:sp>
      <p:sp>
        <p:nvSpPr>
          <p:cNvPr id="3" name="Content Placeholder 2"/>
          <p:cNvSpPr>
            <a:spLocks noGrp="1"/>
          </p:cNvSpPr>
          <p:nvPr>
            <p:ph idx="1"/>
          </p:nvPr>
        </p:nvSpPr>
        <p:spPr>
          <a:xfrm>
            <a:off x="612775" y="1600200"/>
            <a:ext cx="8153400" cy="4495800"/>
          </a:xfrm>
        </p:spPr>
        <p:txBody>
          <a:bodyPr>
            <a:normAutofit/>
          </a:bodyPr>
          <a:lstStyle/>
          <a:p>
            <a:pPr marL="274320" indent="0" eaLnBrk="1" fontAlgn="auto" hangingPunct="1">
              <a:spcAft>
                <a:spcPts val="1200"/>
              </a:spcAft>
              <a:buFont typeface="Wingdings" pitchFamily="2" charset="2"/>
              <a:buNone/>
              <a:defRPr/>
            </a:pPr>
            <a:r>
              <a:rPr lang="en-US" dirty="0" smtClean="0"/>
              <a:t>Grants may be closed out or terminated before they are completed for four reasons:</a:t>
            </a:r>
          </a:p>
          <a:p>
            <a:pPr eaLnBrk="1" fontAlgn="auto" hangingPunct="1">
              <a:spcAft>
                <a:spcPts val="1200"/>
              </a:spcAft>
              <a:buFont typeface="Wingdings" pitchFamily="2" charset="2"/>
              <a:buChar char="Ø"/>
              <a:defRPr/>
            </a:pPr>
            <a:r>
              <a:rPr lang="en-US" b="1" i="1" dirty="0" smtClean="0"/>
              <a:t>Failure </a:t>
            </a:r>
            <a:r>
              <a:rPr lang="en-US" b="1" i="1" dirty="0"/>
              <a:t>to Provide Timely Documentation</a:t>
            </a:r>
          </a:p>
          <a:p>
            <a:pPr eaLnBrk="1" hangingPunct="1">
              <a:spcAft>
                <a:spcPts val="1200"/>
              </a:spcAft>
              <a:buFont typeface="Wingdings" pitchFamily="2" charset="2"/>
              <a:buChar char="Ø"/>
            </a:pPr>
            <a:r>
              <a:rPr lang="en-US" b="1" i="1" dirty="0" smtClean="0"/>
              <a:t>Mutual </a:t>
            </a:r>
            <a:r>
              <a:rPr lang="en-US" b="1" i="1" dirty="0"/>
              <a:t>Consent</a:t>
            </a:r>
            <a:endParaRPr lang="en-US" dirty="0" smtClean="0"/>
          </a:p>
          <a:p>
            <a:pPr eaLnBrk="1" fontAlgn="auto" hangingPunct="1">
              <a:spcAft>
                <a:spcPts val="1200"/>
              </a:spcAft>
              <a:buFont typeface="Wingdings" pitchFamily="2" charset="2"/>
              <a:buChar char="Ø"/>
              <a:defRPr/>
            </a:pPr>
            <a:r>
              <a:rPr lang="en-US" b="1" i="1" dirty="0"/>
              <a:t>Grantee </a:t>
            </a:r>
            <a:r>
              <a:rPr lang="en-US" b="1" i="1" dirty="0" smtClean="0"/>
              <a:t>Performance</a:t>
            </a:r>
          </a:p>
          <a:p>
            <a:pPr eaLnBrk="1" fontAlgn="auto" hangingPunct="1">
              <a:spcAft>
                <a:spcPts val="1200"/>
              </a:spcAft>
              <a:buFont typeface="Wingdings" pitchFamily="2" charset="2"/>
              <a:buChar char="Ø"/>
              <a:defRPr/>
            </a:pPr>
            <a:r>
              <a:rPr lang="en-US" b="1" i="1" dirty="0"/>
              <a:t>Grantee Ceases to be an LSC Grantee</a:t>
            </a:r>
          </a:p>
          <a:p>
            <a:pPr marL="320040" indent="-320040" eaLnBrk="1" fontAlgn="auto" hangingPunct="1">
              <a:spcAft>
                <a:spcPts val="1200"/>
              </a:spcAft>
              <a:buNone/>
              <a:defRPr/>
            </a:pPr>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Your TIG Resources on</a:t>
            </a:r>
            <a:br>
              <a:rPr lang="en-US" dirty="0" smtClean="0"/>
            </a:br>
            <a:r>
              <a:rPr lang="en-US" dirty="0" smtClean="0"/>
              <a:t>http://tig.lsc.gov</a:t>
            </a:r>
            <a:endParaRPr lang="en-US" dirty="0"/>
          </a:p>
        </p:txBody>
      </p:sp>
      <p:sp>
        <p:nvSpPr>
          <p:cNvPr id="3" name="Content Placeholder 2"/>
          <p:cNvSpPr>
            <a:spLocks noGrp="1"/>
          </p:cNvSpPr>
          <p:nvPr>
            <p:ph sz="quarter" idx="1"/>
          </p:nvPr>
        </p:nvSpPr>
        <p:spPr/>
        <p:txBody>
          <a:bodyPr/>
          <a:lstStyle/>
          <a:p>
            <a:r>
              <a:rPr lang="en-US" dirty="0" smtClean="0"/>
              <a:t>Reporting Checklist</a:t>
            </a:r>
          </a:p>
          <a:p>
            <a:r>
              <a:rPr lang="en-US" dirty="0" smtClean="0"/>
              <a:t>Compliance Resources</a:t>
            </a:r>
          </a:p>
          <a:p>
            <a:r>
              <a:rPr lang="en-US" dirty="0" smtClean="0"/>
              <a:t>Sample Final Reports</a:t>
            </a:r>
          </a:p>
          <a:p>
            <a:r>
              <a:rPr lang="en-US" dirty="0" smtClean="0"/>
              <a:t>Sample Administrative Plan and Template</a:t>
            </a:r>
          </a:p>
          <a:p>
            <a:r>
              <a:rPr lang="en-US" dirty="0" smtClean="0"/>
              <a:t>Sample Evaluation Plan and Template</a:t>
            </a:r>
          </a:p>
          <a:p>
            <a:r>
              <a:rPr lang="en-US" dirty="0" smtClean="0"/>
              <a:t>Sample RFP for Contracting</a:t>
            </a:r>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3569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lstStyle/>
          <a:p>
            <a:r>
              <a:rPr lang="en-US" dirty="0" smtClean="0"/>
              <a:t>TIG Compliance Resources</a:t>
            </a:r>
            <a:endParaRPr lang="en-US" dirty="0"/>
          </a:p>
        </p:txBody>
      </p:sp>
      <p:sp>
        <p:nvSpPr>
          <p:cNvPr id="3" name="Content Placeholder 2"/>
          <p:cNvSpPr>
            <a:spLocks noGrp="1"/>
          </p:cNvSpPr>
          <p:nvPr>
            <p:ph idx="1"/>
          </p:nvPr>
        </p:nvSpPr>
        <p:spPr>
          <a:xfrm>
            <a:off x="457200" y="1676400"/>
            <a:ext cx="8229600" cy="4876800"/>
          </a:xfrm>
        </p:spPr>
        <p:txBody>
          <a:bodyPr>
            <a:normAutofit/>
          </a:bodyPr>
          <a:lstStyle/>
          <a:p>
            <a:r>
              <a:rPr lang="en-US" dirty="0" smtClean="0"/>
              <a:t>Grant Terms </a:t>
            </a:r>
          </a:p>
          <a:p>
            <a:endParaRPr lang="en-US" dirty="0"/>
          </a:p>
          <a:p>
            <a:endParaRPr lang="en-US" dirty="0" smtClean="0"/>
          </a:p>
          <a:p>
            <a:endParaRPr lang="en-US" dirty="0"/>
          </a:p>
          <a:p>
            <a:r>
              <a:rPr lang="en-US" dirty="0" smtClean="0"/>
              <a:t>Grant Assurances</a:t>
            </a:r>
          </a:p>
          <a:p>
            <a:pPr lvl="4"/>
            <a:r>
              <a:rPr lang="en-US" dirty="0"/>
              <a:t>Transfers and </a:t>
            </a:r>
            <a:r>
              <a:rPr lang="en-US" dirty="0" err="1" smtClean="0"/>
              <a:t>Subgrants</a:t>
            </a:r>
            <a:endParaRPr lang="en-US" dirty="0" smtClean="0"/>
          </a:p>
          <a:p>
            <a:pPr lvl="4"/>
            <a:r>
              <a:rPr lang="en-US" dirty="0" smtClean="0"/>
              <a:t>Conflicts of Interest</a:t>
            </a:r>
          </a:p>
          <a:p>
            <a:pPr lvl="4"/>
            <a:r>
              <a:rPr lang="en-US" dirty="0" smtClean="0"/>
              <a:t>Technology Standards</a:t>
            </a:r>
          </a:p>
          <a:p>
            <a:pPr lvl="4"/>
            <a:r>
              <a:rPr lang="en-US" dirty="0" smtClean="0"/>
              <a:t>Third-Party Contracting of TIG Funds</a:t>
            </a:r>
          </a:p>
          <a:p>
            <a:pPr lvl="4"/>
            <a:r>
              <a:rPr lang="en-US" dirty="0" smtClean="0"/>
              <a:t>Termination</a:t>
            </a:r>
          </a:p>
          <a:p>
            <a:pPr lvl="4"/>
            <a:r>
              <a:rPr lang="en-US" dirty="0" smtClean="0"/>
              <a:t>Etc. </a:t>
            </a:r>
          </a:p>
          <a:p>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4463" y="2115415"/>
            <a:ext cx="6053137" cy="138978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191000" y="3505200"/>
            <a:ext cx="3351810" cy="276999"/>
          </a:xfrm>
          <a:prstGeom prst="rect">
            <a:avLst/>
          </a:prstGeom>
          <a:noFill/>
        </p:spPr>
        <p:txBody>
          <a:bodyPr wrap="square" rtlCol="0">
            <a:spAutoFit/>
          </a:bodyPr>
          <a:lstStyle/>
          <a:p>
            <a:pPr algn="r"/>
            <a:r>
              <a:rPr lang="en-US" sz="1200" dirty="0" smtClean="0"/>
              <a:t>LSC TIG Award Letter </a:t>
            </a:r>
            <a:endParaRPr lang="en-US" sz="1200" dirty="0"/>
          </a:p>
        </p:txBody>
      </p:sp>
      <p:pic>
        <p:nvPicPr>
          <p:cNvPr id="6" name="Picture 15" descr="C:\Users\smithm\AppData\Local\Microsoft\Windows\Temporary Internet Files\Content.Outlook\LUY2C5E7\LSC-logo-1300x90.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382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LSC Compliance Resources</a:t>
            </a:r>
            <a:endParaRPr lang="en-US" dirty="0"/>
          </a:p>
        </p:txBody>
      </p:sp>
      <p:sp>
        <p:nvSpPr>
          <p:cNvPr id="3" name="Content Placeholder 2"/>
          <p:cNvSpPr>
            <a:spLocks noGrp="1"/>
          </p:cNvSpPr>
          <p:nvPr>
            <p:ph sz="quarter" idx="1"/>
          </p:nvPr>
        </p:nvSpPr>
        <p:spPr>
          <a:xfrm>
            <a:off x="612648" y="1447800"/>
            <a:ext cx="8153400" cy="4495800"/>
          </a:xfrm>
        </p:spPr>
        <p:txBody>
          <a:bodyPr/>
          <a:lstStyle/>
          <a:p>
            <a:pPr marL="687388" lvl="3" indent="-457200">
              <a:spcBef>
                <a:spcPts val="500"/>
              </a:spcBef>
              <a:spcAft>
                <a:spcPts val="1200"/>
              </a:spcAft>
              <a:buFont typeface="Wingdings" pitchFamily="2" charset="2"/>
              <a:buChar char="ü"/>
            </a:pPr>
            <a:r>
              <a:rPr lang="en-US" sz="1800" b="1" dirty="0" smtClean="0"/>
              <a:t>LSC Website and TIG Website</a:t>
            </a:r>
            <a:r>
              <a:rPr lang="en-US" sz="1800" dirty="0" smtClean="0"/>
              <a:t> (</a:t>
            </a:r>
            <a:r>
              <a:rPr lang="en-US" sz="1800" dirty="0"/>
              <a:t>http://</a:t>
            </a:r>
            <a:r>
              <a:rPr lang="en-US" sz="1800" dirty="0" smtClean="0"/>
              <a:t>tig.lsc.gov/grants/compliance)</a:t>
            </a:r>
          </a:p>
          <a:p>
            <a:pPr marL="687388" lvl="3" indent="-457200">
              <a:spcBef>
                <a:spcPts val="500"/>
              </a:spcBef>
              <a:spcAft>
                <a:spcPts val="1200"/>
              </a:spcAft>
              <a:buFont typeface="Wingdings" pitchFamily="2" charset="2"/>
              <a:buChar char="ü"/>
            </a:pPr>
            <a:r>
              <a:rPr lang="en-US" sz="1800" b="1" dirty="0" smtClean="0"/>
              <a:t>LSC </a:t>
            </a:r>
            <a:r>
              <a:rPr lang="en-US" sz="1800" b="1" dirty="0"/>
              <a:t>Regulations and Regulation </a:t>
            </a:r>
            <a:r>
              <a:rPr lang="en-US" sz="1800" b="1" dirty="0" smtClean="0"/>
              <a:t>Preambles</a:t>
            </a:r>
            <a:r>
              <a:rPr lang="en-US" sz="1800" b="1" i="1" dirty="0" smtClean="0"/>
              <a:t> </a:t>
            </a:r>
            <a:r>
              <a:rPr lang="en-US" sz="1800" i="1" dirty="0" smtClean="0"/>
              <a:t>(</a:t>
            </a:r>
            <a:r>
              <a:rPr lang="en-US" sz="1800" dirty="0" smtClean="0"/>
              <a:t>http</a:t>
            </a:r>
            <a:r>
              <a:rPr lang="en-US" sz="1800" dirty="0"/>
              <a:t>://www.lsc.gov/ </a:t>
            </a:r>
            <a:r>
              <a:rPr lang="en-US" sz="1800" dirty="0" smtClean="0"/>
              <a:t>about/regulations-rules)</a:t>
            </a:r>
            <a:endParaRPr lang="en-US" sz="1800" dirty="0"/>
          </a:p>
          <a:p>
            <a:pPr marL="687388" lvl="3" indent="-457200">
              <a:spcBef>
                <a:spcPts val="500"/>
              </a:spcBef>
              <a:spcAft>
                <a:spcPts val="1200"/>
              </a:spcAft>
              <a:buFont typeface="Wingdings" pitchFamily="2" charset="2"/>
              <a:buChar char="ü"/>
            </a:pPr>
            <a:r>
              <a:rPr lang="en-US" sz="1800" b="1" dirty="0"/>
              <a:t>OCE’s Compliance Advisories and LSC Program </a:t>
            </a:r>
            <a:r>
              <a:rPr lang="en-US" sz="1800" b="1" dirty="0" smtClean="0"/>
              <a:t>Letters </a:t>
            </a:r>
            <a:r>
              <a:rPr lang="en-US" sz="1800" dirty="0" smtClean="0"/>
              <a:t>(</a:t>
            </a:r>
            <a:r>
              <a:rPr lang="en-US" sz="1800" dirty="0"/>
              <a:t>http://</a:t>
            </a:r>
            <a:r>
              <a:rPr lang="en-US" sz="1800" dirty="0" smtClean="0"/>
              <a:t>grants.lsc.gov/rin/grantee-guidance/program-letters/current-program-letters)</a:t>
            </a:r>
            <a:endParaRPr lang="en-US" sz="1800" dirty="0"/>
          </a:p>
          <a:p>
            <a:pPr marL="687388" lvl="3" indent="-457200">
              <a:spcBef>
                <a:spcPts val="500"/>
              </a:spcBef>
              <a:spcAft>
                <a:spcPts val="1200"/>
              </a:spcAft>
              <a:buFont typeface="Wingdings" pitchFamily="2" charset="2"/>
              <a:buChar char="ü"/>
            </a:pPr>
            <a:r>
              <a:rPr lang="en-US" sz="1800" b="1" dirty="0"/>
              <a:t>LSC Property Acquisition and Management Manual (PAMM</a:t>
            </a:r>
            <a:r>
              <a:rPr lang="en-US" sz="1800" b="1" dirty="0" smtClean="0"/>
              <a:t>) </a:t>
            </a:r>
            <a:r>
              <a:rPr lang="en-US" sz="1800" dirty="0" smtClean="0"/>
              <a:t>(</a:t>
            </a:r>
            <a:r>
              <a:rPr lang="en-US" sz="1800" dirty="0"/>
              <a:t>http://</a:t>
            </a:r>
            <a:r>
              <a:rPr lang="en-US" sz="1800" dirty="0" smtClean="0"/>
              <a:t>grants.lsc.gov/rin/grantee-guidance)</a:t>
            </a:r>
            <a:endParaRPr lang="en-US" sz="1800" dirty="0"/>
          </a:p>
          <a:p>
            <a:pPr marL="687388" lvl="3" indent="-457200">
              <a:spcBef>
                <a:spcPts val="500"/>
              </a:spcBef>
              <a:spcAft>
                <a:spcPts val="1200"/>
              </a:spcAft>
              <a:buFont typeface="Wingdings" pitchFamily="2" charset="2"/>
              <a:buChar char="ü"/>
            </a:pPr>
            <a:r>
              <a:rPr lang="en-US" sz="1800" b="1" dirty="0"/>
              <a:t>Accounting Guide for LSC </a:t>
            </a:r>
            <a:r>
              <a:rPr lang="en-US" sz="1800" b="1" dirty="0" smtClean="0"/>
              <a:t>Recipients </a:t>
            </a:r>
            <a:r>
              <a:rPr lang="en-US" sz="1800" dirty="0" smtClean="0"/>
              <a:t>(</a:t>
            </a:r>
            <a:r>
              <a:rPr lang="en-US" sz="1800" dirty="0"/>
              <a:t>http://grants.lsc.gov/rin /</a:t>
            </a:r>
            <a:r>
              <a:rPr lang="en-US" sz="1800" dirty="0" smtClean="0"/>
              <a:t>grantee-guidance/accounting-guide-</a:t>
            </a:r>
            <a:r>
              <a:rPr lang="en-US" sz="1800" dirty="0" err="1" smtClean="0"/>
              <a:t>lsc</a:t>
            </a:r>
            <a:r>
              <a:rPr lang="en-US" sz="1800" dirty="0" smtClean="0"/>
              <a:t>-recipients</a:t>
            </a:r>
            <a:endParaRPr lang="en-US" sz="1800" dirty="0"/>
          </a:p>
          <a:p>
            <a:pPr marL="687388" lvl="3" indent="-457200">
              <a:spcBef>
                <a:spcPts val="500"/>
              </a:spcBef>
              <a:spcAft>
                <a:spcPts val="1200"/>
              </a:spcAft>
              <a:buFont typeface="Wingdings" pitchFamily="2" charset="2"/>
              <a:buChar char="ü"/>
            </a:pPr>
            <a:r>
              <a:rPr lang="en-US" sz="1800" b="1" dirty="0"/>
              <a:t>LSC External </a:t>
            </a:r>
            <a:r>
              <a:rPr lang="en-US" sz="1800" b="1" dirty="0" smtClean="0"/>
              <a:t>Opinions </a:t>
            </a:r>
            <a:r>
              <a:rPr lang="en-US" sz="1800" dirty="0" smtClean="0"/>
              <a:t>(http</a:t>
            </a:r>
            <a:r>
              <a:rPr lang="en-US" sz="1800" dirty="0"/>
              <a:t>://</a:t>
            </a:r>
            <a:r>
              <a:rPr lang="en-US" sz="1800" dirty="0" smtClean="0"/>
              <a:t>www.lsc.gov/about/office-legal-affairs-external-opinions)</a:t>
            </a:r>
            <a:endParaRPr lang="en-US" sz="1800" dirty="0"/>
          </a:p>
          <a:p>
            <a:pPr marL="687388" lvl="3" indent="-457200">
              <a:spcBef>
                <a:spcPts val="500"/>
              </a:spcBef>
              <a:buFont typeface="Wingdings" pitchFamily="2" charset="2"/>
              <a:buChar char="ü"/>
            </a:pPr>
            <a:r>
              <a:rPr lang="en-US" sz="1800" b="1" dirty="0"/>
              <a:t>Case Service Report Handbook (2008 Ed, as amended 2011</a:t>
            </a:r>
            <a:r>
              <a:rPr lang="en-US" sz="1800" b="1" dirty="0" smtClean="0"/>
              <a:t>)</a:t>
            </a:r>
            <a:r>
              <a:rPr lang="en-US" sz="1800" dirty="0"/>
              <a:t> </a:t>
            </a:r>
            <a:r>
              <a:rPr lang="en-US" sz="1800" dirty="0" smtClean="0"/>
              <a:t>(http</a:t>
            </a:r>
            <a:r>
              <a:rPr lang="en-US" sz="1800" dirty="0"/>
              <a:t>://grants.lsc.gov/rin/ </a:t>
            </a:r>
            <a:r>
              <a:rPr lang="en-US" sz="1800" dirty="0" smtClean="0"/>
              <a:t>grantee-guidance)</a:t>
            </a:r>
          </a:p>
          <a:p>
            <a:pPr marL="230188" lvl="3" indent="0">
              <a:spcBef>
                <a:spcPts val="500"/>
              </a:spcBef>
              <a:buNone/>
            </a:pPr>
            <a:endParaRPr lang="en-US" sz="1800" b="1" dirty="0"/>
          </a:p>
          <a:p>
            <a:pPr marL="0" indent="0">
              <a:buNone/>
            </a:pPr>
            <a:endParaRPr lang="en-US" dirty="0"/>
          </a:p>
        </p:txBody>
      </p:sp>
    </p:spTree>
    <p:extLst>
      <p:ext uri="{BB962C8B-B14F-4D97-AF65-F5344CB8AC3E}">
        <p14:creationId xmlns:p14="http://schemas.microsoft.com/office/powerpoint/2010/main" val="28801595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LSC Compliance Resources</a:t>
            </a:r>
            <a:endParaRPr lang="en-US" dirty="0"/>
          </a:p>
        </p:txBody>
      </p:sp>
      <p:sp>
        <p:nvSpPr>
          <p:cNvPr id="3" name="Content Placeholder 2"/>
          <p:cNvSpPr>
            <a:spLocks noGrp="1"/>
          </p:cNvSpPr>
          <p:nvPr>
            <p:ph sz="quarter" idx="1"/>
          </p:nvPr>
        </p:nvSpPr>
        <p:spPr>
          <a:xfrm>
            <a:off x="612648" y="1600200"/>
            <a:ext cx="8153400" cy="4495800"/>
          </a:xfrm>
        </p:spPr>
        <p:txBody>
          <a:bodyPr/>
          <a:lstStyle/>
          <a:p>
            <a:pPr marL="342900" lvl="3" indent="-342900">
              <a:spcBef>
                <a:spcPts val="800"/>
              </a:spcBef>
              <a:spcAft>
                <a:spcPts val="1800"/>
              </a:spcAft>
              <a:buFont typeface="Wingdings" pitchFamily="2" charset="2"/>
              <a:buChar char="q"/>
            </a:pPr>
            <a:r>
              <a:rPr lang="en-US" sz="2400" dirty="0" smtClean="0"/>
              <a:t> </a:t>
            </a:r>
            <a:r>
              <a:rPr lang="en-US" sz="2900" dirty="0"/>
              <a:t>LSC Program Counsels and Fiscal </a:t>
            </a:r>
            <a:r>
              <a:rPr lang="en-US" sz="2900" dirty="0" smtClean="0"/>
              <a:t>Analyst</a:t>
            </a:r>
          </a:p>
          <a:p>
            <a:pPr marL="800100" lvl="4" indent="-342900">
              <a:spcBef>
                <a:spcPts val="800"/>
              </a:spcBef>
              <a:spcAft>
                <a:spcPts val="1800"/>
              </a:spcAft>
              <a:buFont typeface="Wingdings" pitchFamily="2" charset="2"/>
              <a:buChar char="q"/>
            </a:pPr>
            <a:r>
              <a:rPr lang="en-US" sz="2400" dirty="0" smtClean="0"/>
              <a:t>Informal Consultations</a:t>
            </a:r>
          </a:p>
          <a:p>
            <a:pPr marL="800100" lvl="4" indent="-342900">
              <a:spcBef>
                <a:spcPts val="800"/>
              </a:spcBef>
              <a:spcAft>
                <a:spcPts val="1800"/>
              </a:spcAft>
              <a:buFont typeface="Wingdings" pitchFamily="2" charset="2"/>
              <a:buChar char="q"/>
            </a:pPr>
            <a:r>
              <a:rPr lang="en-US" sz="2400" dirty="0" smtClean="0"/>
              <a:t>Formal </a:t>
            </a:r>
            <a:r>
              <a:rPr lang="en-US" sz="2400" dirty="0"/>
              <a:t>Technical </a:t>
            </a:r>
            <a:r>
              <a:rPr lang="en-US" sz="2400" dirty="0" smtClean="0"/>
              <a:t>Assistance</a:t>
            </a:r>
          </a:p>
          <a:p>
            <a:pPr marL="342900" lvl="3" indent="-342900">
              <a:spcBef>
                <a:spcPts val="800"/>
              </a:spcBef>
              <a:spcAft>
                <a:spcPts val="1800"/>
              </a:spcAft>
              <a:buFont typeface="Wingdings" pitchFamily="2" charset="2"/>
              <a:buChar char="q"/>
            </a:pPr>
            <a:r>
              <a:rPr lang="en-US" sz="2900" dirty="0" smtClean="0"/>
              <a:t>In 2013, OCE </a:t>
            </a:r>
            <a:r>
              <a:rPr lang="en-US" sz="2900" dirty="0"/>
              <a:t>will begin incorporating TIGs into its onsite review </a:t>
            </a:r>
            <a:r>
              <a:rPr lang="en-US" sz="2900" dirty="0" smtClean="0"/>
              <a:t>process.</a:t>
            </a:r>
          </a:p>
          <a:p>
            <a:pPr marL="342900" lvl="3" indent="-342900">
              <a:spcBef>
                <a:spcPts val="800"/>
              </a:spcBef>
              <a:spcAft>
                <a:spcPts val="1800"/>
              </a:spcAft>
              <a:buFont typeface="Wingdings" pitchFamily="2" charset="2"/>
              <a:buChar char="q"/>
            </a:pPr>
            <a:r>
              <a:rPr lang="en-US" sz="2900" dirty="0" smtClean="0"/>
              <a:t>LSC’s </a:t>
            </a:r>
            <a:r>
              <a:rPr lang="en-US" sz="2900" dirty="0"/>
              <a:t>OIG will also be </a:t>
            </a:r>
            <a:r>
              <a:rPr lang="en-US" sz="2900" dirty="0" smtClean="0"/>
              <a:t>conducting TIG-related audits.</a:t>
            </a:r>
            <a:endParaRPr lang="en-US" sz="2900" dirty="0"/>
          </a:p>
          <a:p>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49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12775" y="228600"/>
            <a:ext cx="8153400" cy="990600"/>
          </a:xfrm>
        </p:spPr>
        <p:txBody>
          <a:bodyPr/>
          <a:lstStyle/>
          <a:p>
            <a:pPr eaLnBrk="1" hangingPunct="1"/>
            <a:r>
              <a:rPr lang="en-US" dirty="0" smtClean="0"/>
              <a:t>2013 TIG Cycle</a:t>
            </a:r>
          </a:p>
        </p:txBody>
      </p:sp>
      <p:sp>
        <p:nvSpPr>
          <p:cNvPr id="40963" name="Content Placeholder 2"/>
          <p:cNvSpPr>
            <a:spLocks noGrp="1"/>
          </p:cNvSpPr>
          <p:nvPr>
            <p:ph sz="quarter" idx="1"/>
          </p:nvPr>
        </p:nvSpPr>
        <p:spPr>
          <a:xfrm>
            <a:off x="612775" y="1600200"/>
            <a:ext cx="8153400" cy="4495800"/>
          </a:xfrm>
        </p:spPr>
        <p:txBody>
          <a:bodyPr/>
          <a:lstStyle/>
          <a:p>
            <a:pPr eaLnBrk="1" hangingPunct="1"/>
            <a:r>
              <a:rPr lang="en-US" sz="3200" dirty="0" smtClean="0"/>
              <a:t>Anticipate approximately </a:t>
            </a:r>
            <a:r>
              <a:rPr lang="en-US" sz="3200" dirty="0"/>
              <a:t>$</a:t>
            </a:r>
            <a:r>
              <a:rPr lang="en-US" sz="3200" dirty="0" smtClean="0"/>
              <a:t>3 </a:t>
            </a:r>
            <a:r>
              <a:rPr lang="en-US" sz="3200" dirty="0"/>
              <a:t>million </a:t>
            </a:r>
            <a:r>
              <a:rPr lang="en-US" sz="3200" dirty="0" smtClean="0"/>
              <a:t>will be available </a:t>
            </a:r>
            <a:r>
              <a:rPr lang="en-US" sz="3200" dirty="0"/>
              <a:t>for </a:t>
            </a:r>
            <a:r>
              <a:rPr lang="en-US" sz="3200" dirty="0" smtClean="0"/>
              <a:t>2013 </a:t>
            </a:r>
            <a:r>
              <a:rPr lang="en-US" sz="3200" dirty="0"/>
              <a:t>grant </a:t>
            </a:r>
            <a:r>
              <a:rPr lang="en-US" sz="3200" dirty="0" smtClean="0"/>
              <a:t>awards</a:t>
            </a:r>
          </a:p>
          <a:p>
            <a:pPr eaLnBrk="1" hangingPunct="1"/>
            <a:r>
              <a:rPr lang="en-US" dirty="0"/>
              <a:t>Letters of Intent (LOI) </a:t>
            </a:r>
          </a:p>
          <a:p>
            <a:pPr lvl="1" eaLnBrk="1" hangingPunct="1"/>
            <a:r>
              <a:rPr lang="en-US" sz="2900" dirty="0"/>
              <a:t>Online System Available: February </a:t>
            </a:r>
          </a:p>
          <a:p>
            <a:pPr lvl="1" eaLnBrk="1" hangingPunct="1"/>
            <a:r>
              <a:rPr lang="en-US" sz="2900" dirty="0"/>
              <a:t>LOIs Due: March </a:t>
            </a:r>
            <a:endParaRPr lang="en-US" sz="3200" dirty="0"/>
          </a:p>
          <a:p>
            <a:pPr eaLnBrk="1" hangingPunct="1"/>
            <a:r>
              <a:rPr lang="en-US" dirty="0" smtClean="0"/>
              <a:t>Invitations for Full Applications: April </a:t>
            </a:r>
          </a:p>
          <a:p>
            <a:pPr eaLnBrk="1" hangingPunct="1"/>
            <a:r>
              <a:rPr lang="en-US" dirty="0" smtClean="0"/>
              <a:t>Full Applications Due: June</a:t>
            </a:r>
          </a:p>
          <a:p>
            <a:pPr eaLnBrk="1" hangingPunct="1"/>
            <a:r>
              <a:rPr lang="en-US" dirty="0" smtClean="0"/>
              <a:t>TIG Award Notifications: September 2013</a:t>
            </a:r>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459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TIG Project Management Best Practices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715594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15" descr="C:\Users\smithm\AppData\Local\Microsoft\Windows\Temporary Internet Files\Content.Outlook\LUY2C5E7\LSC-logo-1300x90.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6610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Tips &amp; Resources for an LOI</a:t>
            </a:r>
          </a:p>
        </p:txBody>
      </p:sp>
      <p:sp>
        <p:nvSpPr>
          <p:cNvPr id="51203" name="Rectangle 3"/>
          <p:cNvSpPr>
            <a:spLocks noGrp="1" noChangeArrowheads="1"/>
          </p:cNvSpPr>
          <p:nvPr>
            <p:ph type="body" idx="1"/>
          </p:nvPr>
        </p:nvSpPr>
        <p:spPr>
          <a:xfrm>
            <a:off x="762000" y="1600200"/>
            <a:ext cx="7848600" cy="4876800"/>
          </a:xfrm>
        </p:spPr>
        <p:txBody>
          <a:bodyPr>
            <a:normAutofit lnSpcReduction="10000"/>
          </a:bodyPr>
          <a:lstStyle/>
          <a:p>
            <a:r>
              <a:rPr lang="en-US" sz="2800" dirty="0"/>
              <a:t>Include IT staff, project managers and expected users from the beginning</a:t>
            </a:r>
          </a:p>
          <a:p>
            <a:r>
              <a:rPr lang="en-US" sz="2800" dirty="0"/>
              <a:t>Talk to past TIG recipients </a:t>
            </a:r>
          </a:p>
          <a:p>
            <a:r>
              <a:rPr lang="en-US" sz="2800" dirty="0" smtClean="0"/>
              <a:t>Get information </a:t>
            </a:r>
            <a:r>
              <a:rPr lang="en-US" sz="2800" dirty="0"/>
              <a:t>about past TIG </a:t>
            </a:r>
            <a:r>
              <a:rPr lang="en-US" sz="2800" dirty="0" smtClean="0"/>
              <a:t>projects: </a:t>
            </a:r>
            <a:r>
              <a:rPr lang="en-US" sz="2400" dirty="0" smtClean="0">
                <a:hlinkClick r:id="rId3"/>
              </a:rPr>
              <a:t>http</a:t>
            </a:r>
            <a:r>
              <a:rPr lang="en-US" sz="2400" dirty="0">
                <a:hlinkClick r:id="rId3"/>
              </a:rPr>
              <a:t>://</a:t>
            </a:r>
            <a:r>
              <a:rPr lang="en-US" sz="2400" dirty="0" smtClean="0">
                <a:hlinkClick r:id="rId3"/>
              </a:rPr>
              <a:t>tig.lsc.gov/grants/final-reports/final-report-samples-replicable-projects</a:t>
            </a:r>
            <a:endParaRPr lang="en-US" sz="2400" dirty="0" smtClean="0"/>
          </a:p>
          <a:p>
            <a:pPr>
              <a:buNone/>
            </a:pPr>
            <a:r>
              <a:rPr lang="en-US" sz="2400" dirty="0" smtClean="0"/>
              <a:t>	</a:t>
            </a:r>
            <a:r>
              <a:rPr lang="en-US" sz="2400" dirty="0" smtClean="0">
                <a:hlinkClick r:id="rId4"/>
              </a:rPr>
              <a:t>http://tig.lsc.gov/grants/past-grant-awards</a:t>
            </a:r>
            <a:endParaRPr lang="en-US" sz="2400" dirty="0" smtClean="0"/>
          </a:p>
          <a:p>
            <a:r>
              <a:rPr lang="en-US" sz="2800" dirty="0" smtClean="0"/>
              <a:t>Talk to TIG Staff</a:t>
            </a:r>
          </a:p>
          <a:p>
            <a:pPr lvl="1"/>
            <a:r>
              <a:rPr lang="en-US" sz="2400" dirty="0" smtClean="0"/>
              <a:t>David Bonebrake – North</a:t>
            </a:r>
          </a:p>
          <a:p>
            <a:pPr lvl="1"/>
            <a:r>
              <a:rPr lang="en-US" sz="2400" dirty="0" smtClean="0"/>
              <a:t>Glenn Rawdon – West</a:t>
            </a:r>
          </a:p>
          <a:p>
            <a:pPr lvl="1"/>
            <a:r>
              <a:rPr lang="en-US" sz="2400" dirty="0" smtClean="0"/>
              <a:t>Jane Ribadeneyra – South</a:t>
            </a:r>
          </a:p>
        </p:txBody>
      </p:sp>
      <p:pic>
        <p:nvPicPr>
          <p:cNvPr id="4" name="Picture 15" descr="C:\Users\smithm\AppData\Local\Microsoft\Windows\Temporary Internet Files\Content.Outlook\LUY2C5E7\LSC-logo-1300x9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4772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76200"/>
            <a:ext cx="7467600" cy="868363"/>
          </a:xfrm>
        </p:spPr>
        <p:txBody>
          <a:bodyPr lIns="45720" rIns="45720"/>
          <a:lstStyle/>
          <a:p>
            <a:r>
              <a:rPr lang="en-US" dirty="0" smtClean="0"/>
              <a:t>TIG Resources</a:t>
            </a:r>
            <a:endParaRPr lang="en-US" dirty="0"/>
          </a:p>
        </p:txBody>
      </p:sp>
      <p:sp>
        <p:nvSpPr>
          <p:cNvPr id="3" name="Text Placeholder 2"/>
          <p:cNvSpPr>
            <a:spLocks noGrp="1"/>
          </p:cNvSpPr>
          <p:nvPr>
            <p:ph type="body" idx="4294967295"/>
          </p:nvPr>
        </p:nvSpPr>
        <p:spPr>
          <a:xfrm>
            <a:off x="457200" y="838200"/>
            <a:ext cx="8229600" cy="5715000"/>
          </a:xfrm>
        </p:spPr>
        <p:txBody>
          <a:bodyPr>
            <a:normAutofit fontScale="47500" lnSpcReduction="20000"/>
          </a:bodyPr>
          <a:lstStyle/>
          <a:p>
            <a:pPr lvl="0"/>
            <a:r>
              <a:rPr lang="en-US" b="1" dirty="0"/>
              <a:t>Technology Initiative Grants Website: </a:t>
            </a:r>
            <a:r>
              <a:rPr lang="en-US" b="1" u="sng" dirty="0">
                <a:hlinkClick r:id="rId3"/>
              </a:rPr>
              <a:t>www.tig.lsc.gov</a:t>
            </a:r>
            <a:r>
              <a:rPr lang="en-US" b="1" dirty="0"/>
              <a:t> </a:t>
            </a:r>
          </a:p>
          <a:p>
            <a:pPr lvl="1"/>
            <a:r>
              <a:rPr lang="en-US" b="1" dirty="0"/>
              <a:t>Replicable Projects</a:t>
            </a:r>
            <a:r>
              <a:rPr lang="en-US" dirty="0"/>
              <a:t>: </a:t>
            </a:r>
            <a:r>
              <a:rPr lang="en-US" u="sng" dirty="0">
                <a:hlinkClick r:id="rId4"/>
              </a:rPr>
              <a:t>http://tig.lsc.gov/grants/final-reports/final-report-samples-replicable-projects</a:t>
            </a:r>
            <a:endParaRPr lang="en-US" dirty="0"/>
          </a:p>
          <a:p>
            <a:pPr lvl="1"/>
            <a:r>
              <a:rPr lang="en-US" b="1" dirty="0"/>
              <a:t>TIG Conference</a:t>
            </a:r>
            <a:r>
              <a:rPr lang="en-US" dirty="0"/>
              <a:t>: </a:t>
            </a:r>
            <a:r>
              <a:rPr lang="en-US" u="sng" dirty="0">
                <a:hlinkClick r:id="rId5"/>
              </a:rPr>
              <a:t>http://tig.lsc.gov/conference/upcoming-conference</a:t>
            </a:r>
            <a:endParaRPr lang="en-US" dirty="0"/>
          </a:p>
          <a:p>
            <a:pPr lvl="1"/>
            <a:r>
              <a:rPr lang="en-US" b="1" dirty="0"/>
              <a:t>Grantee Resources</a:t>
            </a:r>
            <a:r>
              <a:rPr lang="en-US" dirty="0"/>
              <a:t>: </a:t>
            </a:r>
            <a:r>
              <a:rPr lang="en-US" u="sng" dirty="0">
                <a:hlinkClick r:id="rId6"/>
              </a:rPr>
              <a:t>http://tig.lsc.gov/resources/grantee-</a:t>
            </a:r>
            <a:r>
              <a:rPr lang="en-US" u="sng" dirty="0" smtClean="0">
                <a:hlinkClick r:id="rId6"/>
              </a:rPr>
              <a:t>resources</a:t>
            </a:r>
            <a:endParaRPr lang="en-US" u="sng" dirty="0" smtClean="0"/>
          </a:p>
          <a:p>
            <a:pPr marL="457200" lvl="1" indent="0">
              <a:buNone/>
            </a:pPr>
            <a:endParaRPr lang="en-US" dirty="0"/>
          </a:p>
          <a:p>
            <a:pPr lvl="0"/>
            <a:r>
              <a:rPr lang="en-US" b="1" dirty="0"/>
              <a:t>Legal Services Nonprofit Technology Network (LSNTAP): </a:t>
            </a:r>
            <a:r>
              <a:rPr lang="en-US" b="1" u="sng" dirty="0">
                <a:hlinkClick r:id="rId7"/>
              </a:rPr>
              <a:t>www.lsntap.org</a:t>
            </a:r>
            <a:endParaRPr lang="en-US" b="1" dirty="0"/>
          </a:p>
          <a:p>
            <a:pPr marL="400050" lvl="1" indent="0">
              <a:buNone/>
            </a:pPr>
            <a:r>
              <a:rPr lang="en-US" dirty="0"/>
              <a:t>NTAP helps nonprofit legal aid programs improve client services through effective and innovative use of technology. They provide technology training, maintain information, create online tools and host community forums such as the </a:t>
            </a:r>
            <a:r>
              <a:rPr lang="en-US" dirty="0" err="1"/>
              <a:t>LSTech</a:t>
            </a:r>
            <a:r>
              <a:rPr lang="en-US" dirty="0"/>
              <a:t> email list.</a:t>
            </a:r>
          </a:p>
          <a:p>
            <a:pPr lvl="1"/>
            <a:r>
              <a:rPr lang="en-US" b="1" dirty="0"/>
              <a:t>LSNTAP’s Tech Library</a:t>
            </a:r>
            <a:r>
              <a:rPr lang="en-US" dirty="0"/>
              <a:t>: </a:t>
            </a:r>
            <a:r>
              <a:rPr lang="en-US" u="sng" dirty="0">
                <a:hlinkClick r:id="rId8"/>
              </a:rPr>
              <a:t>http://lsntap.org/techlibrary</a:t>
            </a:r>
            <a:endParaRPr lang="en-US" dirty="0"/>
          </a:p>
          <a:p>
            <a:pPr lvl="1"/>
            <a:r>
              <a:rPr lang="en-US" b="1" dirty="0"/>
              <a:t>Upcoming Training:</a:t>
            </a:r>
            <a:r>
              <a:rPr lang="en-US" dirty="0"/>
              <a:t> </a:t>
            </a:r>
            <a:r>
              <a:rPr lang="en-US" u="sng" dirty="0">
                <a:hlinkClick r:id="rId9"/>
              </a:rPr>
              <a:t>http://lsntap.org/traning</a:t>
            </a:r>
            <a:endParaRPr lang="en-US" dirty="0"/>
          </a:p>
          <a:p>
            <a:pPr lvl="1"/>
            <a:r>
              <a:rPr lang="en-US" b="1" dirty="0" err="1"/>
              <a:t>LSTech</a:t>
            </a:r>
            <a:r>
              <a:rPr lang="en-US" b="1" dirty="0"/>
              <a:t> Listserv</a:t>
            </a:r>
            <a:r>
              <a:rPr lang="en-US" dirty="0"/>
              <a:t>: </a:t>
            </a:r>
            <a:r>
              <a:rPr lang="en-US" u="sng" dirty="0">
                <a:hlinkClick r:id="rId10"/>
              </a:rPr>
              <a:t>http://lists.lsntap.org/cgi-bin/mailman/listinfo/lstech</a:t>
            </a:r>
            <a:endParaRPr lang="en-US" dirty="0"/>
          </a:p>
          <a:p>
            <a:pPr lvl="1"/>
            <a:r>
              <a:rPr lang="en-US" b="1" dirty="0"/>
              <a:t>NTAP </a:t>
            </a:r>
            <a:r>
              <a:rPr lang="en-US" b="1" dirty="0" err="1"/>
              <a:t>HelpDesk</a:t>
            </a:r>
            <a:r>
              <a:rPr lang="en-US" b="1" dirty="0"/>
              <a:t> – Live Chat</a:t>
            </a:r>
            <a:r>
              <a:rPr lang="en-US" dirty="0"/>
              <a:t>: </a:t>
            </a:r>
            <a:r>
              <a:rPr lang="en-US" u="sng" dirty="0">
                <a:hlinkClick r:id="rId11"/>
              </a:rPr>
              <a:t>http://lsntap.org/helpdeskchat</a:t>
            </a:r>
            <a:endParaRPr lang="en-US" dirty="0"/>
          </a:p>
          <a:p>
            <a:pPr lvl="1"/>
            <a:r>
              <a:rPr lang="en-US" b="1" dirty="0"/>
              <a:t>Mobile Web Development Guide</a:t>
            </a:r>
            <a:r>
              <a:rPr lang="en-US" dirty="0"/>
              <a:t>: </a:t>
            </a:r>
            <a:r>
              <a:rPr lang="en-US" u="sng" dirty="0">
                <a:hlinkClick r:id="rId12"/>
              </a:rPr>
              <a:t>http://lsntap.org/</a:t>
            </a:r>
            <a:r>
              <a:rPr lang="en-US" u="sng" dirty="0" smtClean="0">
                <a:hlinkClick r:id="rId12"/>
              </a:rPr>
              <a:t>Mobile_Web_Developer_Intro</a:t>
            </a:r>
            <a:endParaRPr lang="en-US" u="sng" dirty="0" smtClean="0"/>
          </a:p>
          <a:p>
            <a:pPr lvl="1"/>
            <a:r>
              <a:rPr lang="en-US" b="1" dirty="0" smtClean="0"/>
              <a:t>Online </a:t>
            </a:r>
            <a:r>
              <a:rPr lang="en-US" b="1" dirty="0"/>
              <a:t>Intake Systems: </a:t>
            </a:r>
            <a:r>
              <a:rPr lang="en-US" dirty="0">
                <a:hlinkClick r:id="rId13"/>
              </a:rPr>
              <a:t>http://lsntap.org/blogs/online-intake-and-online-screen-</a:t>
            </a:r>
            <a:r>
              <a:rPr lang="en-US" dirty="0" smtClean="0">
                <a:hlinkClick r:id="rId13"/>
              </a:rPr>
              <a:t>systems</a:t>
            </a:r>
            <a:endParaRPr lang="en-US" dirty="0" smtClean="0"/>
          </a:p>
          <a:p>
            <a:pPr marL="457200" lvl="1" indent="0">
              <a:buNone/>
            </a:pPr>
            <a:endParaRPr lang="en-US" dirty="0"/>
          </a:p>
          <a:p>
            <a:pPr lvl="0"/>
            <a:r>
              <a:rPr lang="en-US" b="1" dirty="0"/>
              <a:t>LawHelp Interactive: </a:t>
            </a:r>
            <a:r>
              <a:rPr lang="en-US" b="1" u="sng" dirty="0" smtClean="0">
                <a:hlinkClick r:id="rId14"/>
              </a:rPr>
              <a:t>www.lawhelpinteractive.org</a:t>
            </a:r>
            <a:endParaRPr lang="en-US" b="1" u="sng" dirty="0" smtClean="0"/>
          </a:p>
          <a:p>
            <a:pPr marL="0" lvl="0" indent="0">
              <a:buNone/>
            </a:pPr>
            <a:endParaRPr lang="en-US" b="1" dirty="0"/>
          </a:p>
          <a:p>
            <a:pPr lvl="0"/>
            <a:r>
              <a:rPr lang="en-US" b="1" dirty="0"/>
              <a:t>Pro Bono Net’s Document Assembly Support Site</a:t>
            </a:r>
            <a:r>
              <a:rPr lang="en-US" dirty="0"/>
              <a:t>: </a:t>
            </a:r>
          </a:p>
          <a:p>
            <a:pPr marL="400050" lvl="1" indent="0">
              <a:buNone/>
            </a:pPr>
            <a:r>
              <a:rPr lang="en-US" u="sng" dirty="0">
                <a:hlinkClick r:id="rId15"/>
              </a:rPr>
              <a:t>http://www.probono.net/dasupport</a:t>
            </a:r>
            <a:endParaRPr lang="en-US" dirty="0"/>
          </a:p>
          <a:p>
            <a:pPr marL="400050" lvl="1" indent="0">
              <a:buNone/>
            </a:pPr>
            <a:r>
              <a:rPr lang="en-US" dirty="0"/>
              <a:t>Contact Claudia Johnson, </a:t>
            </a:r>
            <a:r>
              <a:rPr lang="en-US" u="sng" dirty="0">
                <a:hlinkClick r:id="rId16"/>
              </a:rPr>
              <a:t>cjohnson@probono.net</a:t>
            </a:r>
            <a:r>
              <a:rPr lang="en-US" dirty="0"/>
              <a:t> for </a:t>
            </a:r>
            <a:r>
              <a:rPr lang="en-US" dirty="0" smtClean="0"/>
              <a:t>password</a:t>
            </a:r>
          </a:p>
          <a:p>
            <a:pPr marL="400050" lvl="1" indent="0">
              <a:buNone/>
            </a:pPr>
            <a:endParaRPr lang="en-US" dirty="0"/>
          </a:p>
          <a:p>
            <a:pPr lvl="0"/>
            <a:r>
              <a:rPr lang="en-US" b="1" dirty="0"/>
              <a:t>A2J Author: </a:t>
            </a:r>
            <a:r>
              <a:rPr lang="en-US" b="1" u="sng" dirty="0">
                <a:hlinkClick r:id="rId17"/>
              </a:rPr>
              <a:t>www.a2jauthor.org</a:t>
            </a:r>
            <a:endParaRPr lang="en-US" b="1" dirty="0"/>
          </a:p>
          <a:p>
            <a:pPr lvl="1"/>
            <a:r>
              <a:rPr lang="en-US" b="1" dirty="0"/>
              <a:t>Online Intake Trainings, Guide and Samples</a:t>
            </a:r>
            <a:r>
              <a:rPr lang="en-US" dirty="0"/>
              <a:t>: </a:t>
            </a:r>
            <a:r>
              <a:rPr lang="en-US" u="sng" dirty="0">
                <a:hlinkClick r:id="rId18"/>
              </a:rPr>
              <a:t>http://www.a2jauthor.org/drupal/?q=node/325</a:t>
            </a:r>
            <a:endParaRPr lang="en-US" dirty="0"/>
          </a:p>
          <a:p>
            <a:pPr marL="419100" indent="-382588"/>
            <a:endParaRPr lang="en-US" sz="2600" dirty="0"/>
          </a:p>
        </p:txBody>
      </p:sp>
      <p:pic>
        <p:nvPicPr>
          <p:cNvPr id="4" name="Picture 15" descr="C:\Users\smithm\AppData\Local\Microsoft\Windows\Temporary Internet Files\Content.Outlook\LUY2C5E7\LSC-logo-1300x90.gif"/>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92888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76200"/>
            <a:ext cx="7467600" cy="868363"/>
          </a:xfrm>
        </p:spPr>
        <p:txBody>
          <a:bodyPr lIns="45720" rIns="45720"/>
          <a:lstStyle/>
          <a:p>
            <a:r>
              <a:rPr lang="en-US" dirty="0" smtClean="0"/>
              <a:t>TIG Resources</a:t>
            </a:r>
            <a:endParaRPr lang="en-US" dirty="0"/>
          </a:p>
        </p:txBody>
      </p:sp>
      <p:sp>
        <p:nvSpPr>
          <p:cNvPr id="3" name="Text Placeholder 2"/>
          <p:cNvSpPr>
            <a:spLocks noGrp="1"/>
          </p:cNvSpPr>
          <p:nvPr>
            <p:ph type="body" idx="4294967295"/>
          </p:nvPr>
        </p:nvSpPr>
        <p:spPr>
          <a:xfrm>
            <a:off x="533400" y="762000"/>
            <a:ext cx="8229600" cy="5638800"/>
          </a:xfrm>
        </p:spPr>
        <p:txBody>
          <a:bodyPr>
            <a:normAutofit fontScale="47500" lnSpcReduction="20000"/>
          </a:bodyPr>
          <a:lstStyle/>
          <a:p>
            <a:pPr lvl="0"/>
            <a:r>
              <a:rPr lang="en-US" b="1" dirty="0"/>
              <a:t>Plain Language Resources: </a:t>
            </a:r>
            <a:r>
              <a:rPr lang="en-US" b="1" u="sng" dirty="0">
                <a:hlinkClick r:id="rId3"/>
              </a:rPr>
              <a:t>www.writeclearly.org</a:t>
            </a:r>
            <a:endParaRPr lang="en-US" b="1" dirty="0"/>
          </a:p>
          <a:p>
            <a:pPr marL="457200" lvl="1" indent="0">
              <a:buNone/>
            </a:pPr>
            <a:r>
              <a:rPr lang="en-US" dirty="0"/>
              <a:t>Legal Assistance of Western New York (</a:t>
            </a:r>
            <a:r>
              <a:rPr lang="en-US" dirty="0" err="1"/>
              <a:t>LawNY</a:t>
            </a:r>
            <a:r>
              <a:rPr lang="en-US" dirty="0"/>
              <a:t>) has created a robust website of legal aid-focused plain language documents and resources, including:</a:t>
            </a:r>
          </a:p>
          <a:p>
            <a:pPr lvl="1"/>
            <a:r>
              <a:rPr lang="en-US" b="1" u="sng" dirty="0">
                <a:hlinkClick r:id="rId4"/>
              </a:rPr>
              <a:t>The Online Plain Language Gadget</a:t>
            </a:r>
            <a:r>
              <a:rPr lang="en-US" b="1" dirty="0"/>
              <a:t>:</a:t>
            </a:r>
            <a:r>
              <a:rPr lang="en-US" dirty="0"/>
              <a:t> This tool helps users spot sentences that they can write more clearly. Just paste your work in the box and get instant feedback.</a:t>
            </a:r>
          </a:p>
          <a:p>
            <a:pPr lvl="1"/>
            <a:r>
              <a:rPr lang="en-US" b="1" u="sng" dirty="0">
                <a:hlinkClick r:id="rId5"/>
              </a:rPr>
              <a:t>Plain Language Glossary</a:t>
            </a:r>
            <a:r>
              <a:rPr lang="en-US" b="1" dirty="0"/>
              <a:t>:</a:t>
            </a:r>
            <a:r>
              <a:rPr lang="en-US" dirty="0"/>
              <a:t> The glossary contains clear, concise definitions of hundreds of legal words and phrases in English and Spanish.</a:t>
            </a:r>
          </a:p>
          <a:p>
            <a:pPr lvl="1"/>
            <a:r>
              <a:rPr lang="en-US" b="1" dirty="0"/>
              <a:t>Transcend Plain Language Lessons</a:t>
            </a:r>
            <a:r>
              <a:rPr lang="en-US" dirty="0"/>
              <a:t>: </a:t>
            </a:r>
            <a:r>
              <a:rPr lang="en-US" u="sng" dirty="0">
                <a:hlinkClick r:id="rId6"/>
              </a:rPr>
              <a:t>www.transcend.net/services/PL_training.html#</a:t>
            </a:r>
            <a:r>
              <a:rPr lang="en-US" u="sng" dirty="0" smtClean="0">
                <a:hlinkClick r:id="rId6"/>
              </a:rPr>
              <a:t>lessons</a:t>
            </a:r>
            <a:endParaRPr lang="en-US" u="sng" dirty="0" smtClean="0"/>
          </a:p>
          <a:p>
            <a:pPr marL="457200" lvl="1" indent="0">
              <a:buNone/>
            </a:pPr>
            <a:endParaRPr lang="en-US" dirty="0"/>
          </a:p>
          <a:p>
            <a:pPr lvl="0"/>
            <a:r>
              <a:rPr lang="en-US" b="1" dirty="0"/>
              <a:t>LawHelp Statewide Websites Support Site: </a:t>
            </a:r>
            <a:r>
              <a:rPr lang="en-US" b="1" u="sng" dirty="0">
                <a:hlinkClick r:id="rId7"/>
              </a:rPr>
              <a:t>www.probono.net/statewebsites</a:t>
            </a:r>
            <a:endParaRPr lang="en-US" b="1" dirty="0"/>
          </a:p>
          <a:p>
            <a:pPr lvl="1"/>
            <a:r>
              <a:rPr lang="en-US" dirty="0"/>
              <a:t>Contact Liz Keith, </a:t>
            </a:r>
            <a:r>
              <a:rPr lang="en-US" u="sng" dirty="0">
                <a:hlinkClick r:id="rId8"/>
              </a:rPr>
              <a:t>lkeith@probono.net</a:t>
            </a:r>
            <a:r>
              <a:rPr lang="en-US" dirty="0"/>
              <a:t> 	</a:t>
            </a:r>
            <a:endParaRPr lang="en-US" dirty="0" smtClean="0"/>
          </a:p>
          <a:p>
            <a:pPr marL="457200" lvl="1" indent="0">
              <a:buNone/>
            </a:pPr>
            <a:endParaRPr lang="en-US" dirty="0"/>
          </a:p>
          <a:p>
            <a:pPr lvl="0"/>
            <a:r>
              <a:rPr lang="en-US" b="1" dirty="0"/>
              <a:t>Drupal for Legal Aid Websites: </a:t>
            </a:r>
            <a:r>
              <a:rPr lang="en-US" b="1" u="sng" dirty="0">
                <a:hlinkClick r:id="rId9"/>
              </a:rPr>
              <a:t>www.openadvocate.org/dlaw/</a:t>
            </a:r>
            <a:r>
              <a:rPr lang="en-US" b="1" u="sng" dirty="0" smtClean="0">
                <a:hlinkClick r:id="rId9"/>
              </a:rPr>
              <a:t>index.html</a:t>
            </a:r>
            <a:endParaRPr lang="en-US" b="1" u="sng" dirty="0" smtClean="0"/>
          </a:p>
          <a:p>
            <a:pPr marL="0" lvl="0" indent="0">
              <a:buNone/>
            </a:pPr>
            <a:endParaRPr lang="en-US" b="1" dirty="0"/>
          </a:p>
          <a:p>
            <a:pPr lvl="0"/>
            <a:r>
              <a:rPr lang="en-US" b="1" dirty="0"/>
              <a:t>LawHelp NY’s SEO Optimization Toolkit: </a:t>
            </a:r>
            <a:r>
              <a:rPr lang="en-US" b="1" u="sng" dirty="0">
                <a:hlinkClick r:id="rId10"/>
              </a:rPr>
              <a:t>www.lawhelp.org/ny/toolkit</a:t>
            </a:r>
            <a:endParaRPr lang="en-US" b="1" dirty="0"/>
          </a:p>
          <a:p>
            <a:pPr marL="400050" lvl="1" indent="0">
              <a:buNone/>
            </a:pPr>
            <a:r>
              <a:rPr lang="en-US" dirty="0"/>
              <a:t>LawHelp/NY developed this guide to search engine optimization (SEO) and social marketing for nonprofits. Available for download, the toolkit describes the techniques and strategies used by LawHelp/NY to improve its search engine rankings and maximize online outreach</a:t>
            </a:r>
            <a:r>
              <a:rPr lang="en-US" dirty="0" smtClean="0"/>
              <a:t>.</a:t>
            </a:r>
          </a:p>
          <a:p>
            <a:pPr marL="400050" lvl="1" indent="0">
              <a:buNone/>
            </a:pPr>
            <a:endParaRPr lang="en-US" dirty="0"/>
          </a:p>
          <a:p>
            <a:pPr lvl="0"/>
            <a:r>
              <a:rPr lang="en-US" b="1" dirty="0"/>
              <a:t>LiveHelp Administrator’s Toolkit: </a:t>
            </a:r>
            <a:r>
              <a:rPr lang="en-US" b="1" u="sng" dirty="0">
                <a:hlinkClick r:id="rId11"/>
              </a:rPr>
              <a:t>http://www.probono.net/statewebsites/livehelpadmin</a:t>
            </a:r>
            <a:endParaRPr lang="en-US" b="1" dirty="0"/>
          </a:p>
          <a:p>
            <a:pPr lvl="1"/>
            <a:r>
              <a:rPr lang="en-US" dirty="0"/>
              <a:t>Contact Liz Keith, </a:t>
            </a:r>
            <a:r>
              <a:rPr lang="en-US" u="sng" dirty="0">
                <a:hlinkClick r:id="rId8"/>
              </a:rPr>
              <a:t>lkeith@probono.net</a:t>
            </a:r>
            <a:r>
              <a:rPr lang="en-US" dirty="0"/>
              <a:t> 	</a:t>
            </a:r>
          </a:p>
          <a:p>
            <a:pPr marL="457200" lvl="1" indent="0">
              <a:buNone/>
            </a:pPr>
            <a:endParaRPr lang="en-US" dirty="0"/>
          </a:p>
          <a:p>
            <a:pPr lvl="0"/>
            <a:r>
              <a:rPr lang="en-US" b="1" dirty="0"/>
              <a:t>SelfHelpSupport.org: </a:t>
            </a:r>
            <a:r>
              <a:rPr lang="en-US" b="1" u="sng" dirty="0">
                <a:hlinkClick r:id="rId12"/>
              </a:rPr>
              <a:t>www.selfhelpsupport.org</a:t>
            </a:r>
            <a:endParaRPr lang="en-US" b="1" dirty="0"/>
          </a:p>
          <a:p>
            <a:pPr marL="400050" lvl="1" indent="0">
              <a:buNone/>
            </a:pPr>
            <a:r>
              <a:rPr lang="en-US" dirty="0" smtClean="0"/>
              <a:t>The </a:t>
            </a:r>
            <a:r>
              <a:rPr lang="en-US" dirty="0"/>
              <a:t>Self Help Support website is a national clearinghouse of information on self-representation. Through the site, members can access a library of over 2,000 materials, participate in listservs, receive a monthly newsletter, and network with other professionals</a:t>
            </a:r>
            <a:r>
              <a:rPr lang="en-US" dirty="0" smtClean="0"/>
              <a:t>.</a:t>
            </a:r>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983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457200"/>
            <a:ext cx="8229600" cy="838200"/>
          </a:xfrm>
        </p:spPr>
        <p:txBody>
          <a:bodyPr/>
          <a:lstStyle/>
          <a:p>
            <a:r>
              <a:rPr lang="en-US" dirty="0" smtClean="0"/>
              <a:t>LSC Staff </a:t>
            </a:r>
            <a:r>
              <a:rPr lang="en-US" dirty="0"/>
              <a:t>Contacts</a:t>
            </a:r>
          </a:p>
        </p:txBody>
      </p:sp>
      <p:sp>
        <p:nvSpPr>
          <p:cNvPr id="57347" name="Rectangle 3"/>
          <p:cNvSpPr>
            <a:spLocks noGrp="1" noChangeArrowheads="1"/>
          </p:cNvSpPr>
          <p:nvPr>
            <p:ph type="body" idx="1"/>
          </p:nvPr>
        </p:nvSpPr>
        <p:spPr>
          <a:xfrm>
            <a:off x="152400" y="1524000"/>
            <a:ext cx="8763000" cy="5105400"/>
          </a:xfrm>
        </p:spPr>
        <p:txBody>
          <a:bodyPr>
            <a:normAutofit/>
          </a:bodyPr>
          <a:lstStyle/>
          <a:p>
            <a:pPr>
              <a:lnSpc>
                <a:spcPct val="80000"/>
              </a:lnSpc>
              <a:buFont typeface="Wingdings" pitchFamily="2" charset="2"/>
              <a:buNone/>
            </a:pPr>
            <a:endParaRPr lang="en-US" sz="1000" dirty="0" smtClean="0"/>
          </a:p>
          <a:p>
            <a:pPr>
              <a:lnSpc>
                <a:spcPct val="80000"/>
              </a:lnSpc>
            </a:pPr>
            <a:r>
              <a:rPr lang="en-US" sz="1800" b="1" dirty="0" smtClean="0"/>
              <a:t>David Bonebrake </a:t>
            </a:r>
            <a:r>
              <a:rPr lang="en-US" sz="1800" dirty="0" smtClean="0"/>
              <a:t>(TIG Administration for </a:t>
            </a:r>
            <a:r>
              <a:rPr lang="en-US" sz="1800" b="1" dirty="0" smtClean="0"/>
              <a:t>North</a:t>
            </a:r>
            <a:r>
              <a:rPr lang="en-US" sz="1800" dirty="0" smtClean="0"/>
              <a:t>) </a:t>
            </a:r>
          </a:p>
          <a:p>
            <a:pPr marL="320675" lvl="1" indent="0">
              <a:lnSpc>
                <a:spcPct val="80000"/>
              </a:lnSpc>
              <a:buNone/>
            </a:pPr>
            <a:r>
              <a:rPr lang="en-US" sz="1800" dirty="0" smtClean="0">
                <a:hlinkClick r:id="rId3"/>
              </a:rPr>
              <a:t>bonebraked@lsc.gov</a:t>
            </a:r>
            <a:r>
              <a:rPr lang="en-US" sz="1800" dirty="0" smtClean="0"/>
              <a:t> or 202-295-1547</a:t>
            </a:r>
          </a:p>
          <a:p>
            <a:pPr>
              <a:lnSpc>
                <a:spcPct val="80000"/>
              </a:lnSpc>
              <a:buNone/>
            </a:pPr>
            <a:endParaRPr lang="en-US" sz="1000" dirty="0" smtClean="0"/>
          </a:p>
          <a:p>
            <a:pPr>
              <a:lnSpc>
                <a:spcPct val="80000"/>
              </a:lnSpc>
            </a:pPr>
            <a:r>
              <a:rPr lang="en-US" sz="1800" b="1" dirty="0" smtClean="0"/>
              <a:t>Glenn </a:t>
            </a:r>
            <a:r>
              <a:rPr lang="en-US" sz="1800" b="1" dirty="0"/>
              <a:t>Rawdon</a:t>
            </a:r>
            <a:r>
              <a:rPr lang="en-US" sz="1800" dirty="0"/>
              <a:t> </a:t>
            </a:r>
            <a:r>
              <a:rPr lang="en-US" sz="1800" dirty="0" smtClean="0"/>
              <a:t>(TIG Administration </a:t>
            </a:r>
            <a:r>
              <a:rPr lang="en-US" sz="1800" dirty="0"/>
              <a:t>for </a:t>
            </a:r>
            <a:r>
              <a:rPr lang="en-US" sz="1800" b="1" dirty="0" smtClean="0"/>
              <a:t>West</a:t>
            </a:r>
            <a:r>
              <a:rPr lang="en-US" sz="1800" dirty="0" smtClean="0"/>
              <a:t>) </a:t>
            </a:r>
            <a:r>
              <a:rPr lang="en-US" sz="1800" dirty="0"/>
              <a:t>– </a:t>
            </a:r>
            <a:r>
              <a:rPr lang="en-US" sz="1800" dirty="0" smtClean="0">
                <a:hlinkClick r:id="rId4"/>
              </a:rPr>
              <a:t>grawdon@lsc.gov</a:t>
            </a:r>
            <a:r>
              <a:rPr lang="en-US" sz="1800" dirty="0" smtClean="0"/>
              <a:t> or 202-295-1552</a:t>
            </a:r>
          </a:p>
          <a:p>
            <a:pPr>
              <a:lnSpc>
                <a:spcPct val="80000"/>
              </a:lnSpc>
              <a:buFont typeface="Wingdings" pitchFamily="2" charset="2"/>
              <a:buNone/>
            </a:pPr>
            <a:endParaRPr lang="en-US" sz="1000" dirty="0"/>
          </a:p>
          <a:p>
            <a:pPr>
              <a:lnSpc>
                <a:spcPct val="80000"/>
              </a:lnSpc>
            </a:pPr>
            <a:r>
              <a:rPr lang="en-US" sz="1800" b="1" dirty="0"/>
              <a:t>Jane Ribadeneyra</a:t>
            </a:r>
            <a:r>
              <a:rPr lang="en-US" sz="1800" dirty="0"/>
              <a:t> </a:t>
            </a:r>
            <a:r>
              <a:rPr lang="en-US" sz="1800" dirty="0" smtClean="0"/>
              <a:t>(TIG Administration </a:t>
            </a:r>
            <a:r>
              <a:rPr lang="en-US" sz="1800" dirty="0"/>
              <a:t>for </a:t>
            </a:r>
            <a:r>
              <a:rPr lang="en-US" sz="1800" b="1" dirty="0" smtClean="0"/>
              <a:t>South</a:t>
            </a:r>
            <a:r>
              <a:rPr lang="en-US" sz="1800" dirty="0" smtClean="0"/>
              <a:t>) </a:t>
            </a:r>
          </a:p>
          <a:p>
            <a:pPr marL="320675" lvl="1" indent="0">
              <a:lnSpc>
                <a:spcPct val="80000"/>
              </a:lnSpc>
              <a:buNone/>
            </a:pPr>
            <a:r>
              <a:rPr lang="en-US" sz="1800" dirty="0" smtClean="0">
                <a:hlinkClick r:id="rId5"/>
              </a:rPr>
              <a:t>ribadeneyraj@lsc.gov</a:t>
            </a:r>
            <a:r>
              <a:rPr lang="en-US" sz="1800" dirty="0" smtClean="0"/>
              <a:t> or 202-295-1554</a:t>
            </a:r>
          </a:p>
          <a:p>
            <a:pPr marL="320675" lvl="1" indent="0">
              <a:lnSpc>
                <a:spcPct val="80000"/>
              </a:lnSpc>
              <a:buNone/>
            </a:pPr>
            <a:endParaRPr lang="en-US" sz="1800" dirty="0"/>
          </a:p>
          <a:p>
            <a:pPr marL="285750" indent="-285750">
              <a:lnSpc>
                <a:spcPct val="80000"/>
              </a:lnSpc>
            </a:pPr>
            <a:r>
              <a:rPr lang="en-US" sz="1800" b="1" dirty="0"/>
              <a:t>Bristow Hardin</a:t>
            </a:r>
            <a:r>
              <a:rPr lang="en-US" sz="1800" dirty="0"/>
              <a:t> </a:t>
            </a:r>
            <a:r>
              <a:rPr lang="en-US" sz="1800" dirty="0" smtClean="0"/>
              <a:t>(TIG Evaluations</a:t>
            </a:r>
            <a:r>
              <a:rPr lang="en-US" sz="1800" dirty="0"/>
              <a:t>, Final Reports) – </a:t>
            </a:r>
            <a:r>
              <a:rPr lang="en-US" sz="1800" dirty="0">
                <a:hlinkClick r:id="rId6"/>
              </a:rPr>
              <a:t>hardinb@lsc.gov</a:t>
            </a:r>
            <a:r>
              <a:rPr lang="en-US" sz="1800" dirty="0"/>
              <a:t> or 202-295-1553 </a:t>
            </a:r>
          </a:p>
          <a:p>
            <a:pPr marL="0" indent="0">
              <a:lnSpc>
                <a:spcPct val="80000"/>
              </a:lnSpc>
              <a:buNone/>
            </a:pPr>
            <a:endParaRPr lang="en-US" sz="1800" b="1" dirty="0" smtClean="0"/>
          </a:p>
          <a:p>
            <a:pPr>
              <a:lnSpc>
                <a:spcPct val="80000"/>
              </a:lnSpc>
            </a:pPr>
            <a:r>
              <a:rPr lang="en-US" sz="1800" b="1" dirty="0" smtClean="0"/>
              <a:t>Eric Mathison</a:t>
            </a:r>
            <a:r>
              <a:rPr lang="en-US" sz="1800" dirty="0"/>
              <a:t> </a:t>
            </a:r>
            <a:r>
              <a:rPr lang="en-US" sz="1800" dirty="0" smtClean="0"/>
              <a:t>(Payment </a:t>
            </a:r>
            <a:r>
              <a:rPr lang="en-US" sz="1800" dirty="0"/>
              <a:t>Requests </a:t>
            </a:r>
            <a:r>
              <a:rPr lang="en-US" sz="1800" dirty="0" smtClean="0"/>
              <a:t>&amp; Milestones) </a:t>
            </a:r>
            <a:r>
              <a:rPr lang="en-US" sz="1800" dirty="0"/>
              <a:t>– </a:t>
            </a:r>
            <a:r>
              <a:rPr lang="en-US" sz="1800" dirty="0" smtClean="0">
                <a:hlinkClick r:id="rId7"/>
              </a:rPr>
              <a:t>mathisone@lsc.gov</a:t>
            </a:r>
            <a:r>
              <a:rPr lang="en-US" sz="1800" dirty="0" smtClean="0"/>
              <a:t> </a:t>
            </a:r>
            <a:r>
              <a:rPr lang="en-US" sz="1800" dirty="0"/>
              <a:t>or 202-295-1535</a:t>
            </a:r>
          </a:p>
          <a:p>
            <a:pPr marL="0" indent="0">
              <a:lnSpc>
                <a:spcPct val="80000"/>
              </a:lnSpc>
              <a:buNone/>
            </a:pPr>
            <a:endParaRPr lang="en-US" sz="1800" dirty="0" smtClean="0"/>
          </a:p>
          <a:p>
            <a:pPr>
              <a:lnSpc>
                <a:spcPct val="80000"/>
              </a:lnSpc>
            </a:pPr>
            <a:r>
              <a:rPr lang="en-US" sz="1800" b="1" dirty="0" smtClean="0"/>
              <a:t>Megan Smith </a:t>
            </a:r>
            <a:r>
              <a:rPr lang="en-US" sz="1800" dirty="0" smtClean="0"/>
              <a:t>(General Compliance) </a:t>
            </a:r>
            <a:r>
              <a:rPr lang="en-US" sz="1800" dirty="0"/>
              <a:t>– </a:t>
            </a:r>
            <a:r>
              <a:rPr lang="en-US" sz="1800" dirty="0" smtClean="0">
                <a:hlinkClick r:id="rId8"/>
              </a:rPr>
              <a:t>smithm@lsc.gov</a:t>
            </a:r>
            <a:r>
              <a:rPr lang="en-US" sz="1800" dirty="0" smtClean="0"/>
              <a:t> or 202-295-1506</a:t>
            </a:r>
          </a:p>
          <a:p>
            <a:pPr marL="0" indent="0">
              <a:lnSpc>
                <a:spcPct val="80000"/>
              </a:lnSpc>
              <a:buNone/>
            </a:pPr>
            <a:endParaRPr lang="en-US" sz="1800" dirty="0" smtClean="0"/>
          </a:p>
          <a:p>
            <a:pPr>
              <a:lnSpc>
                <a:spcPct val="80000"/>
              </a:lnSpc>
            </a:pPr>
            <a:r>
              <a:rPr lang="en-US" sz="1800" b="1" dirty="0" smtClean="0"/>
              <a:t>Mark Watts </a:t>
            </a:r>
            <a:r>
              <a:rPr lang="en-US" sz="1800" dirty="0" smtClean="0"/>
              <a:t>(Fiscal Compliance) – </a:t>
            </a:r>
            <a:r>
              <a:rPr lang="en-US" sz="1800" dirty="0" smtClean="0">
                <a:hlinkClick r:id="rId9"/>
              </a:rPr>
              <a:t>wattsm@lsc.gov</a:t>
            </a:r>
            <a:r>
              <a:rPr lang="en-US" sz="1800" dirty="0" smtClean="0"/>
              <a:t> or 202-295-1530 </a:t>
            </a:r>
            <a:endParaRPr lang="en-US" sz="1800" dirty="0"/>
          </a:p>
          <a:p>
            <a:pPr>
              <a:lnSpc>
                <a:spcPct val="80000"/>
              </a:lnSpc>
              <a:buFont typeface="Wingdings" pitchFamily="2" charset="2"/>
              <a:buNone/>
            </a:pPr>
            <a:endParaRPr lang="en-US" sz="1800" dirty="0"/>
          </a:p>
        </p:txBody>
      </p:sp>
      <p:pic>
        <p:nvPicPr>
          <p:cNvPr id="4" name="Picture 15" descr="C:\Users\smithm\AppData\Local\Microsoft\Windows\Temporary Internet Files\Content.Outlook\LUY2C5E7\LSC-logo-1300x90.gif"/>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6148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Plans</a:t>
            </a:r>
            <a:endParaRPr lang="en-US" dirty="0"/>
          </a:p>
        </p:txBody>
      </p:sp>
      <p:sp>
        <p:nvSpPr>
          <p:cNvPr id="3" name="Content Placeholder 2"/>
          <p:cNvSpPr>
            <a:spLocks noGrp="1"/>
          </p:cNvSpPr>
          <p:nvPr>
            <p:ph sz="quarter" idx="1"/>
          </p:nvPr>
        </p:nvSpPr>
        <p:spPr/>
        <p:txBody>
          <a:bodyPr/>
          <a:lstStyle/>
          <a:p>
            <a:r>
              <a:rPr lang="en-US" dirty="0" smtClean="0"/>
              <a:t>Submit draft Evaluation Plan to Bristow for approval ASAP, but no later than March 15</a:t>
            </a:r>
          </a:p>
          <a:p>
            <a:r>
              <a:rPr lang="en-US" dirty="0" smtClean="0"/>
              <a:t>Once evaluation plan is approved, review your project work plan and make any needed refinements.</a:t>
            </a:r>
          </a:p>
          <a:p>
            <a:r>
              <a:rPr lang="en-US" dirty="0" smtClean="0"/>
              <a:t>Plan from the beginning on how your evaluation data will be collected, including a timeline.</a:t>
            </a:r>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53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228600"/>
            <a:ext cx="8153400" cy="990600"/>
          </a:xfrm>
        </p:spPr>
        <p:txBody>
          <a:bodyPr/>
          <a:lstStyle/>
          <a:p>
            <a:pPr eaLnBrk="1" hangingPunct="1"/>
            <a:r>
              <a:rPr lang="en-US" smtClean="0"/>
              <a:t>Payment Request Due Dates</a:t>
            </a:r>
          </a:p>
        </p:txBody>
      </p:sp>
      <p:sp>
        <p:nvSpPr>
          <p:cNvPr id="12291" name="Content Placeholder 2"/>
          <p:cNvSpPr>
            <a:spLocks noGrp="1"/>
          </p:cNvSpPr>
          <p:nvPr>
            <p:ph idx="1"/>
          </p:nvPr>
        </p:nvSpPr>
        <p:spPr>
          <a:xfrm>
            <a:off x="457200" y="1600200"/>
            <a:ext cx="8229600" cy="4953000"/>
          </a:xfrm>
        </p:spPr>
        <p:txBody>
          <a:bodyPr/>
          <a:lstStyle/>
          <a:p>
            <a:pPr eaLnBrk="1" hangingPunct="1"/>
            <a:r>
              <a:rPr lang="en-US" sz="2800" dirty="0" smtClean="0"/>
              <a:t>Payment requests are due within 30 days of the end of the payment period.</a:t>
            </a:r>
          </a:p>
          <a:p>
            <a:pPr eaLnBrk="1" hangingPunct="1"/>
            <a:endParaRPr lang="en-US" sz="1800" dirty="0"/>
          </a:p>
          <a:p>
            <a:pPr eaLnBrk="1" hangingPunct="1"/>
            <a:endParaRPr lang="en-US" sz="1800" dirty="0" smtClean="0"/>
          </a:p>
          <a:p>
            <a:pPr eaLnBrk="1" hangingPunct="1"/>
            <a:endParaRPr lang="en-US" sz="1800" dirty="0"/>
          </a:p>
          <a:p>
            <a:pPr eaLnBrk="1" hangingPunct="1"/>
            <a:endParaRPr lang="en-US" sz="1800" dirty="0" smtClean="0"/>
          </a:p>
          <a:p>
            <a:pPr eaLnBrk="1" hangingPunct="1"/>
            <a:endParaRPr lang="en-US" sz="1800" dirty="0"/>
          </a:p>
          <a:p>
            <a:pPr eaLnBrk="1" hangingPunct="1"/>
            <a:endParaRPr lang="en-US" sz="1800" dirty="0" smtClean="0"/>
          </a:p>
          <a:p>
            <a:pPr eaLnBrk="1" hangingPunct="1"/>
            <a:endParaRPr lang="en-US" sz="1800" dirty="0"/>
          </a:p>
          <a:p>
            <a:pPr eaLnBrk="1" hangingPunct="1"/>
            <a:endParaRPr lang="en-US" sz="1800" dirty="0" smtClean="0"/>
          </a:p>
          <a:p>
            <a:pPr eaLnBrk="1" hangingPunct="1"/>
            <a:endParaRPr lang="en-US" sz="1800" dirty="0"/>
          </a:p>
          <a:p>
            <a:pPr eaLnBrk="1" hangingPunct="1"/>
            <a:r>
              <a:rPr lang="en-US" sz="2800" dirty="0" smtClean="0"/>
              <a:t>Failing to submit payment requests on-time will subject your grant to suspension or termination.</a:t>
            </a:r>
          </a:p>
          <a:p>
            <a:pPr eaLnBrk="1" hangingPunct="1"/>
            <a:endParaRPr lang="en-US" sz="1600" dirty="0" smtClean="0"/>
          </a:p>
          <a:p>
            <a:pPr eaLnBrk="1" hangingPunct="1"/>
            <a:endParaRPr lang="en-US" sz="1600" dirty="0" smtClean="0"/>
          </a:p>
          <a:p>
            <a:pPr eaLnBrk="1" hangingPunct="1"/>
            <a:endParaRPr lang="en-US" sz="1600" dirty="0" smtClean="0"/>
          </a:p>
          <a:p>
            <a:pPr eaLnBrk="1" hangingPunct="1"/>
            <a:endParaRPr lang="en-US" sz="1600" dirty="0" smtClean="0"/>
          </a:p>
          <a:p>
            <a:pPr eaLnBrk="1" hangingPunct="1"/>
            <a:endParaRPr lang="en-US" sz="1600" dirty="0" smtClean="0"/>
          </a:p>
          <a:p>
            <a:pPr eaLnBrk="1" hangingPunct="1"/>
            <a:endParaRPr lang="en-US" sz="1600" dirty="0" smtClean="0"/>
          </a:p>
          <a:p>
            <a:pPr eaLnBrk="1" hangingPunct="1"/>
            <a:endParaRPr lang="en-US" sz="1600" dirty="0" smtClean="0"/>
          </a:p>
          <a:p>
            <a:pPr eaLnBrk="1" hangingPunct="1"/>
            <a:endParaRPr lang="en-US" sz="1600" dirty="0" smtClean="0"/>
          </a:p>
          <a:p>
            <a:pPr eaLnBrk="1" hangingPunct="1">
              <a:buFont typeface="Wingdings" pitchFamily="2" charset="2"/>
              <a:buNone/>
            </a:pPr>
            <a:endParaRPr lang="en-US" sz="1600" dirty="0" smtClean="0"/>
          </a:p>
        </p:txBody>
      </p:sp>
      <p:graphicFrame>
        <p:nvGraphicFramePr>
          <p:cNvPr id="4" name="Table 3"/>
          <p:cNvGraphicFramePr>
            <a:graphicFrameLocks noGrp="1"/>
          </p:cNvGraphicFramePr>
          <p:nvPr>
            <p:extLst>
              <p:ext uri="{D42A27DB-BD31-4B8C-83A1-F6EECF244321}">
                <p14:modId xmlns:p14="http://schemas.microsoft.com/office/powerpoint/2010/main" val="511108980"/>
              </p:ext>
            </p:extLst>
          </p:nvPr>
        </p:nvGraphicFramePr>
        <p:xfrm>
          <a:off x="1143000" y="2590800"/>
          <a:ext cx="6858000" cy="3124200"/>
        </p:xfrm>
        <a:graphic>
          <a:graphicData uri="http://schemas.openxmlformats.org/drawingml/2006/table">
            <a:tbl>
              <a:tblPr firstRow="1" bandRow="1">
                <a:tableStyleId>{5C22544A-7EE6-4342-B048-85BDC9FD1C3A}</a:tableStyleId>
              </a:tblPr>
              <a:tblGrid>
                <a:gridCol w="2478795"/>
                <a:gridCol w="2093205"/>
                <a:gridCol w="2286000"/>
              </a:tblGrid>
              <a:tr h="757682">
                <a:tc>
                  <a:txBody>
                    <a:bodyPr/>
                    <a:lstStyle/>
                    <a:p>
                      <a:r>
                        <a:rPr lang="en-US" sz="1800" dirty="0" smtClean="0"/>
                        <a:t>Payment Period</a:t>
                      </a:r>
                      <a:endParaRPr lang="en-US" sz="1800" dirty="0"/>
                    </a:p>
                  </a:txBody>
                  <a:tcPr marT="45710" marB="45710"/>
                </a:tc>
                <a:tc>
                  <a:txBody>
                    <a:bodyPr/>
                    <a:lstStyle/>
                    <a:p>
                      <a:r>
                        <a:rPr lang="en-US" sz="1800" dirty="0" smtClean="0"/>
                        <a:t>End</a:t>
                      </a:r>
                      <a:r>
                        <a:rPr lang="en-US" sz="1800" baseline="0" dirty="0" smtClean="0"/>
                        <a:t> of Payment Period</a:t>
                      </a:r>
                      <a:endParaRPr lang="en-US" sz="1800" dirty="0"/>
                    </a:p>
                  </a:txBody>
                  <a:tcPr marT="45710" marB="45710"/>
                </a:tc>
                <a:tc>
                  <a:txBody>
                    <a:bodyPr/>
                    <a:lstStyle/>
                    <a:p>
                      <a:r>
                        <a:rPr lang="en-US" sz="1800" dirty="0" smtClean="0"/>
                        <a:t>Payment Request</a:t>
                      </a:r>
                      <a:r>
                        <a:rPr lang="en-US" sz="1800" baseline="0" dirty="0" smtClean="0"/>
                        <a:t> Due</a:t>
                      </a:r>
                      <a:endParaRPr lang="en-US" sz="1800" dirty="0"/>
                    </a:p>
                  </a:txBody>
                  <a:tcPr marT="45710" marB="45710"/>
                </a:tc>
              </a:tr>
              <a:tr h="757682">
                <a:tc>
                  <a:txBody>
                    <a:bodyPr/>
                    <a:lstStyle/>
                    <a:p>
                      <a:r>
                        <a:rPr lang="en-US" sz="1800" dirty="0" smtClean="0"/>
                        <a:t>Initial</a:t>
                      </a:r>
                      <a:r>
                        <a:rPr lang="en-US" sz="1800" baseline="0" dirty="0" smtClean="0"/>
                        <a:t> Payment (begins the TIG)</a:t>
                      </a:r>
                      <a:endParaRPr lang="en-US" sz="1800" dirty="0"/>
                    </a:p>
                  </a:txBody>
                  <a:tcPr marT="45710" marB="45710"/>
                </a:tc>
                <a:tc>
                  <a:txBody>
                    <a:bodyPr/>
                    <a:lstStyle/>
                    <a:p>
                      <a:r>
                        <a:rPr lang="en-US" sz="1800" dirty="0" smtClean="0"/>
                        <a:t>N/A</a:t>
                      </a:r>
                      <a:endParaRPr lang="en-US" sz="1800" dirty="0"/>
                    </a:p>
                  </a:txBody>
                  <a:tcPr marT="45710" marB="45710"/>
                </a:tc>
                <a:tc>
                  <a:txBody>
                    <a:bodyPr/>
                    <a:lstStyle/>
                    <a:p>
                      <a:r>
                        <a:rPr lang="en-US" sz="1800" dirty="0" smtClean="0"/>
                        <a:t>N/A</a:t>
                      </a:r>
                      <a:endParaRPr lang="en-US" sz="1800" dirty="0"/>
                    </a:p>
                  </a:txBody>
                  <a:tcPr marT="45710" marB="45710"/>
                </a:tc>
              </a:tr>
              <a:tr h="432951">
                <a:tc>
                  <a:txBody>
                    <a:bodyPr/>
                    <a:lstStyle/>
                    <a:p>
                      <a:r>
                        <a:rPr lang="en-US" sz="1800" dirty="0" smtClean="0"/>
                        <a:t>Payment Period 2</a:t>
                      </a:r>
                      <a:endParaRPr lang="en-US" sz="1800" dirty="0"/>
                    </a:p>
                  </a:txBody>
                  <a:tcPr marT="45710" marB="45710"/>
                </a:tc>
                <a:tc>
                  <a:txBody>
                    <a:bodyPr/>
                    <a:lstStyle/>
                    <a:p>
                      <a:r>
                        <a:rPr lang="en-US" sz="1800" dirty="0" smtClean="0"/>
                        <a:t>June 30, 2013</a:t>
                      </a:r>
                      <a:endParaRPr lang="en-US" sz="1800" dirty="0"/>
                    </a:p>
                  </a:txBody>
                  <a:tcPr marT="45710" marB="45710"/>
                </a:tc>
                <a:tc>
                  <a:txBody>
                    <a:bodyPr/>
                    <a:lstStyle/>
                    <a:p>
                      <a:r>
                        <a:rPr lang="en-US" sz="1800" dirty="0" smtClean="0"/>
                        <a:t>July 30,</a:t>
                      </a:r>
                      <a:r>
                        <a:rPr lang="en-US" sz="1800" baseline="0" dirty="0" smtClean="0"/>
                        <a:t> 2013</a:t>
                      </a:r>
                      <a:endParaRPr lang="en-US" sz="1800" dirty="0"/>
                    </a:p>
                  </a:txBody>
                  <a:tcPr marT="45710" marB="45710"/>
                </a:tc>
              </a:tr>
              <a:tr h="679830">
                <a:tc>
                  <a:txBody>
                    <a:bodyPr/>
                    <a:lstStyle/>
                    <a:p>
                      <a:r>
                        <a:rPr lang="en-US" sz="1800" dirty="0" smtClean="0"/>
                        <a:t>Payment</a:t>
                      </a:r>
                      <a:r>
                        <a:rPr lang="en-US" sz="1800" baseline="0" dirty="0" smtClean="0"/>
                        <a:t> Period 3</a:t>
                      </a:r>
                      <a:endParaRPr lang="en-US" sz="1800" dirty="0"/>
                    </a:p>
                  </a:txBody>
                  <a:tcPr marT="45710" marB="45710"/>
                </a:tc>
                <a:tc>
                  <a:txBody>
                    <a:bodyPr/>
                    <a:lstStyle/>
                    <a:p>
                      <a:r>
                        <a:rPr lang="en-US" sz="1800" dirty="0" smtClean="0"/>
                        <a:t>December 31, 2013</a:t>
                      </a:r>
                      <a:endParaRPr lang="en-US" sz="1800" dirty="0"/>
                    </a:p>
                  </a:txBody>
                  <a:tcPr marT="45710" marB="45710"/>
                </a:tc>
                <a:tc>
                  <a:txBody>
                    <a:bodyPr/>
                    <a:lstStyle/>
                    <a:p>
                      <a:r>
                        <a:rPr lang="en-US" sz="1800" dirty="0" smtClean="0"/>
                        <a:t>January 30, 2014</a:t>
                      </a:r>
                      <a:endParaRPr lang="en-US" sz="1800" dirty="0"/>
                    </a:p>
                  </a:txBody>
                  <a:tcPr marT="45710" marB="45710"/>
                </a:tc>
              </a:tr>
              <a:tr h="496055">
                <a:tc>
                  <a:txBody>
                    <a:bodyPr/>
                    <a:lstStyle/>
                    <a:p>
                      <a:r>
                        <a:rPr lang="en-US" sz="1800" dirty="0" smtClean="0"/>
                        <a:t>Payment Period 4</a:t>
                      </a:r>
                      <a:endParaRPr lang="en-US" sz="1800" dirty="0"/>
                    </a:p>
                  </a:txBody>
                  <a:tcPr marT="45710" marB="45710"/>
                </a:tc>
                <a:tc>
                  <a:txBody>
                    <a:bodyPr/>
                    <a:lstStyle/>
                    <a:p>
                      <a:r>
                        <a:rPr lang="en-US" sz="1800" dirty="0" smtClean="0"/>
                        <a:t>March 31, 2014</a:t>
                      </a:r>
                      <a:endParaRPr lang="en-US" sz="1800" dirty="0"/>
                    </a:p>
                  </a:txBody>
                  <a:tcPr marT="45710" marB="45710"/>
                </a:tc>
                <a:tc>
                  <a:txBody>
                    <a:bodyPr/>
                    <a:lstStyle/>
                    <a:p>
                      <a:r>
                        <a:rPr lang="en-US" sz="1800" dirty="0" smtClean="0"/>
                        <a:t>April 30, 2014</a:t>
                      </a:r>
                      <a:endParaRPr lang="en-US" sz="1800" dirty="0"/>
                    </a:p>
                  </a:txBody>
                  <a:tcPr marT="45710" marB="4571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228600"/>
            <a:ext cx="8153400" cy="990600"/>
          </a:xfrm>
        </p:spPr>
        <p:txBody>
          <a:bodyPr/>
          <a:lstStyle/>
          <a:p>
            <a:pPr eaLnBrk="1" hangingPunct="1"/>
            <a:r>
              <a:rPr lang="en-US" smtClean="0"/>
              <a:t>Payment Request Extensions</a:t>
            </a:r>
          </a:p>
        </p:txBody>
      </p:sp>
      <p:sp>
        <p:nvSpPr>
          <p:cNvPr id="3" name="Content Placeholder 2"/>
          <p:cNvSpPr>
            <a:spLocks noGrp="1"/>
          </p:cNvSpPr>
          <p:nvPr>
            <p:ph idx="1"/>
          </p:nvPr>
        </p:nvSpPr>
        <p:spPr>
          <a:xfrm>
            <a:off x="612775" y="1600200"/>
            <a:ext cx="8153400" cy="4495800"/>
          </a:xfrm>
        </p:spPr>
        <p:txBody>
          <a:bodyPr>
            <a:normAutofit/>
          </a:bodyPr>
          <a:lstStyle/>
          <a:p>
            <a:pPr eaLnBrk="1" hangingPunct="1">
              <a:defRPr/>
            </a:pPr>
            <a:r>
              <a:rPr lang="en-US" dirty="0" smtClean="0"/>
              <a:t>Ask (in writing, via email) before the end of the payment period.</a:t>
            </a:r>
          </a:p>
          <a:p>
            <a:pPr eaLnBrk="1" hangingPunct="1">
              <a:defRPr/>
            </a:pPr>
            <a:r>
              <a:rPr lang="en-US" dirty="0" smtClean="0"/>
              <a:t>Send to either techgrants@lsc.gov or to the Grants Administrator (Glenn, Jane</a:t>
            </a:r>
            <a:r>
              <a:rPr lang="en-US" dirty="0"/>
              <a:t> </a:t>
            </a:r>
            <a:r>
              <a:rPr lang="en-US" dirty="0" smtClean="0"/>
              <a:t>or David).</a:t>
            </a:r>
          </a:p>
          <a:p>
            <a:pPr eaLnBrk="1" hangingPunct="1">
              <a:defRPr/>
            </a:pPr>
            <a:r>
              <a:rPr lang="en-US" dirty="0" smtClean="0"/>
              <a:t>Extension requests may not be made by anyone other than the grantee (e.g., a project </a:t>
            </a:r>
            <a:r>
              <a:rPr lang="en-US" dirty="0"/>
              <a:t>c</a:t>
            </a:r>
            <a:r>
              <a:rPr lang="en-US" dirty="0" smtClean="0"/>
              <a:t>ontractor).</a:t>
            </a:r>
            <a:endParaRPr lang="en-US" dirty="0"/>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eaLnBrk="1" hangingPunct="1">
              <a:defRPr/>
            </a:pPr>
            <a:r>
              <a:rPr lang="en-US" dirty="0" smtClean="0"/>
              <a:t>Milestone Changes vs. Deadline Extensions</a:t>
            </a:r>
            <a:endParaRPr lang="en-US" dirty="0"/>
          </a:p>
        </p:txBody>
      </p:sp>
      <p:sp>
        <p:nvSpPr>
          <p:cNvPr id="16387" name="Content Placeholder 2"/>
          <p:cNvSpPr>
            <a:spLocks noGrp="1"/>
          </p:cNvSpPr>
          <p:nvPr>
            <p:ph idx="1"/>
          </p:nvPr>
        </p:nvSpPr>
        <p:spPr>
          <a:xfrm>
            <a:off x="612775" y="1600200"/>
            <a:ext cx="8153400" cy="4495800"/>
          </a:xfrm>
        </p:spPr>
        <p:txBody>
          <a:bodyPr/>
          <a:lstStyle/>
          <a:p>
            <a:pPr eaLnBrk="1" hangingPunct="1"/>
            <a:r>
              <a:rPr lang="en-US" smtClean="0"/>
              <a:t>Rather than extend the entire payment request, it may make sense to move that milestone to a later period and/or modify the milestone. </a:t>
            </a:r>
          </a:p>
          <a:p>
            <a:pPr eaLnBrk="1" hangingPunct="1"/>
            <a:r>
              <a:rPr lang="en-US" smtClean="0"/>
              <a:t>It may be necessary to modify the budget and payment amounts to reflect the new scope of work for the amended milestones.</a:t>
            </a:r>
          </a:p>
        </p:txBody>
      </p:sp>
      <p:pic>
        <p:nvPicPr>
          <p:cNvPr id="4"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Planning</a:t>
            </a:r>
            <a:endParaRPr lang="en-US" dirty="0"/>
          </a:p>
        </p:txBody>
      </p:sp>
      <p:sp>
        <p:nvSpPr>
          <p:cNvPr id="3" name="Content Placeholder 2"/>
          <p:cNvSpPr>
            <a:spLocks noGrp="1"/>
          </p:cNvSpPr>
          <p:nvPr>
            <p:ph sz="quarter" idx="1"/>
          </p:nvPr>
        </p:nvSpPr>
        <p:spPr/>
        <p:txBody>
          <a:bodyPr/>
          <a:lstStyle/>
          <a:p>
            <a:r>
              <a:rPr lang="en-US" dirty="0" smtClean="0"/>
              <a:t>TIGs are subject to all LSC rules, regulations, and guidelines. </a:t>
            </a:r>
            <a:endParaRPr lang="en-US"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263" y="3248025"/>
            <a:ext cx="8753475" cy="2009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038600" y="5791200"/>
            <a:ext cx="4800600" cy="338554"/>
          </a:xfrm>
          <a:prstGeom prst="rect">
            <a:avLst/>
          </a:prstGeom>
          <a:noFill/>
        </p:spPr>
        <p:txBody>
          <a:bodyPr wrap="square" rtlCol="0">
            <a:spAutoFit/>
          </a:bodyPr>
          <a:lstStyle/>
          <a:p>
            <a:pPr algn="r"/>
            <a:r>
              <a:rPr lang="en-US" sz="1600" dirty="0" smtClean="0"/>
              <a:t>LSC TIG Award Letter </a:t>
            </a:r>
            <a:endParaRPr lang="en-US" sz="1600" dirty="0"/>
          </a:p>
        </p:txBody>
      </p:sp>
      <p:pic>
        <p:nvPicPr>
          <p:cNvPr id="6" name="Picture 15" descr="C:\Users\smithm\AppData\Local\Microsoft\Windows\Temporary Internet Files\Content.Outlook\LUY2C5E7\LSC-logo-1300x90.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182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5"/>
          <p:cNvSpPr>
            <a:spLocks noGrp="1"/>
          </p:cNvSpPr>
          <p:nvPr>
            <p:ph type="title"/>
          </p:nvPr>
        </p:nvSpPr>
        <p:spPr/>
        <p:txBody>
          <a:bodyPr/>
          <a:lstStyle/>
          <a:p>
            <a:pPr eaLnBrk="1" hangingPunct="1"/>
            <a:r>
              <a:rPr lang="en-US" smtClean="0"/>
              <a:t>Communication is key!</a:t>
            </a:r>
          </a:p>
        </p:txBody>
      </p:sp>
      <p:pic>
        <p:nvPicPr>
          <p:cNvPr id="3" name="Picture 15" descr="C:\Users\smithm\AppData\Local\Microsoft\Windows\Temporary Internet Files\Content.Outlook\LUY2C5E7\LSC-logo-1300x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6251222"/>
            <a:ext cx="1676400" cy="53057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ysClr val="windowText" lastClr="000000"/>
      </a:dk1>
      <a:lt1>
        <a:sysClr val="window" lastClr="FFFFFF"/>
      </a:lt1>
      <a:dk2>
        <a:srgbClr val="0070C0"/>
      </a:dk2>
      <a:lt2>
        <a:srgbClr val="EBDDC3"/>
      </a:lt2>
      <a:accent1>
        <a:srgbClr val="0070C0"/>
      </a:accent1>
      <a:accent2>
        <a:srgbClr val="CC0000"/>
      </a:accent2>
      <a:accent3>
        <a:srgbClr val="DD8047"/>
      </a:accent3>
      <a:accent4>
        <a:srgbClr val="A5AB81"/>
      </a:accent4>
      <a:accent5>
        <a:srgbClr val="7BA79D"/>
      </a:accent5>
      <a:accent6>
        <a:srgbClr val="968C8C"/>
      </a:accent6>
      <a:hlink>
        <a:srgbClr val="0033CC"/>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070C0"/>
    </a:dk2>
    <a:lt2>
      <a:srgbClr val="EBDDC3"/>
    </a:lt2>
    <a:accent1>
      <a:srgbClr val="0070C0"/>
    </a:accent1>
    <a:accent2>
      <a:srgbClr val="CC0000"/>
    </a:accent2>
    <a:accent3>
      <a:srgbClr val="DD8047"/>
    </a:accent3>
    <a:accent4>
      <a:srgbClr val="A5AB81"/>
    </a:accent4>
    <a:accent5>
      <a:srgbClr val="7BA79D"/>
    </a:accent5>
    <a:accent6>
      <a:srgbClr val="968C8C"/>
    </a:accent6>
    <a:hlink>
      <a:srgbClr val="0033CC"/>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2917</TotalTime>
  <Words>4498</Words>
  <Application>Microsoft Office PowerPoint</Application>
  <PresentationFormat>On-screen Show (4:3)</PresentationFormat>
  <Paragraphs>403</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Median</vt:lpstr>
      <vt:lpstr>Managing your TIG effectively &amp; the 2013 TIG cycle: reporting requirements, Compliance, and Lessons learned</vt:lpstr>
      <vt:lpstr>Goals</vt:lpstr>
      <vt:lpstr>TIG Project Management Best Practices</vt:lpstr>
      <vt:lpstr>Evaluation Plans</vt:lpstr>
      <vt:lpstr>Payment Request Due Dates</vt:lpstr>
      <vt:lpstr>Payment Request Extensions</vt:lpstr>
      <vt:lpstr>Milestone Changes vs. Deadline Extensions</vt:lpstr>
      <vt:lpstr>Compliance Planning</vt:lpstr>
      <vt:lpstr>Communication is key!</vt:lpstr>
      <vt:lpstr>Communication</vt:lpstr>
      <vt:lpstr>The earlier you contact us, the better!</vt:lpstr>
      <vt:lpstr>Budgets</vt:lpstr>
      <vt:lpstr>Budgets – Tracking Costs</vt:lpstr>
      <vt:lpstr>Budgets – Tracking Costs</vt:lpstr>
      <vt:lpstr>Budgets – Documenting Costs</vt:lpstr>
      <vt:lpstr>Budgets – Personnel Costs </vt:lpstr>
      <vt:lpstr>Budget Modifications</vt:lpstr>
      <vt:lpstr>Budget Modifications</vt:lpstr>
      <vt:lpstr>Conflicts of Interest</vt:lpstr>
      <vt:lpstr>Contracting</vt:lpstr>
      <vt:lpstr>Third Party Contracting for Services</vt:lpstr>
      <vt:lpstr>TIG Contracting for Services – Reporting Requirements</vt:lpstr>
      <vt:lpstr>Subgrants/Transfers and Contracting</vt:lpstr>
      <vt:lpstr>Grant Close-outs/Terminations</vt:lpstr>
      <vt:lpstr>Managing Your TIG Resources on http://tig.lsc.gov</vt:lpstr>
      <vt:lpstr>TIG Compliance Resources</vt:lpstr>
      <vt:lpstr>LSC Compliance Resources</vt:lpstr>
      <vt:lpstr>LSC Compliance Resources</vt:lpstr>
      <vt:lpstr>2013 TIG Cycle</vt:lpstr>
      <vt:lpstr>Tips &amp; Resources for an LOI</vt:lpstr>
      <vt:lpstr>TIG Resources</vt:lpstr>
      <vt:lpstr>TIG Resources</vt:lpstr>
      <vt:lpstr>LSC Staff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ribadeneyraj</dc:creator>
  <cp:lastModifiedBy>ribadeneyraj</cp:lastModifiedBy>
  <cp:revision>171</cp:revision>
  <cp:lastPrinted>2013-01-09T22:47:33Z</cp:lastPrinted>
  <dcterms:created xsi:type="dcterms:W3CDTF">2011-01-04T22:17:24Z</dcterms:created>
  <dcterms:modified xsi:type="dcterms:W3CDTF">2013-01-22T18:27:58Z</dcterms:modified>
</cp:coreProperties>
</file>