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5" r:id="rId4"/>
    <p:sldMasterId id="2147483687" r:id="rId5"/>
    <p:sldMasterId id="2147483699" r:id="rId6"/>
  </p:sldMasterIdLst>
  <p:notesMasterIdLst>
    <p:notesMasterId r:id="rId9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6" r:id="rId25"/>
    <p:sldId id="275" r:id="rId26"/>
    <p:sldId id="297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97626-0F84-465F-94C3-9034BB81AE67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FF005-610E-46E4-88A2-97CD03C22E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025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hape 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6" name="Shape 2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13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6" name="Shape 13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14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4" name="Shape 146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22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6" name="Shape 22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3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Shape 37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hape 3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194" name="Shape 3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hape 4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2" name="Shape 4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hape 4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2290" name="Shape 5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7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338" name="Shape 72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4" name="Shape 9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10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2" name="Shape 10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11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0" name="Shape 116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295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850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239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Font typeface="Arial"/>
              <a:buChar char="•"/>
              <a:defRPr sz="2800"/>
            </a:lvl2pPr>
            <a:lvl3pPr marL="1143000" indent="-136525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/>
              <a:buChar char="•"/>
              <a:defRPr sz="2400"/>
            </a:lvl3pPr>
            <a:lvl4pPr marL="1600200" indent="-152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000"/>
            </a:lvl4pPr>
            <a:lvl5pPr marL="2057400" indent="-152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000"/>
            </a:lvl5pPr>
            <a:lvl6pPr marL="25146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3"/>
          <p:cNvSpPr txBox="1">
            <a:spLocks noGrp="1"/>
          </p:cNvSpPr>
          <p:nvPr>
            <p:ph type="dt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5" name="Shape 14"/>
          <p:cNvSpPr txBox="1">
            <a:spLocks noGrp="1"/>
          </p:cNvSpPr>
          <p:nvPr>
            <p:ph type="ft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6" name="Shape 15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218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x" type="tx">
  <p:cSld name="tx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Font typeface="Arial"/>
              <a:buChar char="•"/>
              <a:defRPr sz="2800"/>
            </a:lvl2pPr>
            <a:lvl3pPr marL="1143000" indent="-136525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/>
              <a:buChar char="•"/>
              <a:defRPr sz="2400"/>
            </a:lvl3pPr>
            <a:lvl4pPr marL="1600200" indent="-152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000"/>
            </a:lvl4pPr>
            <a:lvl5pPr marL="2057400" indent="-1524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000"/>
            </a:lvl5pPr>
            <a:lvl6pPr marL="25146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79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dt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5" name="Shape 20"/>
          <p:cNvSpPr txBox="1">
            <a:spLocks noGrp="1"/>
          </p:cNvSpPr>
          <p:nvPr>
            <p:ph type="ft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6" name="Shape 21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1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78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495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623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340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23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05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752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25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161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261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106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244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36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55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96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746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33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7571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4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584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514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507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790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255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A25B3-5446-4ACF-AD7C-C11B6CD8B6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588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3A70D-15F1-49C8-99D5-73899F27B2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52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8531A-66B6-45F6-9165-B9820E57C1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402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FF8A6-24AC-4945-BAD8-62304D3888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37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25786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BDC2C-62D2-4749-9171-D2C81309DC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990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DC4B-88EC-4A61-A98E-B73A790F26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736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2AA27-F6E1-4E94-BD8C-EA64B629F0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3521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CDABB-3A21-41F8-B2CA-8CD3913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416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E6E10-9A3E-42FD-BE72-AA8C4FE997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811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7733C-95E2-43DF-92E4-C08F74E28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602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B2865-5E70-456C-BEEA-566AD965D9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21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678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43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439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7666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144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9081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617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273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943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336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361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6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58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645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863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624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FA0B-A434-4253-A702-D480E8AF9CEB}" type="datetimeFigureOut">
              <a:rPr lang="en-US" smtClean="0"/>
              <a:pPr/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5733-566D-4F21-8BA6-56E2115C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176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8" name="Shape 7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29" name="Shape 8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030" name="Shape 9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240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Tm="20000">
    <p:cut/>
  </p:transition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06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705F4-70EF-4A7D-B924-45EF17F00F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7F12-B203-4FE7-A6DA-6E04304E9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47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0E675-F88B-494C-81BD-C5289DFF5F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14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FA0B-A434-4253-A702-D480E8AF9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5733-566D-4F21-8BA6-56E2115C7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wmv"/><Relationship Id="rId5" Type="http://schemas.openxmlformats.org/officeDocument/2006/relationships/image" Target="../media/image13.png"/><Relationship Id="rId4" Type="http://schemas.microsoft.com/office/2007/relationships/media" Target="../media/media3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4.wmv"/><Relationship Id="rId5" Type="http://schemas.openxmlformats.org/officeDocument/2006/relationships/image" Target="../media/image20.png"/><Relationship Id="rId4" Type="http://schemas.microsoft.com/office/2007/relationships/media" Target="../media/media4.wm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5.wmv"/><Relationship Id="rId5" Type="http://schemas.openxmlformats.org/officeDocument/2006/relationships/image" Target="../media/image13.png"/><Relationship Id="rId4" Type="http://schemas.microsoft.com/office/2007/relationships/media" Target="../media/media5.wm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ahineline@lawny.org" TargetMode="Externa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5" Type="http://schemas.openxmlformats.org/officeDocument/2006/relationships/image" Target="../media/image7.png"/><Relationship Id="rId4" Type="http://schemas.microsoft.com/office/2007/relationships/media" Target="../media/media1.wm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wmv"/><Relationship Id="rId5" Type="http://schemas.openxmlformats.org/officeDocument/2006/relationships/image" Target="../media/image10.png"/><Relationship Id="rId4" Type="http://schemas.microsoft.com/office/2007/relationships/media" Target="../media/media2.wmv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Njp10\ntap\Daniel Ediger\SUE'S IGNITE IKE\SuesIgniteIKE v3\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529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Njp10\ntap\Daniel Ediger\SUE'S IGNITE IKE\SuesIgniteIKE v3\Slide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gnite IKE clip D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24100" y="1219200"/>
            <a:ext cx="4495800" cy="3371850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Njp10\ntap\Daniel Ediger\SUE'S IGNITE IKE\SuesIgniteIKE v3\Slide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Njp10\ntap\Daniel Ediger\etcsnip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7208" y="1905000"/>
            <a:ext cx="5629584" cy="3709988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Njp10\ntap\Daniel Ediger\SUE'S IGNITE IKE\SuesIgniteIKE v3\Slide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niele\Desktop\SuesIgniteIKE no reda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Njp10\ntap\Daniel Ediger\SUE'S IGNITE IKE\SuesIgniteIKE v3\Slid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Njp10\ntap\Daniel Ediger\SUE'S IGNITE IKE\SuesIgniteIKE v3\Slide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gnite IKE clip E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62200" y="764357"/>
            <a:ext cx="4419600" cy="3314700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Njp10\ntap\Daniel Ediger\SUE'S IGNITE IKE\SuesIgniteIKE v3\Slide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Njp10\ntap\Daniel Ediger\SUE'S IGNITE IKE\SuesIgniteIKE v3\Slide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Njp10\ntap\Daniel Ediger\SUE'S IGNITE IKE\SuesIgniteIKE v3\Slide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daniele\Desktop\SuesIgniteIKE secureI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621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jp10\ntap\Daniel Ediger\SUE'S IGNITE IKE\SuesIgniteIKE v3\Slid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Njp10\ntap\Daniel Ediger\SUE'S IGNITE IKE\SuesIgniteIKE v3\Slide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gnite IKE clip 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2491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23"/>
          <p:cNvSpPr>
            <a:spLocks noChangeArrowheads="1"/>
          </p:cNvSpPr>
          <p:nvPr/>
        </p:nvSpPr>
        <p:spPr bwMode="auto">
          <a:xfrm>
            <a:off x="2362200" y="2168525"/>
            <a:ext cx="4724400" cy="2362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5123" name="Shape 24"/>
          <p:cNvSpPr txBox="1">
            <a:spLocks noChangeArrowheads="1"/>
          </p:cNvSpPr>
          <p:nvPr/>
        </p:nvSpPr>
        <p:spPr bwMode="auto">
          <a:xfrm>
            <a:off x="152400" y="1395413"/>
            <a:ext cx="5410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fontAlgn="base">
              <a:spcBef>
                <a:spcPts val="270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sz="5400" b="1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  <a:sym typeface="Garamond" pitchFamily="18" charset="0"/>
              </a:rPr>
              <a:t>What’s New in</a:t>
            </a:r>
          </a:p>
        </p:txBody>
      </p:sp>
      <p:sp>
        <p:nvSpPr>
          <p:cNvPr id="5124" name="Shape 25"/>
          <p:cNvSpPr txBox="1">
            <a:spLocks noChangeArrowheads="1"/>
          </p:cNvSpPr>
          <p:nvPr/>
        </p:nvSpPr>
        <p:spPr bwMode="auto">
          <a:xfrm>
            <a:off x="2989263" y="3992563"/>
            <a:ext cx="5410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r" fontAlgn="base">
              <a:spcBef>
                <a:spcPts val="270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sz="5400" b="1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charset="0"/>
                <a:sym typeface="Garamond" pitchFamily="18" charset="0"/>
              </a:rPr>
              <a:t>in 2012?</a:t>
            </a:r>
          </a:p>
        </p:txBody>
      </p:sp>
    </p:spTree>
    <p:extLst>
      <p:ext uri="{BB962C8B-B14F-4D97-AF65-F5344CB8AC3E}">
        <p14:creationId xmlns:p14="http://schemas.microsoft.com/office/powerpoint/2010/main" xmlns="" val="1043962253"/>
      </p:ext>
    </p:extLst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178" name="Shape 30"/>
          <p:cNvCxnSpPr>
            <a:cxnSpLocks noChangeShapeType="1"/>
          </p:cNvCxnSpPr>
          <p:nvPr/>
        </p:nvCxnSpPr>
        <p:spPr bwMode="auto">
          <a:xfrm>
            <a:off x="914400" y="0"/>
            <a:ext cx="1588" cy="6858000"/>
          </a:xfrm>
          <a:prstGeom prst="straightConnector1">
            <a:avLst/>
          </a:prstGeom>
          <a:noFill/>
          <a:ln w="76200" cap="rnd">
            <a:solidFill>
              <a:srgbClr val="3369E8"/>
            </a:solidFill>
            <a:miter lim="800000"/>
            <a:headEnd/>
            <a:tailEnd/>
          </a:ln>
        </p:spPr>
      </p:cxnSp>
      <p:cxnSp>
        <p:nvCxnSpPr>
          <p:cNvPr id="50179" name="Shape 31"/>
          <p:cNvCxnSpPr>
            <a:cxnSpLocks noChangeShapeType="1"/>
          </p:cNvCxnSpPr>
          <p:nvPr/>
        </p:nvCxnSpPr>
        <p:spPr bwMode="auto">
          <a:xfrm rot="-5400000">
            <a:off x="4571206" y="-11422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3369E8"/>
            </a:solidFill>
            <a:miter lim="800000"/>
            <a:headEnd/>
            <a:tailEnd/>
          </a:ln>
        </p:spPr>
      </p:cxnSp>
      <p:sp>
        <p:nvSpPr>
          <p:cNvPr id="50180" name="Shape 32"/>
          <p:cNvSpPr txBox="1">
            <a:spLocks noGrp="1"/>
          </p:cNvSpPr>
          <p:nvPr>
            <p:ph type="ctrTitle" idx="4294967295"/>
          </p:nvPr>
        </p:nvSpPr>
        <p:spPr>
          <a:xfrm>
            <a:off x="685800" y="2209800"/>
            <a:ext cx="7772400" cy="1189038"/>
          </a:xfrm>
        </p:spPr>
        <p:txBody>
          <a:bodyPr tIns="45700" bIns="45700">
            <a:spAutoFit/>
          </a:bodyPr>
          <a:lstStyle/>
          <a:p>
            <a:pPr algn="ctr" eaLnBrk="1" hangingPunct="1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Google Drive</a:t>
            </a:r>
          </a:p>
        </p:txBody>
      </p:sp>
      <p:sp>
        <p:nvSpPr>
          <p:cNvPr id="50182" name="Shape 34"/>
          <p:cNvSpPr>
            <a:spLocks noChangeArrowheads="1"/>
          </p:cNvSpPr>
          <p:nvPr/>
        </p:nvSpPr>
        <p:spPr bwMode="auto">
          <a:xfrm>
            <a:off x="3810000" y="3657600"/>
            <a:ext cx="1855788" cy="1447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562342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577215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752600"/>
            <a:ext cx="48006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86" name="Shape 34"/>
          <p:cNvSpPr>
            <a:spLocks noChangeArrowheads="1"/>
          </p:cNvSpPr>
          <p:nvPr/>
        </p:nvSpPr>
        <p:spPr bwMode="auto">
          <a:xfrm>
            <a:off x="4038600" y="152400"/>
            <a:ext cx="1398588" cy="9144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3352800" y="10668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>
            <a:off x="5334000" y="990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576220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ctrTitle"/>
          </p:nvPr>
        </p:nvSpPr>
        <p:spPr>
          <a:xfrm>
            <a:off x="685800" y="2271713"/>
            <a:ext cx="7772400" cy="1189037"/>
          </a:xfrm>
        </p:spPr>
        <p:txBody>
          <a:bodyPr tIns="45700" bIns="45700" anchor="ctr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Collaboration</a:t>
            </a:r>
          </a:p>
        </p:txBody>
      </p:sp>
      <p:cxnSp>
        <p:nvCxnSpPr>
          <p:cNvPr id="9219" name="Shape 40"/>
          <p:cNvCxnSpPr>
            <a:cxnSpLocks noChangeShapeType="1"/>
          </p:cNvCxnSpPr>
          <p:nvPr/>
        </p:nvCxnSpPr>
        <p:spPr bwMode="auto">
          <a:xfrm>
            <a:off x="914400" y="0"/>
            <a:ext cx="0" cy="6858000"/>
          </a:xfrm>
          <a:prstGeom prst="straightConnector1">
            <a:avLst/>
          </a:prstGeom>
          <a:noFill/>
          <a:ln w="76200" cap="rnd">
            <a:solidFill>
              <a:srgbClr val="D50F25"/>
            </a:solidFill>
            <a:miter lim="800000"/>
            <a:headEnd/>
            <a:tailEnd/>
          </a:ln>
        </p:spPr>
      </p:cxnSp>
      <p:cxnSp>
        <p:nvCxnSpPr>
          <p:cNvPr id="9220" name="Shape 41"/>
          <p:cNvCxnSpPr>
            <a:cxnSpLocks noChangeShapeType="1"/>
          </p:cNvCxnSpPr>
          <p:nvPr/>
        </p:nvCxnSpPr>
        <p:spPr bwMode="auto">
          <a:xfrm rot="-5400000">
            <a:off x="4571206" y="-12184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D50F25"/>
            </a:solidFill>
            <a:miter lim="800000"/>
            <a:headEnd/>
            <a:tailEnd/>
          </a:ln>
        </p:spPr>
      </p:cxnSp>
      <p:sp>
        <p:nvSpPr>
          <p:cNvPr id="9221" name="Shape 42"/>
          <p:cNvSpPr>
            <a:spLocks noChangeArrowheads="1"/>
          </p:cNvSpPr>
          <p:nvPr/>
        </p:nvSpPr>
        <p:spPr bwMode="auto">
          <a:xfrm>
            <a:off x="3733800" y="3505200"/>
            <a:ext cx="1550988" cy="12334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971744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ocs cap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685800"/>
            <a:ext cx="8991600" cy="5132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2066316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52"/>
          <p:cNvSpPr txBox="1">
            <a:spLocks noGrp="1"/>
          </p:cNvSpPr>
          <p:nvPr>
            <p:ph type="ctrTitle"/>
          </p:nvPr>
        </p:nvSpPr>
        <p:spPr>
          <a:xfrm>
            <a:off x="685800" y="2209800"/>
            <a:ext cx="7772400" cy="1189038"/>
          </a:xfrm>
        </p:spPr>
        <p:txBody>
          <a:bodyPr tIns="45700" bIns="45700" anchor="ctr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File Formats</a:t>
            </a:r>
          </a:p>
        </p:txBody>
      </p:sp>
      <p:cxnSp>
        <p:nvCxnSpPr>
          <p:cNvPr id="13315" name="Shape 53"/>
          <p:cNvCxnSpPr>
            <a:cxnSpLocks noChangeShapeType="1"/>
          </p:cNvCxnSpPr>
          <p:nvPr/>
        </p:nvCxnSpPr>
        <p:spPr bwMode="auto">
          <a:xfrm>
            <a:off x="914400" y="0"/>
            <a:ext cx="0" cy="6858000"/>
          </a:xfrm>
          <a:prstGeom prst="straightConnector1">
            <a:avLst/>
          </a:prstGeom>
          <a:noFill/>
          <a:ln w="76200" cap="rnd">
            <a:solidFill>
              <a:srgbClr val="EEB211"/>
            </a:solidFill>
            <a:miter lim="800000"/>
            <a:headEnd/>
            <a:tailEnd/>
          </a:ln>
        </p:spPr>
      </p:cxnSp>
      <p:cxnSp>
        <p:nvCxnSpPr>
          <p:cNvPr id="13316" name="Shape 54"/>
          <p:cNvCxnSpPr>
            <a:cxnSpLocks noChangeShapeType="1"/>
          </p:cNvCxnSpPr>
          <p:nvPr/>
        </p:nvCxnSpPr>
        <p:spPr bwMode="auto">
          <a:xfrm rot="-5400000">
            <a:off x="4571206" y="-13708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EEB211"/>
            </a:solidFill>
            <a:miter lim="800000"/>
            <a:headEnd/>
            <a:tailEnd/>
          </a:ln>
        </p:spPr>
      </p:cxnSp>
      <p:sp>
        <p:nvSpPr>
          <p:cNvPr id="13317" name="Shape 55"/>
          <p:cNvSpPr>
            <a:spLocks noChangeArrowheads="1"/>
          </p:cNvSpPr>
          <p:nvPr/>
        </p:nvSpPr>
        <p:spPr bwMode="auto">
          <a:xfrm>
            <a:off x="3581400" y="3505200"/>
            <a:ext cx="1550988" cy="12334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244427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Shape 56"/>
          <p:cNvSpPr txBox="1">
            <a:spLocks noChangeArrowheads="1"/>
          </p:cNvSpPr>
          <p:nvPr/>
        </p:nvSpPr>
        <p:spPr bwMode="auto">
          <a:xfrm>
            <a:off x="457200" y="457200"/>
            <a:ext cx="19256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.JPEG</a:t>
            </a:r>
          </a:p>
        </p:txBody>
      </p:sp>
      <p:sp>
        <p:nvSpPr>
          <p:cNvPr id="55301" name="Shape 57"/>
          <p:cNvSpPr txBox="1">
            <a:spLocks noChangeArrowheads="1"/>
          </p:cNvSpPr>
          <p:nvPr/>
        </p:nvSpPr>
        <p:spPr bwMode="auto">
          <a:xfrm>
            <a:off x="6781800" y="2667000"/>
            <a:ext cx="14017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 AVI</a:t>
            </a:r>
          </a:p>
        </p:txBody>
      </p:sp>
      <p:sp>
        <p:nvSpPr>
          <p:cNvPr id="55302" name="Shape 58"/>
          <p:cNvSpPr txBox="1">
            <a:spLocks noChangeArrowheads="1"/>
          </p:cNvSpPr>
          <p:nvPr/>
        </p:nvSpPr>
        <p:spPr bwMode="auto">
          <a:xfrm>
            <a:off x="2362200" y="1447800"/>
            <a:ext cx="20462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.TXT</a:t>
            </a:r>
          </a:p>
        </p:txBody>
      </p:sp>
      <p:sp>
        <p:nvSpPr>
          <p:cNvPr id="55303" name="Shape 59"/>
          <p:cNvSpPr txBox="1">
            <a:spLocks noChangeArrowheads="1"/>
          </p:cNvSpPr>
          <p:nvPr/>
        </p:nvSpPr>
        <p:spPr bwMode="auto">
          <a:xfrm>
            <a:off x="533400" y="2514600"/>
            <a:ext cx="16986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.CSS</a:t>
            </a:r>
          </a:p>
        </p:txBody>
      </p:sp>
      <p:sp>
        <p:nvSpPr>
          <p:cNvPr id="55304" name="Shape 60"/>
          <p:cNvSpPr txBox="1">
            <a:spLocks noChangeArrowheads="1"/>
          </p:cNvSpPr>
          <p:nvPr/>
        </p:nvSpPr>
        <p:spPr bwMode="auto">
          <a:xfrm>
            <a:off x="2743200" y="3124200"/>
            <a:ext cx="180181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.DOC</a:t>
            </a:r>
          </a:p>
        </p:txBody>
      </p:sp>
      <p:sp>
        <p:nvSpPr>
          <p:cNvPr id="55305" name="Shape 61"/>
          <p:cNvSpPr txBox="1">
            <a:spLocks noChangeArrowheads="1"/>
          </p:cNvSpPr>
          <p:nvPr/>
        </p:nvSpPr>
        <p:spPr bwMode="auto">
          <a:xfrm>
            <a:off x="457200" y="4191000"/>
            <a:ext cx="18669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.XLS</a:t>
            </a:r>
          </a:p>
        </p:txBody>
      </p:sp>
      <p:sp>
        <p:nvSpPr>
          <p:cNvPr id="55306" name="Shape 62"/>
          <p:cNvSpPr txBox="1">
            <a:spLocks noChangeArrowheads="1"/>
          </p:cNvSpPr>
          <p:nvPr/>
        </p:nvSpPr>
        <p:spPr bwMode="auto">
          <a:xfrm>
            <a:off x="5029200" y="533400"/>
            <a:ext cx="14747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.AI</a:t>
            </a:r>
          </a:p>
        </p:txBody>
      </p:sp>
      <p:sp>
        <p:nvSpPr>
          <p:cNvPr id="55307" name="Shape 63"/>
          <p:cNvSpPr txBox="1">
            <a:spLocks noChangeArrowheads="1"/>
          </p:cNvSpPr>
          <p:nvPr/>
        </p:nvSpPr>
        <p:spPr bwMode="auto">
          <a:xfrm>
            <a:off x="4267200" y="3962400"/>
            <a:ext cx="15811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.PDF</a:t>
            </a:r>
          </a:p>
        </p:txBody>
      </p:sp>
      <p:sp>
        <p:nvSpPr>
          <p:cNvPr id="55308" name="Shape 64"/>
          <p:cNvSpPr txBox="1">
            <a:spLocks noChangeArrowheads="1"/>
          </p:cNvSpPr>
          <p:nvPr/>
        </p:nvSpPr>
        <p:spPr bwMode="auto">
          <a:xfrm>
            <a:off x="4876800" y="2286000"/>
            <a:ext cx="168751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.DXF</a:t>
            </a:r>
          </a:p>
        </p:txBody>
      </p:sp>
      <p:sp>
        <p:nvSpPr>
          <p:cNvPr id="55309" name="Shape 65"/>
          <p:cNvSpPr txBox="1">
            <a:spLocks noChangeArrowheads="1"/>
          </p:cNvSpPr>
          <p:nvPr/>
        </p:nvSpPr>
        <p:spPr bwMode="auto">
          <a:xfrm>
            <a:off x="7086600" y="1143000"/>
            <a:ext cx="15922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.SVG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55310" name="Shape 66"/>
          <p:cNvSpPr txBox="1">
            <a:spLocks noChangeArrowheads="1"/>
          </p:cNvSpPr>
          <p:nvPr/>
        </p:nvSpPr>
        <p:spPr bwMode="auto">
          <a:xfrm>
            <a:off x="6324600" y="5105400"/>
            <a:ext cx="12223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.ZIP</a:t>
            </a:r>
          </a:p>
        </p:txBody>
      </p:sp>
      <p:sp>
        <p:nvSpPr>
          <p:cNvPr id="55311" name="Shape 67"/>
          <p:cNvSpPr txBox="1">
            <a:spLocks noChangeArrowheads="1"/>
          </p:cNvSpPr>
          <p:nvPr/>
        </p:nvSpPr>
        <p:spPr bwMode="auto">
          <a:xfrm>
            <a:off x="7086600" y="3810000"/>
            <a:ext cx="1665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.PSD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55312" name="Shape 68"/>
          <p:cNvSpPr txBox="1">
            <a:spLocks noChangeArrowheads="1"/>
          </p:cNvSpPr>
          <p:nvPr/>
        </p:nvSpPr>
        <p:spPr bwMode="auto">
          <a:xfrm>
            <a:off x="2819400" y="5181600"/>
            <a:ext cx="17160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cs typeface="Arial" charset="0"/>
                <a:sym typeface="Arial" charset="0"/>
              </a:rPr>
              <a:t>.WPD</a:t>
            </a:r>
          </a:p>
        </p:txBody>
      </p:sp>
      <p:sp>
        <p:nvSpPr>
          <p:cNvPr id="69" name="Shape 69"/>
          <p:cNvSpPr/>
          <p:nvPr/>
        </p:nvSpPr>
        <p:spPr>
          <a:xfrm>
            <a:off x="2514600" y="4724400"/>
            <a:ext cx="2057400" cy="1676400"/>
          </a:xfrm>
          <a:prstGeom prst="noSmoking">
            <a:avLst>
              <a:gd name="adj" fmla="val 8343"/>
            </a:avLst>
          </a:prstGeom>
          <a:solidFill>
            <a:srgbClr val="980000"/>
          </a:solidFill>
          <a:ln w="19050" cap="flat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>
            <a:spAutoFit/>
          </a:bodyPr>
          <a:lstStyle/>
          <a:p>
            <a:pPr>
              <a:defRPr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174592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89"/>
          <p:cNvSpPr txBox="1">
            <a:spLocks noGrp="1"/>
          </p:cNvSpPr>
          <p:nvPr>
            <p:ph type="ctrTitle"/>
          </p:nvPr>
        </p:nvSpPr>
        <p:spPr>
          <a:xfrm>
            <a:off x="685800" y="2271713"/>
            <a:ext cx="7772400" cy="1189037"/>
          </a:xfrm>
        </p:spPr>
        <p:txBody>
          <a:bodyPr tIns="45700" bIns="45700" anchor="ctr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Google</a:t>
            </a:r>
            <a:r>
              <a:rPr lang="en-US" sz="7200" b="1" baseline="30000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+</a:t>
            </a:r>
          </a:p>
        </p:txBody>
      </p:sp>
      <p:sp>
        <p:nvSpPr>
          <p:cNvPr id="17415" name="Shape 94"/>
          <p:cNvSpPr>
            <a:spLocks noChangeArrowheads="1"/>
          </p:cNvSpPr>
          <p:nvPr/>
        </p:nvSpPr>
        <p:spPr bwMode="auto">
          <a:xfrm>
            <a:off x="3733800" y="3581400"/>
            <a:ext cx="1530350" cy="1447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cxnSp>
        <p:nvCxnSpPr>
          <p:cNvPr id="17418" name="Shape 30"/>
          <p:cNvCxnSpPr>
            <a:cxnSpLocks noChangeShapeType="1"/>
          </p:cNvCxnSpPr>
          <p:nvPr/>
        </p:nvCxnSpPr>
        <p:spPr bwMode="auto">
          <a:xfrm>
            <a:off x="914400" y="0"/>
            <a:ext cx="1588" cy="6858000"/>
          </a:xfrm>
          <a:prstGeom prst="straightConnector1">
            <a:avLst/>
          </a:prstGeom>
          <a:noFill/>
          <a:ln w="76200" cap="rnd">
            <a:solidFill>
              <a:srgbClr val="3369E8"/>
            </a:solidFill>
            <a:miter lim="800000"/>
            <a:headEnd/>
            <a:tailEnd/>
          </a:ln>
        </p:spPr>
      </p:cxnSp>
      <p:cxnSp>
        <p:nvCxnSpPr>
          <p:cNvPr id="17419" name="Shape 31"/>
          <p:cNvCxnSpPr>
            <a:cxnSpLocks noChangeShapeType="1"/>
          </p:cNvCxnSpPr>
          <p:nvPr/>
        </p:nvCxnSpPr>
        <p:spPr bwMode="auto">
          <a:xfrm rot="-5400000">
            <a:off x="4571206" y="-11422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3369E8"/>
            </a:solidFill>
            <a:miter lim="80000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2645300561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Njp10\ntap\Daniel Ediger\SUE'S IGNITE IKE\SuesIgniteIKE v3\Slid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Shape 95"/>
          <p:cNvSpPr>
            <a:spLocks noChangeArrowheads="1"/>
          </p:cNvSpPr>
          <p:nvPr/>
        </p:nvSpPr>
        <p:spPr bwMode="auto">
          <a:xfrm>
            <a:off x="1371600" y="1524000"/>
            <a:ext cx="6543675" cy="3733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7162800" y="5257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  <a:sym typeface="Arial" charset="0"/>
              </a:rPr>
              <a:t>XKCD</a:t>
            </a:r>
          </a:p>
        </p:txBody>
      </p:sp>
    </p:spTree>
    <p:extLst>
      <p:ext uri="{BB962C8B-B14F-4D97-AF65-F5344CB8AC3E}">
        <p14:creationId xmlns:p14="http://schemas.microsoft.com/office/powerpoint/2010/main" xmlns="" val="1356141269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100"/>
          <p:cNvSpPr txBox="1">
            <a:spLocks noGrp="1"/>
          </p:cNvSpPr>
          <p:nvPr>
            <p:ph type="ctrTitle"/>
          </p:nvPr>
        </p:nvSpPr>
        <p:spPr>
          <a:xfrm>
            <a:off x="685800" y="2271713"/>
            <a:ext cx="7772400" cy="1189037"/>
          </a:xfrm>
        </p:spPr>
        <p:txBody>
          <a:bodyPr tIns="45700" bIns="45700" anchor="ctr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Hangouts</a:t>
            </a:r>
          </a:p>
        </p:txBody>
      </p:sp>
      <p:sp>
        <p:nvSpPr>
          <p:cNvPr id="19461" name="Shape 103"/>
          <p:cNvSpPr>
            <a:spLocks noChangeArrowheads="1"/>
          </p:cNvSpPr>
          <p:nvPr/>
        </p:nvSpPr>
        <p:spPr bwMode="auto">
          <a:xfrm>
            <a:off x="3810000" y="3581400"/>
            <a:ext cx="1530350" cy="1524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cxnSp>
        <p:nvCxnSpPr>
          <p:cNvPr id="19464" name="Shape 92"/>
          <p:cNvCxnSpPr>
            <a:cxnSpLocks noChangeShapeType="1"/>
          </p:cNvCxnSpPr>
          <p:nvPr/>
        </p:nvCxnSpPr>
        <p:spPr bwMode="auto">
          <a:xfrm>
            <a:off x="914400" y="0"/>
            <a:ext cx="0" cy="6858000"/>
          </a:xfrm>
          <a:prstGeom prst="straightConnector1">
            <a:avLst/>
          </a:prstGeom>
          <a:noFill/>
          <a:ln w="76200" cap="rnd">
            <a:solidFill>
              <a:srgbClr val="009925"/>
            </a:solidFill>
            <a:miter lim="800000"/>
            <a:headEnd/>
            <a:tailEnd/>
          </a:ln>
        </p:spPr>
      </p:cxnSp>
      <p:cxnSp>
        <p:nvCxnSpPr>
          <p:cNvPr id="19465" name="Shape 93"/>
          <p:cNvCxnSpPr>
            <a:cxnSpLocks noChangeShapeType="1"/>
          </p:cNvCxnSpPr>
          <p:nvPr/>
        </p:nvCxnSpPr>
        <p:spPr bwMode="auto">
          <a:xfrm rot="-5400000">
            <a:off x="4571206" y="-11422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009925"/>
            </a:solidFill>
            <a:miter lim="80000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4196894964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Shape 104"/>
          <p:cNvSpPr>
            <a:spLocks noChangeArrowheads="1"/>
          </p:cNvSpPr>
          <p:nvPr/>
        </p:nvSpPr>
        <p:spPr bwMode="auto">
          <a:xfrm>
            <a:off x="152400" y="685800"/>
            <a:ext cx="8839200" cy="51816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425833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hape 111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89038"/>
          </a:xfrm>
        </p:spPr>
        <p:txBody>
          <a:bodyPr tIns="45700" bIns="45700" anchor="ctr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Communities</a:t>
            </a:r>
          </a:p>
        </p:txBody>
      </p:sp>
      <p:sp>
        <p:nvSpPr>
          <p:cNvPr id="21509" name="Shape 112"/>
          <p:cNvSpPr>
            <a:spLocks noChangeArrowheads="1"/>
          </p:cNvSpPr>
          <p:nvPr/>
        </p:nvSpPr>
        <p:spPr bwMode="auto">
          <a:xfrm>
            <a:off x="3733800" y="3581400"/>
            <a:ext cx="1454150" cy="1447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cxnSp>
        <p:nvCxnSpPr>
          <p:cNvPr id="21512" name="Shape 40"/>
          <p:cNvCxnSpPr>
            <a:cxnSpLocks noChangeShapeType="1"/>
          </p:cNvCxnSpPr>
          <p:nvPr/>
        </p:nvCxnSpPr>
        <p:spPr bwMode="auto">
          <a:xfrm>
            <a:off x="914400" y="0"/>
            <a:ext cx="0" cy="6858000"/>
          </a:xfrm>
          <a:prstGeom prst="straightConnector1">
            <a:avLst/>
          </a:prstGeom>
          <a:noFill/>
          <a:ln w="76200" cap="rnd">
            <a:solidFill>
              <a:srgbClr val="D50F25"/>
            </a:solidFill>
            <a:miter lim="800000"/>
            <a:headEnd/>
            <a:tailEnd/>
          </a:ln>
        </p:spPr>
      </p:cxnSp>
      <p:cxnSp>
        <p:nvCxnSpPr>
          <p:cNvPr id="21513" name="Shape 41"/>
          <p:cNvCxnSpPr>
            <a:cxnSpLocks noChangeShapeType="1"/>
          </p:cNvCxnSpPr>
          <p:nvPr/>
        </p:nvCxnSpPr>
        <p:spPr bwMode="auto">
          <a:xfrm rot="-5400000">
            <a:off x="4571206" y="-12184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D50F25"/>
            </a:solidFill>
            <a:miter lim="80000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2273601985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Shape 1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451496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127"/>
          <p:cNvSpPr txBox="1">
            <a:spLocks noGrp="1"/>
          </p:cNvSpPr>
          <p:nvPr>
            <p:ph type="ctrTitle"/>
          </p:nvPr>
        </p:nvSpPr>
        <p:spPr>
          <a:xfrm>
            <a:off x="685800" y="2392363"/>
            <a:ext cx="7772400" cy="1189037"/>
          </a:xfrm>
        </p:spPr>
        <p:txBody>
          <a:bodyPr tIns="45700" bIns="45700" anchor="ctr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Administrative</a:t>
            </a:r>
          </a:p>
        </p:txBody>
      </p:sp>
      <p:sp>
        <p:nvSpPr>
          <p:cNvPr id="25606" name="Shape 131"/>
          <p:cNvSpPr>
            <a:spLocks noChangeArrowheads="1"/>
          </p:cNvSpPr>
          <p:nvPr/>
        </p:nvSpPr>
        <p:spPr bwMode="auto">
          <a:xfrm>
            <a:off x="3962400" y="3581400"/>
            <a:ext cx="1531938" cy="1117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cxnSp>
        <p:nvCxnSpPr>
          <p:cNvPr id="25608" name="Shape 138"/>
          <p:cNvCxnSpPr>
            <a:cxnSpLocks noChangeShapeType="1"/>
          </p:cNvCxnSpPr>
          <p:nvPr/>
        </p:nvCxnSpPr>
        <p:spPr bwMode="auto">
          <a:xfrm>
            <a:off x="914400" y="0"/>
            <a:ext cx="0" cy="6858000"/>
          </a:xfrm>
          <a:prstGeom prst="straightConnector1">
            <a:avLst/>
          </a:prstGeom>
          <a:noFill/>
          <a:ln w="76200" cap="rnd">
            <a:solidFill>
              <a:srgbClr val="3369E8"/>
            </a:solidFill>
            <a:miter lim="800000"/>
            <a:headEnd/>
            <a:tailEnd/>
          </a:ln>
        </p:spPr>
      </p:cxnSp>
      <p:cxnSp>
        <p:nvCxnSpPr>
          <p:cNvPr id="25609" name="Shape 139"/>
          <p:cNvCxnSpPr>
            <a:cxnSpLocks noChangeShapeType="1"/>
          </p:cNvCxnSpPr>
          <p:nvPr/>
        </p:nvCxnSpPr>
        <p:spPr bwMode="auto">
          <a:xfrm rot="-5400000">
            <a:off x="4571206" y="-11422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3369E8"/>
            </a:solidFill>
            <a:miter lim="80000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887464361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87344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83629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63580798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7" name="Shape 131"/>
          <p:cNvSpPr>
            <a:spLocks noChangeArrowheads="1"/>
          </p:cNvSpPr>
          <p:nvPr/>
        </p:nvSpPr>
        <p:spPr bwMode="auto">
          <a:xfrm>
            <a:off x="4114800" y="3581400"/>
            <a:ext cx="1531938" cy="11176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cxnSp>
        <p:nvCxnSpPr>
          <p:cNvPr id="68618" name="Shape 40"/>
          <p:cNvCxnSpPr>
            <a:cxnSpLocks noChangeShapeType="1"/>
          </p:cNvCxnSpPr>
          <p:nvPr/>
        </p:nvCxnSpPr>
        <p:spPr bwMode="auto">
          <a:xfrm>
            <a:off x="914400" y="0"/>
            <a:ext cx="0" cy="6858000"/>
          </a:xfrm>
          <a:prstGeom prst="straightConnector1">
            <a:avLst/>
          </a:prstGeom>
          <a:noFill/>
          <a:ln w="76200" cap="rnd">
            <a:solidFill>
              <a:srgbClr val="D50F25"/>
            </a:solidFill>
            <a:miter lim="800000"/>
            <a:headEnd/>
            <a:tailEnd/>
          </a:ln>
        </p:spPr>
      </p:cxnSp>
      <p:cxnSp>
        <p:nvCxnSpPr>
          <p:cNvPr id="68619" name="Shape 41"/>
          <p:cNvCxnSpPr>
            <a:cxnSpLocks noChangeShapeType="1"/>
          </p:cNvCxnSpPr>
          <p:nvPr/>
        </p:nvCxnSpPr>
        <p:spPr bwMode="auto">
          <a:xfrm rot="-5400000">
            <a:off x="4571206" y="-12184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D50F25"/>
            </a:solidFill>
            <a:miter lim="800000"/>
            <a:headEnd/>
            <a:tailEnd/>
          </a:ln>
        </p:spPr>
      </p:cxnSp>
      <p:sp>
        <p:nvSpPr>
          <p:cNvPr id="68612" name="Text Box 4"/>
          <p:cNvSpPr txBox="1">
            <a:spLocks noGrp="1"/>
          </p:cNvSpPr>
          <p:nvPr>
            <p:ph type="ctrTitle" idx="4294967295"/>
          </p:nvPr>
        </p:nvSpPr>
        <p:spPr>
          <a:xfrm>
            <a:off x="914400" y="2209800"/>
            <a:ext cx="8686800" cy="1470025"/>
          </a:xfrm>
        </p:spPr>
        <p:txBody>
          <a:bodyPr/>
          <a:lstStyle/>
          <a:p>
            <a:pPr algn="ctr"/>
            <a:r>
              <a:rPr lang="en-US" sz="7200" b="1" smtClean="0">
                <a:solidFill>
                  <a:srgbClr val="5F5F5F"/>
                </a:solidFill>
                <a:latin typeface="Garamond" pitchFamily="18" charset="0"/>
                <a:cs typeface="Arial" charset="0"/>
              </a:rPr>
              <a:t>Email Settings</a:t>
            </a:r>
          </a:p>
        </p:txBody>
      </p:sp>
    </p:spTree>
    <p:extLst>
      <p:ext uri="{BB962C8B-B14F-4D97-AF65-F5344CB8AC3E}">
        <p14:creationId xmlns:p14="http://schemas.microsoft.com/office/powerpoint/2010/main" xmlns="" val="888632127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877888"/>
            <a:ext cx="868680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14570377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Shape 140"/>
          <p:cNvSpPr>
            <a:spLocks noChangeArrowheads="1"/>
          </p:cNvSpPr>
          <p:nvPr/>
        </p:nvSpPr>
        <p:spPr bwMode="auto">
          <a:xfrm>
            <a:off x="4038600" y="3581400"/>
            <a:ext cx="1373188" cy="100488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27655" name="Shape 141"/>
          <p:cNvSpPr txBox="1">
            <a:spLocks noGrp="1"/>
          </p:cNvSpPr>
          <p:nvPr>
            <p:ph type="ctrTitle"/>
          </p:nvPr>
        </p:nvSpPr>
        <p:spPr>
          <a:xfrm>
            <a:off x="838200" y="2362200"/>
            <a:ext cx="7772400" cy="1189038"/>
          </a:xfrm>
        </p:spPr>
        <p:txBody>
          <a:bodyPr tIns="45700" bIns="45700" anchor="ctr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666666"/>
                </a:solidFill>
                <a:latin typeface="Garamond" pitchFamily="18" charset="0"/>
                <a:cs typeface="Arial" charset="0"/>
                <a:sym typeface="Garamond" pitchFamily="18" charset="0"/>
              </a:rPr>
              <a:t>Mobile Controls</a:t>
            </a:r>
          </a:p>
        </p:txBody>
      </p:sp>
      <p:sp>
        <p:nvSpPr>
          <p:cNvPr id="27656" name="Shape 142"/>
          <p:cNvSpPr>
            <a:spLocks noChangeArrowheads="1"/>
          </p:cNvSpPr>
          <p:nvPr/>
        </p:nvSpPr>
        <p:spPr bwMode="auto">
          <a:xfrm>
            <a:off x="5607050" y="1736725"/>
            <a:ext cx="297815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cxnSp>
        <p:nvCxnSpPr>
          <p:cNvPr id="27661" name="Shape 129"/>
          <p:cNvCxnSpPr>
            <a:cxnSpLocks noChangeShapeType="1"/>
          </p:cNvCxnSpPr>
          <p:nvPr/>
        </p:nvCxnSpPr>
        <p:spPr bwMode="auto">
          <a:xfrm>
            <a:off x="914400" y="0"/>
            <a:ext cx="0" cy="6858000"/>
          </a:xfrm>
          <a:prstGeom prst="straightConnector1">
            <a:avLst/>
          </a:prstGeom>
          <a:noFill/>
          <a:ln w="76200" cap="rnd">
            <a:solidFill>
              <a:srgbClr val="EEB211"/>
            </a:solidFill>
            <a:miter lim="800000"/>
            <a:headEnd/>
            <a:tailEnd/>
          </a:ln>
        </p:spPr>
      </p:cxnSp>
      <p:cxnSp>
        <p:nvCxnSpPr>
          <p:cNvPr id="27662" name="Shape 130"/>
          <p:cNvCxnSpPr>
            <a:cxnSpLocks noChangeShapeType="1"/>
          </p:cNvCxnSpPr>
          <p:nvPr/>
        </p:nvCxnSpPr>
        <p:spPr bwMode="auto">
          <a:xfrm rot="-5400000">
            <a:off x="4571206" y="-1142206"/>
            <a:ext cx="1588" cy="9144000"/>
          </a:xfrm>
          <a:prstGeom prst="straightConnector1">
            <a:avLst/>
          </a:prstGeom>
          <a:noFill/>
          <a:ln w="76200" cap="rnd">
            <a:solidFill>
              <a:srgbClr val="EEB211"/>
            </a:solidFill>
            <a:miter lim="80000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354162338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Njp10\ntap\Daniel Ediger\SUE'S IGNITE IKE\SuesIgniteIKE v3\Slid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521075" cy="5867400"/>
          </a:xfrm>
          <a:prstGeom prst="rect">
            <a:avLst/>
          </a:prstGeom>
          <a:noFill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209800"/>
            <a:ext cx="4495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08061599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220"/>
          <p:cNvSpPr>
            <a:spLocks noChangeArrowheads="1"/>
          </p:cNvSpPr>
          <p:nvPr/>
        </p:nvSpPr>
        <p:spPr bwMode="auto">
          <a:xfrm>
            <a:off x="228600" y="381000"/>
            <a:ext cx="8001000" cy="4114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46083" name="Shape 221"/>
          <p:cNvSpPr>
            <a:spLocks noChangeArrowheads="1"/>
          </p:cNvSpPr>
          <p:nvPr/>
        </p:nvSpPr>
        <p:spPr bwMode="auto">
          <a:xfrm>
            <a:off x="1219200" y="2667000"/>
            <a:ext cx="6838950" cy="13144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447800" y="3962400"/>
            <a:ext cx="63246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Garamond" pitchFamily="18" charset="0"/>
              <a:cs typeface="Arial" charset="0"/>
              <a:sym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Garamond" pitchFamily="18" charset="0"/>
                <a:cs typeface="Arial" charset="0"/>
                <a:sym typeface="Arial" charset="0"/>
              </a:rPr>
              <a:t>Anna Hineline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Garamond" pitchFamily="18" charset="0"/>
                <a:cs typeface="Arial" charset="0"/>
                <a:sym typeface="Arial" charset="0"/>
              </a:rPr>
              <a:t>Legal Assistance of Western New York, Inc.</a:t>
            </a:r>
            <a:r>
              <a:rPr lang="en-US" sz="2000" b="1" baseline="30000">
                <a:solidFill>
                  <a:srgbClr val="000000"/>
                </a:solidFill>
                <a:latin typeface="Garamond" pitchFamily="18" charset="0"/>
                <a:cs typeface="Arial" charset="0"/>
                <a:sym typeface="Arial" charset="0"/>
              </a:rPr>
              <a:t>®</a:t>
            </a:r>
            <a:r>
              <a:rPr lang="en-US" sz="2000" b="1">
                <a:solidFill>
                  <a:srgbClr val="000000"/>
                </a:solidFill>
                <a:latin typeface="Garamond" pitchFamily="18" charset="0"/>
                <a:cs typeface="Arial" charset="0"/>
                <a:sym typeface="Arial" charset="0"/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Garamond" pitchFamily="18" charset="0"/>
                <a:cs typeface="Arial" charset="0"/>
                <a:sym typeface="Arial" charset="0"/>
                <a:hlinkClick r:id="rId5"/>
              </a:rPr>
              <a:t>ahineline@lawny.org</a:t>
            </a:r>
            <a:endParaRPr lang="en-US" sz="2000" b="1">
              <a:solidFill>
                <a:srgbClr val="000000"/>
              </a:solidFill>
              <a:latin typeface="Garamond" pitchFamily="18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510184"/>
      </p:ext>
    </p:extLst>
  </p:cSld>
  <p:clrMapOvr>
    <a:masterClrMapping/>
  </p:clrMapOvr>
  <p:transition spd="slow" advTm="20000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1807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Legal Technology- </a:t>
            </a:r>
            <a:br>
              <a:rPr lang="en-US" dirty="0" smtClean="0"/>
            </a:br>
            <a:r>
              <a:rPr lang="en-US" i="1" dirty="0" smtClean="0"/>
              <a:t>Total cultural immersion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trials and tribulation of Jack on his journey through the land of legal technology…</a:t>
            </a:r>
          </a:p>
          <a:p>
            <a:endParaRPr lang="en-US" dirty="0" smtClean="0"/>
          </a:p>
          <a:p>
            <a:r>
              <a:rPr lang="en-US" dirty="0" smtClean="0"/>
              <a:t>Xander Karsten- Pro Bono 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17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3886200" cy="1143000"/>
          </a:xfrm>
        </p:spPr>
        <p:txBody>
          <a:bodyPr/>
          <a:lstStyle/>
          <a:p>
            <a:r>
              <a:rPr lang="en-US" dirty="0" smtClean="0"/>
              <a:t>This is Jack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67000"/>
            <a:ext cx="4191000" cy="2895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 few months ago he thought…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19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And so… his life in the legal technology field began…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800600" y="381000"/>
            <a:ext cx="3505200" cy="2362200"/>
          </a:xfrm>
          <a:prstGeom prst="cloudCallout">
            <a:avLst>
              <a:gd name="adj1" fmla="val -23903"/>
              <a:gd name="adj2" fmla="val 694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 like helping other attorneys turn on their computers and use Word; I could work in technology for civil legal services…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 descr="huh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3176616"/>
            <a:ext cx="2895600" cy="30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9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ral_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0"/>
            <a:ext cx="7122735" cy="693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It is a new world- with different (and sometimes strange) customs, languages and traditions… 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Soon Jack finds himself in a total cultural emersion.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Glenn as Napole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743200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language is a veritable alphabet soup…</a:t>
            </a:r>
            <a:endParaRPr lang="en-US" dirty="0"/>
          </a:p>
        </p:txBody>
      </p:sp>
      <p:pic>
        <p:nvPicPr>
          <p:cNvPr id="4" name="Content Placeholder 3" descr="soup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0030" y="1600200"/>
            <a:ext cx="5463939" cy="4525963"/>
          </a:xfrm>
        </p:spPr>
      </p:pic>
      <p:pic>
        <p:nvPicPr>
          <p:cNvPr id="8" name="Picture 7" descr="slide4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2895600"/>
            <a:ext cx="8191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12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Jack can master it</a:t>
            </a:r>
            <a:endParaRPr lang="en-US" dirty="0"/>
          </a:p>
        </p:txBody>
      </p:sp>
      <p:pic>
        <p:nvPicPr>
          <p:cNvPr id="4" name="Content Placeholder 3" descr="soup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0030" y="1600200"/>
            <a:ext cx="5463939" cy="4525963"/>
          </a:xfrm>
        </p:spPr>
      </p:pic>
      <p:pic>
        <p:nvPicPr>
          <p:cNvPr id="5" name="Picture 4" descr="slide5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81000"/>
            <a:ext cx="9906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68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Everyone’s tools are completely different </a:t>
            </a:r>
            <a:br>
              <a:rPr lang="en-US" dirty="0" smtClean="0"/>
            </a:br>
            <a:r>
              <a:rPr lang="en-US" dirty="0" smtClean="0"/>
              <a:t>(and better than everyone else's!)</a:t>
            </a:r>
            <a:endParaRPr lang="en-US" dirty="0"/>
          </a:p>
        </p:txBody>
      </p:sp>
      <p:pic>
        <p:nvPicPr>
          <p:cNvPr id="4" name="Picture 3" descr="creativeprooffice-dashbo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67000"/>
            <a:ext cx="3809619" cy="2381012"/>
          </a:xfrm>
          <a:prstGeom prst="rect">
            <a:avLst/>
          </a:prstGeom>
        </p:spPr>
      </p:pic>
      <p:pic>
        <p:nvPicPr>
          <p:cNvPr id="5" name="Picture 4" descr="jumpchart-home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4715113"/>
            <a:ext cx="3428619" cy="2142887"/>
          </a:xfrm>
          <a:prstGeom prst="rect">
            <a:avLst/>
          </a:prstGeom>
        </p:spPr>
      </p:pic>
      <p:pic>
        <p:nvPicPr>
          <p:cNvPr id="6" name="Picture 5" descr="lighthouse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781" y="1905000"/>
            <a:ext cx="2895219" cy="1809512"/>
          </a:xfrm>
          <a:prstGeom prst="rect">
            <a:avLst/>
          </a:prstGeom>
        </p:spPr>
      </p:pic>
      <p:pic>
        <p:nvPicPr>
          <p:cNvPr id="7" name="Picture 6" descr="huh0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2286000"/>
            <a:ext cx="2636275" cy="4191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384110">
            <a:off x="3860686" y="1984973"/>
            <a:ext cx="1066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?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1" name="Rectangle 10"/>
          <p:cNvSpPr/>
          <p:nvPr/>
        </p:nvSpPr>
        <p:spPr>
          <a:xfrm rot="1418220">
            <a:off x="4940950" y="1927729"/>
            <a:ext cx="1066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?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2" name="Rectangle 11"/>
          <p:cNvSpPr/>
          <p:nvPr/>
        </p:nvSpPr>
        <p:spPr>
          <a:xfrm rot="21436176">
            <a:off x="4364786" y="1853684"/>
            <a:ext cx="1066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?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4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Jack manages all his sign </a:t>
            </a:r>
            <a:r>
              <a:rPr lang="en-US" dirty="0" err="1" smtClean="0"/>
              <a:t>ons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 descr="post-it-note-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295400"/>
            <a:ext cx="4876800" cy="4876800"/>
          </a:xfrm>
        </p:spPr>
      </p:pic>
      <p:sp>
        <p:nvSpPr>
          <p:cNvPr id="5" name="TextBox 4"/>
          <p:cNvSpPr txBox="1"/>
          <p:nvPr/>
        </p:nvSpPr>
        <p:spPr>
          <a:xfrm rot="21343657">
            <a:off x="3048000" y="3048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Seriously, don’t keep your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passwords on a sticky note…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 descr="handonhip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0"/>
            <a:ext cx="2286000" cy="61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80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Njp10\ntap\Daniel Ediger\SUE'S IGNITE IKE\SuesIgniteIKE v3\Slid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819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People believe in </a:t>
            </a:r>
            <a:br>
              <a:rPr lang="en-US" dirty="0" smtClean="0"/>
            </a:br>
            <a:r>
              <a:rPr lang="en-US" dirty="0" smtClean="0"/>
              <a:t>transparency, </a:t>
            </a:r>
            <a:br>
              <a:rPr lang="en-US" dirty="0" smtClean="0"/>
            </a:br>
            <a:r>
              <a:rPr lang="en-US" dirty="0" smtClean="0"/>
              <a:t>openness,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access…</a:t>
            </a:r>
            <a:endParaRPr lang="en-US" dirty="0"/>
          </a:p>
        </p:txBody>
      </p:sp>
      <p:pic>
        <p:nvPicPr>
          <p:cNvPr id="4" name="Picture 3" descr="m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895600"/>
            <a:ext cx="3502029" cy="3200400"/>
          </a:xfrm>
          <a:prstGeom prst="rect">
            <a:avLst/>
          </a:prstGeom>
        </p:spPr>
      </p:pic>
      <p:pic>
        <p:nvPicPr>
          <p:cNvPr id="6" name="Picture 5" descr="openness_sky_s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657600"/>
            <a:ext cx="4800600" cy="3200400"/>
          </a:xfrm>
          <a:prstGeom prst="rect">
            <a:avLst/>
          </a:prstGeom>
        </p:spPr>
      </p:pic>
      <p:pic>
        <p:nvPicPr>
          <p:cNvPr id="8" name="Picture 7" descr="walk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990600"/>
            <a:ext cx="10668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64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Jack adopts these beliefs as his own</a:t>
            </a:r>
            <a:endParaRPr lang="en-US" dirty="0"/>
          </a:p>
        </p:txBody>
      </p:sp>
      <p:pic>
        <p:nvPicPr>
          <p:cNvPr id="2051" name="Picture 3" descr="C:\Users\Xander Karsten\AppData\Local\Microsoft\Windows\Temporary Internet Files\Content.IE5\GNO2CNFP\MP90038666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3657600" cy="2609088"/>
          </a:xfrm>
          <a:prstGeom prst="rect">
            <a:avLst/>
          </a:prstGeom>
          <a:noFill/>
        </p:spPr>
      </p:pic>
      <p:pic>
        <p:nvPicPr>
          <p:cNvPr id="12" name="Picture 11" descr="384px-Open_Access_logo_PLoS_whit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6432" y="3924300"/>
            <a:ext cx="1877568" cy="2933700"/>
          </a:xfrm>
          <a:prstGeom prst="rect">
            <a:avLst/>
          </a:prstGeom>
        </p:spPr>
      </p:pic>
      <p:pic>
        <p:nvPicPr>
          <p:cNvPr id="13" name="Picture 12" descr="openarms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2438400"/>
            <a:ext cx="3810000" cy="51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6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ip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4191000"/>
            <a:ext cx="1463040" cy="146304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486400" y="3886200"/>
            <a:ext cx="3200400" cy="1981200"/>
          </a:xfrm>
          <a:prstGeom prst="wedgeEllipseCallout">
            <a:avLst>
              <a:gd name="adj1" fmla="val -48408"/>
              <a:gd name="adj2" fmla="val -9975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values, tools and languages are learnt through a variety of means</a:t>
            </a:r>
            <a:endParaRPr lang="en-US" dirty="0"/>
          </a:p>
        </p:txBody>
      </p:sp>
      <p:pic>
        <p:nvPicPr>
          <p:cNvPr id="4" name="Content Placeholder 3" descr="huh2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29000" y="1773696"/>
            <a:ext cx="2066925" cy="4846180"/>
          </a:xfrm>
        </p:spPr>
      </p:pic>
      <p:pic>
        <p:nvPicPr>
          <p:cNvPr id="3075" name="Picture 3" descr="C:\Users\Xander Karsten\AppData\Local\Microsoft\Windows\Temporary Internet Files\Content.IE5\OESTZWEE\MP90043948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47800"/>
            <a:ext cx="1780704" cy="1338072"/>
          </a:xfrm>
          <a:prstGeom prst="rect">
            <a:avLst/>
          </a:prstGeom>
          <a:noFill/>
        </p:spPr>
      </p:pic>
      <p:pic>
        <p:nvPicPr>
          <p:cNvPr id="3076" name="Picture 4" descr="C:\Users\Xander Karsten\AppData\Local\Microsoft\Windows\Temporary Internet Files\Content.IE5\HV86BNKG\MP900315459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905000"/>
            <a:ext cx="1601869" cy="1143000"/>
          </a:xfrm>
          <a:prstGeom prst="rect">
            <a:avLst/>
          </a:prstGeom>
          <a:noFill/>
        </p:spPr>
      </p:pic>
      <p:pic>
        <p:nvPicPr>
          <p:cNvPr id="3077" name="Picture 5" descr="C:\Users\Xander Karsten\AppData\Local\Microsoft\Windows\Temporary Internet Files\Content.IE5\OESTZWEE\MP900439389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267200"/>
            <a:ext cx="1729667" cy="2590800"/>
          </a:xfrm>
          <a:prstGeom prst="rect">
            <a:avLst/>
          </a:prstGeom>
          <a:noFill/>
        </p:spPr>
      </p:pic>
      <p:sp>
        <p:nvSpPr>
          <p:cNvPr id="11" name="Oval Callout 10"/>
          <p:cNvSpPr/>
          <p:nvPr/>
        </p:nvSpPr>
        <p:spPr>
          <a:xfrm>
            <a:off x="5486400" y="1371600"/>
            <a:ext cx="2971800" cy="1828800"/>
          </a:xfrm>
          <a:prstGeom prst="wedgeEllipseCallout">
            <a:avLst>
              <a:gd name="adj1" fmla="val -67009"/>
              <a:gd name="adj2" fmla="val -346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143000" y="1600200"/>
            <a:ext cx="2514600" cy="2057400"/>
          </a:xfrm>
          <a:prstGeom prst="wedgeEllipseCallout">
            <a:avLst>
              <a:gd name="adj1" fmla="val 64541"/>
              <a:gd name="adj2" fmla="val -273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838200" y="4191000"/>
            <a:ext cx="2971800" cy="2667000"/>
          </a:xfrm>
          <a:prstGeom prst="wedgeEllipseCallout">
            <a:avLst>
              <a:gd name="adj1" fmla="val 53839"/>
              <a:gd name="adj2" fmla="val -11228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2971800"/>
            <a:ext cx="223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Putting pen to paper?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2590800"/>
            <a:ext cx="201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Formal Instruction?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5105400"/>
            <a:ext cx="125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Book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Learning?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7400" y="4572000"/>
            <a:ext cx="1393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Oh no, not…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CLIPPY?!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0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group indoctrination</a:t>
            </a:r>
            <a:endParaRPr lang="en-US" dirty="0"/>
          </a:p>
        </p:txBody>
      </p:sp>
      <p:pic>
        <p:nvPicPr>
          <p:cNvPr id="6" name="Picture 5" descr="vi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6781800" cy="5086350"/>
          </a:xfrm>
          <a:prstGeom prst="rect">
            <a:avLst/>
          </a:prstGeom>
        </p:spPr>
      </p:pic>
      <p:pic>
        <p:nvPicPr>
          <p:cNvPr id="7" name="Picture 6" descr="slide2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5257800"/>
            <a:ext cx="123885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4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Online learning</a:t>
            </a:r>
            <a:endParaRPr lang="en-US" dirty="0"/>
          </a:p>
        </p:txBody>
      </p:sp>
      <p:pic>
        <p:nvPicPr>
          <p:cNvPr id="4" name="Content Placeholder 3" descr="webin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009650"/>
            <a:ext cx="5848350" cy="5848350"/>
          </a:xfrm>
        </p:spPr>
      </p:pic>
      <p:pic>
        <p:nvPicPr>
          <p:cNvPr id="6" name="Picture 5" descr="type0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209800"/>
            <a:ext cx="1819275" cy="42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40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…and informal social opportunities</a:t>
            </a:r>
            <a:endParaRPr lang="en-US" dirty="0"/>
          </a:p>
        </p:txBody>
      </p:sp>
      <p:pic>
        <p:nvPicPr>
          <p:cNvPr id="4" name="Content Placeholder 3" descr="1113_People_Happy_Ho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76400"/>
            <a:ext cx="8645236" cy="3962400"/>
          </a:xfrm>
        </p:spPr>
      </p:pic>
      <p:pic>
        <p:nvPicPr>
          <p:cNvPr id="5" name="Picture 4" descr="running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5639305"/>
            <a:ext cx="1143000" cy="121869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276600" y="5867400"/>
            <a:ext cx="76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0" y="6019800"/>
            <a:ext cx="990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24200" y="6172200"/>
            <a:ext cx="76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5715000"/>
            <a:ext cx="76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9825303">
            <a:off x="1371600" y="586740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(He’s a little shy)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64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There are subcultures Jack meets along the way…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Like </a:t>
            </a:r>
            <a:r>
              <a:rPr lang="en-US" dirty="0" err="1" smtClean="0"/>
              <a:t>MacHeads</a:t>
            </a:r>
            <a:endParaRPr lang="en-US" dirty="0"/>
          </a:p>
        </p:txBody>
      </p:sp>
      <p:pic>
        <p:nvPicPr>
          <p:cNvPr id="4" name="Content Placeholder 3" descr="Apple-Logo_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2895600" cy="3386958"/>
          </a:xfrm>
        </p:spPr>
      </p:pic>
      <p:pic>
        <p:nvPicPr>
          <p:cNvPr id="7" name="Picture 6" descr="ton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1225" y="3257550"/>
            <a:ext cx="31527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2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Opensource</a:t>
            </a:r>
            <a:r>
              <a:rPr lang="en-US" dirty="0" smtClean="0"/>
              <a:t> Gurus</a:t>
            </a:r>
            <a:endParaRPr lang="en-US" dirty="0"/>
          </a:p>
        </p:txBody>
      </p:sp>
      <p:pic>
        <p:nvPicPr>
          <p:cNvPr id="6" name="Content Placeholder 5" descr="Bartope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524000"/>
            <a:ext cx="5715000" cy="3987800"/>
          </a:xfrm>
        </p:spPr>
      </p:pic>
    </p:spTree>
    <p:extLst>
      <p:ext uri="{BB962C8B-B14F-4D97-AF65-F5344CB8AC3E}">
        <p14:creationId xmlns:p14="http://schemas.microsoft.com/office/powerpoint/2010/main" xmlns="" val="22124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Google Fans</a:t>
            </a:r>
            <a:endParaRPr lang="en-US" dirty="0"/>
          </a:p>
        </p:txBody>
      </p:sp>
      <p:pic>
        <p:nvPicPr>
          <p:cNvPr id="4" name="Content Placeholder 3" descr="see-how-your-google-results-measure-up-with-google-grader-video--6b8bbb4b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1524000"/>
            <a:ext cx="5168903" cy="2905467"/>
          </a:xfrm>
        </p:spPr>
      </p:pic>
      <p:pic>
        <p:nvPicPr>
          <p:cNvPr id="6" name="Picture 5" descr="je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667000"/>
            <a:ext cx="31527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9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language, tools, technology and attitudes are constantly changing…</a:t>
            </a:r>
            <a:endParaRPr lang="en-US" dirty="0"/>
          </a:p>
        </p:txBody>
      </p:sp>
      <p:pic>
        <p:nvPicPr>
          <p:cNvPr id="4" name="Content Placeholder 3" descr="stock-photo-423786-falling-coi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1371600"/>
            <a:ext cx="3276600" cy="4552455"/>
          </a:xfrm>
        </p:spPr>
      </p:pic>
      <p:pic>
        <p:nvPicPr>
          <p:cNvPr id="5" name="Picture 4" descr="hide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4926330"/>
            <a:ext cx="990600" cy="1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Njp10\ntap\Daniel Ediger\SUE'S IGNITE IKE\SuesIgniteIKE v3\Slide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gnite IKE clip A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 is ubiquitous- there is no escape…</a:t>
            </a:r>
            <a:endParaRPr lang="en-US" dirty="0"/>
          </a:p>
        </p:txBody>
      </p:sp>
      <p:pic>
        <p:nvPicPr>
          <p:cNvPr id="6" name="Picture 5" descr="laptop-i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648200"/>
            <a:ext cx="3144800" cy="2358600"/>
          </a:xfrm>
          <a:prstGeom prst="rect">
            <a:avLst/>
          </a:prstGeom>
        </p:spPr>
      </p:pic>
      <p:pic>
        <p:nvPicPr>
          <p:cNvPr id="7" name="Picture 6" descr="Computer-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3352800"/>
            <a:ext cx="3505200" cy="3505200"/>
          </a:xfrm>
          <a:prstGeom prst="rect">
            <a:avLst/>
          </a:prstGeom>
        </p:spPr>
      </p:pic>
      <p:pic>
        <p:nvPicPr>
          <p:cNvPr id="9" name="Content Placeholder 8" descr="Hardware-Tablet-PC-icon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0" y="914400"/>
            <a:ext cx="2438400" cy="2438400"/>
          </a:xfrm>
        </p:spPr>
      </p:pic>
      <p:pic>
        <p:nvPicPr>
          <p:cNvPr id="10" name="Picture 9" descr="phone-364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1447800"/>
            <a:ext cx="710489" cy="1371600"/>
          </a:xfrm>
          <a:prstGeom prst="rect">
            <a:avLst/>
          </a:prstGeom>
        </p:spPr>
      </p:pic>
      <p:pic>
        <p:nvPicPr>
          <p:cNvPr id="11" name="Picture 10" descr="spread0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752600"/>
            <a:ext cx="3728356" cy="375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2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3352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Jack </a:t>
            </a:r>
            <a:br>
              <a:rPr lang="en-US" dirty="0" smtClean="0"/>
            </a:br>
            <a:r>
              <a:rPr lang="en-US" dirty="0" smtClean="0"/>
              <a:t>learns </a:t>
            </a:r>
            <a:br>
              <a:rPr lang="en-US" dirty="0" smtClean="0"/>
            </a:br>
            <a:r>
              <a:rPr lang="en-US" dirty="0" smtClean="0"/>
              <a:t>how important </a:t>
            </a:r>
            <a:br>
              <a:rPr lang="en-US" dirty="0" smtClean="0"/>
            </a:br>
            <a:r>
              <a:rPr lang="en-US" dirty="0" smtClean="0"/>
              <a:t>it is to </a:t>
            </a:r>
            <a:br>
              <a:rPr lang="en-US" dirty="0" smtClean="0"/>
            </a:br>
            <a:r>
              <a:rPr lang="en-US" dirty="0" smtClean="0"/>
              <a:t>just…</a:t>
            </a:r>
            <a:endParaRPr lang="en-US" dirty="0"/>
          </a:p>
        </p:txBody>
      </p:sp>
      <p:pic>
        <p:nvPicPr>
          <p:cNvPr id="4" name="Content Placeholder 3" descr="plu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62400" y="0"/>
            <a:ext cx="5181600" cy="4559808"/>
          </a:xfrm>
        </p:spPr>
      </p:pic>
      <p:pic>
        <p:nvPicPr>
          <p:cNvPr id="5" name="Picture 4" descr="plug2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6337">
            <a:off x="3566089" y="3825921"/>
            <a:ext cx="1676400" cy="3476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4800600"/>
            <a:ext cx="33522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…unplug.</a:t>
            </a:r>
            <a:endParaRPr lang="en-US" sz="6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1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end, Jack learns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Resistance is futile. </a:t>
            </a:r>
            <a:endParaRPr lang="en-US" dirty="0"/>
          </a:p>
        </p:txBody>
      </p:sp>
      <p:pic>
        <p:nvPicPr>
          <p:cNvPr id="4" name="Picture 3" descr="LocutusOfBor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8476" y="1447800"/>
            <a:ext cx="3496624" cy="4038600"/>
          </a:xfrm>
          <a:prstGeom prst="rect">
            <a:avLst/>
          </a:prstGeom>
        </p:spPr>
      </p:pic>
      <p:pic>
        <p:nvPicPr>
          <p:cNvPr id="5" name="Picture 4" descr="omg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202656"/>
            <a:ext cx="2286000" cy="4564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914400"/>
            <a:ext cx="14630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  <a:endParaRPr lang="en-US" sz="96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C0504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7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84471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9144000" cy="1447800"/>
          </a:xfrm>
        </p:spPr>
        <p:txBody>
          <a:bodyPr/>
          <a:lstStyle/>
          <a:p>
            <a:r>
              <a:rPr lang="en-US" smtClean="0"/>
              <a:t>Technology Enabled</a:t>
            </a:r>
            <a:br>
              <a:rPr lang="en-US" smtClean="0"/>
            </a:br>
            <a:r>
              <a:rPr lang="en-US" smtClean="0"/>
              <a:t>Disaster Relief Assistance</a:t>
            </a:r>
          </a:p>
        </p:txBody>
      </p:sp>
      <p:pic>
        <p:nvPicPr>
          <p:cNvPr id="2051" name="Picture 4" descr="LawHelp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0" y="51054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2013 TIG Conference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Leah Margulies, Ignite presenter</a:t>
            </a:r>
          </a:p>
        </p:txBody>
      </p:sp>
    </p:spTree>
    <p:extLst>
      <p:ext uri="{BB962C8B-B14F-4D97-AF65-F5344CB8AC3E}">
        <p14:creationId xmlns:p14="http://schemas.microsoft.com/office/powerpoint/2010/main" xmlns="" val="382465348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leah\Dropbox\hurricane-sandy-subway-flooding-537x37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7086600" cy="49228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2286000" y="5545138"/>
            <a:ext cx="5029200" cy="1014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Welcome to New York City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October 30, 2012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86</a:t>
            </a:r>
            <a:r>
              <a:rPr lang="en-US" baseline="30000" smtClean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th</a:t>
            </a:r>
            <a:r>
              <a:rPr lang="en-US" smtClean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 &amp; Lexington Station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9376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ah\Dropbox\ignite 2013\FB-Nov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1722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23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leah\Dropbox\Screenshots\blog now.png"/>
          <p:cNvPicPr>
            <a:picLocks noChangeAspect="1" noChangeArrowheads="1"/>
          </p:cNvPicPr>
          <p:nvPr/>
        </p:nvPicPr>
        <p:blipFill rotWithShape="1">
          <a:blip r:embed="rId2" cstate="print"/>
          <a:srcRect l="1" r="31705"/>
          <a:stretch/>
        </p:blipFill>
        <p:spPr bwMode="auto">
          <a:xfrm>
            <a:off x="228600" y="152400"/>
            <a:ext cx="4648200" cy="4310063"/>
          </a:xfrm>
          <a:prstGeom prst="rect">
            <a:avLst/>
          </a:prstGeom>
          <a:noFill/>
          <a:ln w="19050">
            <a:solidFill>
              <a:srgbClr val="5F5F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8676" name="Picture 4" descr="C:\Users\leah\Dropbox\Screenshots\different sandy related posts weve done.png"/>
          <p:cNvPicPr>
            <a:picLocks noChangeAspect="1" noChangeArrowheads="1"/>
          </p:cNvPicPr>
          <p:nvPr/>
        </p:nvPicPr>
        <p:blipFill rotWithShape="1">
          <a:blip r:embed="rId3" cstate="print"/>
          <a:srcRect l="1" r="33254"/>
          <a:stretch/>
        </p:blipFill>
        <p:spPr bwMode="auto">
          <a:xfrm>
            <a:off x="3962400" y="2057400"/>
            <a:ext cx="4832350" cy="4514850"/>
          </a:xfrm>
          <a:prstGeom prst="rect">
            <a:avLst/>
          </a:prstGeom>
          <a:noFill/>
          <a:ln w="19050">
            <a:solidFill>
              <a:srgbClr val="4D4D4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381000" y="4800600"/>
            <a:ext cx="3276600" cy="584200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My New York Legal Help </a:t>
            </a:r>
            <a:r>
              <a:rPr lang="en-US" sz="1600" dirty="0" smtClean="0">
                <a:solidFill>
                  <a:srgbClr val="000000"/>
                </a:solidFill>
              </a:rPr>
              <a:t>blog,  entries tagged Disaster Relief.</a:t>
            </a:r>
          </a:p>
        </p:txBody>
      </p:sp>
    </p:spTree>
    <p:extLst>
      <p:ext uri="{BB962C8B-B14F-4D97-AF65-F5344CB8AC3E}">
        <p14:creationId xmlns:p14="http://schemas.microsoft.com/office/powerpoint/2010/main" xmlns="" val="7291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ah\Dropbox\ignite 2013\FB-rumou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8463"/>
            <a:ext cx="63246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5410200"/>
            <a:ext cx="2781300" cy="1200150"/>
          </a:xfrm>
          <a:prstGeom prst="rect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Whenever we did a new blog entry, we added a Facebook post and tweeted.</a:t>
            </a:r>
          </a:p>
        </p:txBody>
      </p:sp>
    </p:spTree>
    <p:extLst>
      <p:ext uri="{BB962C8B-B14F-4D97-AF65-F5344CB8AC3E}">
        <p14:creationId xmlns:p14="http://schemas.microsoft.com/office/powerpoint/2010/main" xmlns="" val="5216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leah\Dropbox\Screenshots\fb stats showing posts that went viral.png"/>
          <p:cNvPicPr>
            <a:picLocks noChangeAspect="1" noChangeArrowheads="1"/>
          </p:cNvPicPr>
          <p:nvPr/>
        </p:nvPicPr>
        <p:blipFill rotWithShape="1">
          <a:blip r:embed="rId2" cstate="print"/>
          <a:srcRect t="2" b="19102"/>
          <a:stretch/>
        </p:blipFill>
        <p:spPr bwMode="auto">
          <a:xfrm>
            <a:off x="457200" y="304800"/>
            <a:ext cx="7924800" cy="5029200"/>
          </a:xfrm>
          <a:prstGeom prst="rect">
            <a:avLst/>
          </a:prstGeom>
          <a:noFill/>
          <a:ln>
            <a:solidFill>
              <a:srgbClr val="5F5F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" name="Rounded Rectangle 3"/>
          <p:cNvSpPr/>
          <p:nvPr/>
        </p:nvSpPr>
        <p:spPr>
          <a:xfrm>
            <a:off x="6705600" y="1219200"/>
            <a:ext cx="1219200" cy="2286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219200" y="5638800"/>
            <a:ext cx="6400800" cy="923925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Facebook “virality” statistics: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	Only 1% of FB pages get over 20% virality rate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	Only 3% of FB pages get between 10% - 20%</a:t>
            </a:r>
          </a:p>
        </p:txBody>
      </p:sp>
    </p:spTree>
    <p:extLst>
      <p:ext uri="{BB962C8B-B14F-4D97-AF65-F5344CB8AC3E}">
        <p14:creationId xmlns:p14="http://schemas.microsoft.com/office/powerpoint/2010/main" xmlns="" val="42587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Njp10\ntap\Daniel Ediger\SUE'S IGNITE IKE\SuesIgniteIKE v3\Slid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ah\Dropbox\Screenshots\english twitter promoting sandy resourc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88"/>
          <a:stretch>
            <a:fillRect/>
          </a:stretch>
        </p:blipFill>
        <p:spPr bwMode="auto">
          <a:xfrm>
            <a:off x="609600" y="381000"/>
            <a:ext cx="7964488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6232525"/>
            <a:ext cx="2286000" cy="36988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Tweeting in English</a:t>
            </a:r>
          </a:p>
        </p:txBody>
      </p:sp>
    </p:spTree>
    <p:extLst>
      <p:ext uri="{BB962C8B-B14F-4D97-AF65-F5344CB8AC3E}">
        <p14:creationId xmlns:p14="http://schemas.microsoft.com/office/powerpoint/2010/main" xmlns="" val="10886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ah\Dropbox\Screenshots\Hurrican Sandy Blog 01-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" b="47147"/>
          <a:stretch>
            <a:fillRect/>
          </a:stretch>
        </p:blipFill>
        <p:spPr bwMode="auto">
          <a:xfrm>
            <a:off x="228600" y="193675"/>
            <a:ext cx="8259763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3657600" y="5943600"/>
            <a:ext cx="5181600" cy="6461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MyNewYorkLegalHelp.com, </a:t>
            </a:r>
            <a:r>
              <a:rPr lang="en-US" dirty="0" err="1" smtClean="0">
                <a:solidFill>
                  <a:srgbClr val="000000"/>
                </a:solidFill>
              </a:rPr>
              <a:t>LawHelpNY’s</a:t>
            </a:r>
            <a:r>
              <a:rPr lang="en-US" dirty="0" smtClean="0">
                <a:solidFill>
                  <a:srgbClr val="000000"/>
                </a:solidFill>
              </a:rPr>
              <a:t> blog, main Sandy Recovery resource page</a:t>
            </a:r>
          </a:p>
        </p:txBody>
      </p:sp>
    </p:spTree>
    <p:extLst>
      <p:ext uri="{BB962C8B-B14F-4D97-AF65-F5344CB8AC3E}">
        <p14:creationId xmlns:p14="http://schemas.microsoft.com/office/powerpoint/2010/main" xmlns="" val="13632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ah\Dropbox\Screenshots\spanish hurricane blog p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3914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C:\Users\leah\Dropbox\ignite 2013\Spanish Twit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363696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410200"/>
            <a:ext cx="3657600" cy="3698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Spanish blog and Spanish Twitter</a:t>
            </a:r>
          </a:p>
        </p:txBody>
      </p:sp>
    </p:spTree>
    <p:extLst>
      <p:ext uri="{BB962C8B-B14F-4D97-AF65-F5344CB8AC3E}">
        <p14:creationId xmlns:p14="http://schemas.microsoft.com/office/powerpoint/2010/main" xmlns="" val="33172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eah\Dropbox\Screenshots\Free Legal Aid (blog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0" r="33388"/>
          <a:stretch>
            <a:fillRect/>
          </a:stretch>
        </p:blipFill>
        <p:spPr bwMode="auto">
          <a:xfrm>
            <a:off x="831850" y="381000"/>
            <a:ext cx="75438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13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eah\Dropbox\ignite 2013\disaster to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" t="2" r="29175" b="39197"/>
          <a:stretch>
            <a:fillRect/>
          </a:stretch>
        </p:blipFill>
        <p:spPr bwMode="auto">
          <a:xfrm>
            <a:off x="4884738" y="2971800"/>
            <a:ext cx="3497262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:\Users\leah\Dropbox\ignite 2013\homepage.jpg"/>
          <p:cNvPicPr>
            <a:picLocks noChangeAspect="1" noChangeArrowheads="1"/>
          </p:cNvPicPr>
          <p:nvPr/>
        </p:nvPicPr>
        <p:blipFill rotWithShape="1">
          <a:blip r:embed="rId3" cstate="print"/>
          <a:srcRect t="-2" r="1039" b="45452"/>
          <a:stretch/>
        </p:blipFill>
        <p:spPr bwMode="auto">
          <a:xfrm>
            <a:off x="769938" y="152400"/>
            <a:ext cx="5257800" cy="3505200"/>
          </a:xfrm>
          <a:prstGeom prst="rect">
            <a:avLst/>
          </a:prstGeom>
          <a:noFill/>
          <a:ln>
            <a:solidFill>
              <a:srgbClr val="5F5F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3" name="Elbow Connector 2"/>
          <p:cNvCxnSpPr/>
          <p:nvPr/>
        </p:nvCxnSpPr>
        <p:spPr>
          <a:xfrm>
            <a:off x="1843088" y="3282950"/>
            <a:ext cx="3041650" cy="1289050"/>
          </a:xfrm>
          <a:prstGeom prst="bentConnector3">
            <a:avLst>
              <a:gd name="adj1" fmla="val -408"/>
            </a:avLst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9900" y="5257800"/>
            <a:ext cx="3962400" cy="923925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Home page links to emergency relief blog and free legal clinics calendar, with new Disaster topic</a:t>
            </a:r>
          </a:p>
        </p:txBody>
      </p:sp>
    </p:spTree>
    <p:extLst>
      <p:ext uri="{BB962C8B-B14F-4D97-AF65-F5344CB8AC3E}">
        <p14:creationId xmlns:p14="http://schemas.microsoft.com/office/powerpoint/2010/main" xmlns="" val="14552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eah\Dropbox\Screenshots\consortium partner mentioned  us on the new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5" t="729" r="2374" b="2980"/>
          <a:stretch>
            <a:fillRect/>
          </a:stretch>
        </p:blipFill>
        <p:spPr bwMode="auto">
          <a:xfrm>
            <a:off x="914400" y="274638"/>
            <a:ext cx="7407275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70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lmargulies\My Documents\Dropbox\ignite 2013\NY1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638" y="442913"/>
            <a:ext cx="6561137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25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leah\Dropbox\Screenshots\newsletter about tweeting and disaster assist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816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C:\Users\leah\Dropbox\Screenshots\hurricane sandy newsle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4958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495800"/>
            <a:ext cx="3505200" cy="923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Special </a:t>
            </a:r>
            <a:r>
              <a:rPr lang="en-US" dirty="0" err="1">
                <a:solidFill>
                  <a:srgbClr val="000000"/>
                </a:solidFill>
              </a:rPr>
              <a:t>eNewsletters</a:t>
            </a:r>
            <a:r>
              <a:rPr lang="en-US">
                <a:solidFill>
                  <a:srgbClr val="000000"/>
                </a:solidFill>
              </a:rPr>
              <a:t> reached 3,700</a:t>
            </a:r>
            <a:r>
              <a:rPr lang="en-US" dirty="0">
                <a:solidFill>
                  <a:srgbClr val="000000"/>
                </a:solidFill>
              </a:rPr>
              <a:t>, primarily legal and social services staff</a:t>
            </a:r>
          </a:p>
        </p:txBody>
      </p:sp>
    </p:spTree>
    <p:extLst>
      <p:ext uri="{BB962C8B-B14F-4D97-AF65-F5344CB8AC3E}">
        <p14:creationId xmlns:p14="http://schemas.microsoft.com/office/powerpoint/2010/main" xmlns="" val="7149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eah\Dropbox\Screenshots\sandy resources press rele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5" y="381000"/>
            <a:ext cx="8321675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895975"/>
            <a:ext cx="5270500" cy="6477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Pro Bono Net and City Bar helped us put out a press release that was picked up widely.</a:t>
            </a:r>
          </a:p>
        </p:txBody>
      </p:sp>
    </p:spTree>
    <p:extLst>
      <p:ext uri="{BB962C8B-B14F-4D97-AF65-F5344CB8AC3E}">
        <p14:creationId xmlns:p14="http://schemas.microsoft.com/office/powerpoint/2010/main" xmlns="" val="358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C:\Users\leah\Dropbox\ignite 2013\Shriver Bri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65754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leah\Dropbox\Screenshots\feature on social media and disaster in ny.png"/>
          <p:cNvPicPr>
            <a:picLocks noChangeAspect="1" noChangeArrowheads="1"/>
          </p:cNvPicPr>
          <p:nvPr/>
        </p:nvPicPr>
        <p:blipFill rotWithShape="1">
          <a:blip r:embed="rId3" cstate="print"/>
          <a:srcRect l="-3" r="32657" b="6470"/>
          <a:stretch/>
        </p:blipFill>
        <p:spPr bwMode="auto">
          <a:xfrm>
            <a:off x="4724400" y="2928938"/>
            <a:ext cx="4175125" cy="3625850"/>
          </a:xfrm>
          <a:prstGeom prst="rect">
            <a:avLst/>
          </a:prstGeom>
          <a:noFill/>
          <a:ln w="19050">
            <a:solidFill>
              <a:srgbClr val="4D4D4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7239000" y="457200"/>
            <a:ext cx="1660525" cy="1570038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srgbClr val="000000"/>
                </a:solidFill>
              </a:rPr>
              <a:t>LawHelpNY</a:t>
            </a:r>
            <a:r>
              <a:rPr lang="en-US" sz="1600" dirty="0">
                <a:solidFill>
                  <a:srgbClr val="000000"/>
                </a:solidFill>
              </a:rPr>
              <a:t> gets a mention from the Shriver Center, as do LS-NYC and others</a:t>
            </a:r>
          </a:p>
        </p:txBody>
      </p:sp>
    </p:spTree>
    <p:extLst>
      <p:ext uri="{BB962C8B-B14F-4D97-AF65-F5344CB8AC3E}">
        <p14:creationId xmlns:p14="http://schemas.microsoft.com/office/powerpoint/2010/main" xmlns="" val="26029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Njp10\ntap\Daniel Ediger\SUE'S IGNITE IKE\SuesIgniteIKE v3\Slid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gnite IKE clip B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400" y="355862"/>
            <a:ext cx="5791200" cy="4343400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eah\Dropbox\ignite 2013\Records bl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934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09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eah\Dropbox\Screenshots\highlighting events and specific clinics related to sand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529"/>
          <a:stretch>
            <a:fillRect/>
          </a:stretch>
        </p:blipFill>
        <p:spPr bwMode="auto">
          <a:xfrm>
            <a:off x="1066800" y="304800"/>
            <a:ext cx="6842125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93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eah\Dropbox\Screenshots\Calend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92" r="12209"/>
          <a:stretch>
            <a:fillRect/>
          </a:stretch>
        </p:blipFill>
        <p:spPr bwMode="auto">
          <a:xfrm>
            <a:off x="412750" y="381000"/>
            <a:ext cx="8447088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61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eah\Dropbox\ignite 2013\Occupy F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765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leah\Dropbox\ignite 2013\Poste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62338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Users\leah\Dropbox\ignite 2013\With clien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62338"/>
            <a:ext cx="3894138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:\Users\leah\Dropbox\ignite 2013\So Ls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363" y="247650"/>
            <a:ext cx="339883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0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leah\Dropbox\ignite 2013\Flyer - span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0" y="457200"/>
            <a:ext cx="4238625" cy="5486400"/>
          </a:xfrm>
          <a:prstGeom prst="rect">
            <a:avLst/>
          </a:prstGeom>
          <a:noFill/>
          <a:ln>
            <a:solidFill>
              <a:srgbClr val="5F5F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0723" name="Picture 3" descr="C:\Users\leah\Dropbox\ignite 2013\Flyer -engli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457200"/>
            <a:ext cx="4237037" cy="5486400"/>
          </a:xfrm>
          <a:prstGeom prst="rect">
            <a:avLst/>
          </a:prstGeom>
          <a:noFill/>
          <a:ln>
            <a:solidFill>
              <a:srgbClr val="5F5F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762000" y="6237288"/>
            <a:ext cx="7913688" cy="3698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New leaflet now being distributed by law students throughout affected areas</a:t>
            </a:r>
          </a:p>
        </p:txBody>
      </p:sp>
    </p:spTree>
    <p:extLst>
      <p:ext uri="{BB962C8B-B14F-4D97-AF65-F5344CB8AC3E}">
        <p14:creationId xmlns:p14="http://schemas.microsoft.com/office/powerpoint/2010/main" xmlns="" val="23928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019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Njp10\ntap\Daniel Ediger\SUE'S IGNITE IKE\IKEpensss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474"/>
            <a:ext cx="9320824" cy="695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85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070C0"/>
      </a:accent1>
      <a:accent2>
        <a:srgbClr val="CC0000"/>
      </a:accent2>
      <a:accent3>
        <a:srgbClr val="DD8047"/>
      </a:accent3>
      <a:accent4>
        <a:srgbClr val="A5AB81"/>
      </a:accent4>
      <a:accent5>
        <a:srgbClr val="7BA79D"/>
      </a:accent5>
      <a:accent6>
        <a:srgbClr val="968C8C"/>
      </a:accent6>
      <a:hlink>
        <a:srgbClr val="0033CC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070C0"/>
      </a:accent1>
      <a:accent2>
        <a:srgbClr val="CC0000"/>
      </a:accent2>
      <a:accent3>
        <a:srgbClr val="DD8047"/>
      </a:accent3>
      <a:accent4>
        <a:srgbClr val="A5AB81"/>
      </a:accent4>
      <a:accent5>
        <a:srgbClr val="7BA79D"/>
      </a:accent5>
      <a:accent6>
        <a:srgbClr val="968C8C"/>
      </a:accent6>
      <a:hlink>
        <a:srgbClr val="0033CC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070C0"/>
      </a:accent1>
      <a:accent2>
        <a:srgbClr val="CC0000"/>
      </a:accent2>
      <a:accent3>
        <a:srgbClr val="DD8047"/>
      </a:accent3>
      <a:accent4>
        <a:srgbClr val="A5AB81"/>
      </a:accent4>
      <a:accent5>
        <a:srgbClr val="7BA79D"/>
      </a:accent5>
      <a:accent6>
        <a:srgbClr val="968C8C"/>
      </a:accent6>
      <a:hlink>
        <a:srgbClr val="0033CC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419</Words>
  <Application>Microsoft Office PowerPoint</Application>
  <PresentationFormat>On-screen Show (4:3)</PresentationFormat>
  <Paragraphs>89</Paragraphs>
  <Slides>85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Office Theme</vt:lpstr>
      <vt:lpstr>Default Design</vt:lpstr>
      <vt:lpstr>1_Office Theme</vt:lpstr>
      <vt:lpstr>2_Office Theme</vt:lpstr>
      <vt:lpstr>1_Default Design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Google Drive</vt:lpstr>
      <vt:lpstr>Slide 24</vt:lpstr>
      <vt:lpstr>Collaboration</vt:lpstr>
      <vt:lpstr>Slide 26</vt:lpstr>
      <vt:lpstr>File Formats</vt:lpstr>
      <vt:lpstr>Slide 28</vt:lpstr>
      <vt:lpstr>Google+</vt:lpstr>
      <vt:lpstr>Slide 30</vt:lpstr>
      <vt:lpstr>Hangouts</vt:lpstr>
      <vt:lpstr>Slide 32</vt:lpstr>
      <vt:lpstr>Communities</vt:lpstr>
      <vt:lpstr>Slide 34</vt:lpstr>
      <vt:lpstr>Administrative</vt:lpstr>
      <vt:lpstr>Slide 36</vt:lpstr>
      <vt:lpstr>Email Settings</vt:lpstr>
      <vt:lpstr>Slide 38</vt:lpstr>
      <vt:lpstr>Mobile Controls</vt:lpstr>
      <vt:lpstr>Slide 40</vt:lpstr>
      <vt:lpstr>Slide 41</vt:lpstr>
      <vt:lpstr>Slide 42</vt:lpstr>
      <vt:lpstr>Legal Technology-  Total cultural immersion</vt:lpstr>
      <vt:lpstr>This is Jack</vt:lpstr>
      <vt:lpstr>    It is a new world- with different (and sometimes strange) customs, languages and traditions…         Soon Jack finds himself in a total cultural emersion. </vt:lpstr>
      <vt:lpstr>The language is a veritable alphabet soup…</vt:lpstr>
      <vt:lpstr>Jack can master it</vt:lpstr>
      <vt:lpstr>Everyone’s tools are completely different  (and better than everyone else's!)</vt:lpstr>
      <vt:lpstr>Jack manages all his sign ons!</vt:lpstr>
      <vt:lpstr>People believe in  transparency,  openness,  and  access…</vt:lpstr>
      <vt:lpstr>Jack adopts these beliefs as his own</vt:lpstr>
      <vt:lpstr>These values, tools and languages are learnt through a variety of means</vt:lpstr>
      <vt:lpstr>There is group indoctrination</vt:lpstr>
      <vt:lpstr>Online learning</vt:lpstr>
      <vt:lpstr>…and informal social opportunities</vt:lpstr>
      <vt:lpstr>There are subcultures Jack meets along the way…       Like MacHeads</vt:lpstr>
      <vt:lpstr>Opensource Gurus</vt:lpstr>
      <vt:lpstr>And Google Fans</vt:lpstr>
      <vt:lpstr>The language, tools, technology and attitudes are constantly changing…</vt:lpstr>
      <vt:lpstr>It is ubiquitous- there is no escape…</vt:lpstr>
      <vt:lpstr>Jack  learns  how important  it is to  just…</vt:lpstr>
      <vt:lpstr>In the end, Jack learns</vt:lpstr>
      <vt:lpstr>Slide 63</vt:lpstr>
      <vt:lpstr>Technology Enabled Disaster Relief Assistance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Company>Northwest Justice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Ediger</dc:creator>
  <cp:lastModifiedBy>mathisone</cp:lastModifiedBy>
  <cp:revision>12</cp:revision>
  <dcterms:created xsi:type="dcterms:W3CDTF">2013-01-04T17:42:40Z</dcterms:created>
  <dcterms:modified xsi:type="dcterms:W3CDTF">2013-02-04T18:41:55Z</dcterms:modified>
</cp:coreProperties>
</file>