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3" r:id="rId2"/>
    <p:sldId id="271" r:id="rId3"/>
    <p:sldId id="309" r:id="rId4"/>
    <p:sldId id="310" r:id="rId5"/>
    <p:sldId id="314" r:id="rId6"/>
    <p:sldId id="315" r:id="rId7"/>
    <p:sldId id="316" r:id="rId8"/>
    <p:sldId id="317" r:id="rId9"/>
    <p:sldId id="318" r:id="rId10"/>
    <p:sldId id="322" r:id="rId11"/>
    <p:sldId id="324" r:id="rId12"/>
    <p:sldId id="325" r:id="rId13"/>
    <p:sldId id="326" r:id="rId14"/>
    <p:sldId id="327" r:id="rId15"/>
    <p:sldId id="328" r:id="rId16"/>
    <p:sldId id="332" r:id="rId17"/>
    <p:sldId id="333" r:id="rId18"/>
    <p:sldId id="33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ebraked"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538" autoAdjust="0"/>
  </p:normalViewPr>
  <p:slideViewPr>
    <p:cSldViewPr>
      <p:cViewPr varScale="1">
        <p:scale>
          <a:sx n="68" d="100"/>
          <a:sy n="68" d="100"/>
        </p:scale>
        <p:origin x="-11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FF13B6-D651-4B57-A02C-540A845C75D6}" type="datetimeFigureOut">
              <a:rPr lang="en-US"/>
              <a:pPr>
                <a:defRPr/>
              </a:pPr>
              <a:t>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AE0519-065C-4946-9E2C-9C7A9CA8047F}" type="slidenum">
              <a:rPr lang="en-US"/>
              <a:pPr>
                <a:defRPr/>
              </a:pPr>
              <a:t>‹#›</a:t>
            </a:fld>
            <a:endParaRPr lang="en-US"/>
          </a:p>
        </p:txBody>
      </p:sp>
    </p:spTree>
    <p:extLst>
      <p:ext uri="{BB962C8B-B14F-4D97-AF65-F5344CB8AC3E}">
        <p14:creationId xmlns="" xmlns:p14="http://schemas.microsoft.com/office/powerpoint/2010/main" val="3984155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awhelpinteractive.or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tig.lsc.gov/finalreportsamples.php"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to View PDF to proof it and save a copy locally prior to Submitting.  You will also be able to go back and View PDF from your home login page at LSC Grants until June 1, 2012</a:t>
            </a:r>
            <a:r>
              <a:rPr lang="en-US" baseline="0" dirty="0" smtClean="0"/>
              <a:t>, when full applications are due. (for those invited to submit full applications).</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 state lists and contact information for TIG staff at the end of the presentation.</a:t>
            </a:r>
          </a:p>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creating</a:t>
            </a:r>
            <a:r>
              <a:rPr lang="en-US" baseline="0" dirty="0" smtClean="0"/>
              <a:t> a project plan and draft </a:t>
            </a:r>
            <a:r>
              <a:rPr lang="en-US" dirty="0" smtClean="0"/>
              <a:t>Evaluation Plan to help you define the</a:t>
            </a:r>
            <a:r>
              <a:rPr lang="en-US" baseline="0" dirty="0" smtClean="0"/>
              <a:t> project’s goals and objectives.  Go to TIG Website – Online Systems – TIG Grant Evaluation Planning and Final Reporting (http://tig.lsc.gov/tig_eval_plan_requirements.php). </a:t>
            </a:r>
          </a:p>
          <a:p>
            <a:endParaRPr lang="en-US" baseline="0" dirty="0" smtClean="0"/>
          </a:p>
          <a:p>
            <a:r>
              <a:rPr lang="en-US" baseline="0" dirty="0" smtClean="0"/>
              <a:t>Be realistic about the amount of time your project will take – we don’t penalize people for submitting payment requests early if you get the project done early!</a:t>
            </a:r>
          </a:p>
          <a:p>
            <a:endParaRPr lang="en-US" baseline="0" dirty="0" smtClean="0"/>
          </a:p>
          <a:p>
            <a:r>
              <a:rPr lang="en-US" baseline="0" dirty="0" smtClean="0"/>
              <a:t>State Justice Community Partnerships – As Glenn mentioned, we encourage collaboration with the courts, as well as other access to justice partners. </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6C122-4A78-43FE-9E04-F997AC49295D}" type="slidenum">
              <a:rPr lang="en-US"/>
              <a:pPr/>
              <a:t>3</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286312-3B11-4E69-90A3-2E49CB812198}" type="slidenum">
              <a:rPr lang="en-US"/>
              <a:pPr/>
              <a:t>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dirty="0" smtClean="0"/>
              <a:t>No earmarks</a:t>
            </a:r>
            <a:r>
              <a:rPr lang="en-US" baseline="0" dirty="0" smtClean="0"/>
              <a:t> for any grant specific category; simply allows us to organize the LOIs submitted by category.</a:t>
            </a:r>
          </a:p>
          <a:p>
            <a:endParaRPr lang="en-US" baseline="0" dirty="0" smtClean="0"/>
          </a:p>
          <a:p>
            <a:pPr>
              <a:lnSpc>
                <a:spcPct val="90000"/>
              </a:lnSpc>
            </a:pPr>
            <a:r>
              <a:rPr lang="en-US" dirty="0" smtClean="0"/>
              <a:t>1. Website Improvement &amp; Innovation</a:t>
            </a:r>
          </a:p>
          <a:p>
            <a:pPr lvl="1">
              <a:lnSpc>
                <a:spcPct val="90000"/>
              </a:lnSpc>
            </a:pPr>
            <a:r>
              <a:rPr lang="en-US" dirty="0" smtClean="0"/>
              <a:t>Initiatives to improve and expand the use of </a:t>
            </a:r>
            <a:r>
              <a:rPr lang="en-US" i="1" dirty="0" smtClean="0"/>
              <a:t>statewide websites (SWWS)</a:t>
            </a:r>
          </a:p>
          <a:p>
            <a:pPr lvl="1">
              <a:lnSpc>
                <a:spcPct val="90000"/>
              </a:lnSpc>
            </a:pPr>
            <a:r>
              <a:rPr lang="en-US" dirty="0" smtClean="0"/>
              <a:t>Add new tools, promote website traffic, build community and increase effectiveness of SWWS to better serve the community, partners, advocates and client population</a:t>
            </a:r>
          </a:p>
          <a:p>
            <a:pPr lvl="1">
              <a:lnSpc>
                <a:spcPct val="90000"/>
              </a:lnSpc>
            </a:pPr>
            <a:r>
              <a:rPr lang="en-US" dirty="0" smtClean="0"/>
              <a:t>Note: 2010 was the last year for Renewal and Continuation Website Grants</a:t>
            </a:r>
          </a:p>
          <a:p>
            <a:pPr lvl="1">
              <a:lnSpc>
                <a:spcPct val="90000"/>
              </a:lnSpc>
            </a:pPr>
            <a:endParaRPr lang="en-US" dirty="0" smtClean="0"/>
          </a:p>
          <a:p>
            <a:pPr>
              <a:lnSpc>
                <a:spcPct val="80000"/>
              </a:lnSpc>
            </a:pPr>
            <a:r>
              <a:rPr lang="en-US" sz="2800" dirty="0" smtClean="0"/>
              <a:t>. Replication and Adaptation – to replicate, adapt, or provide added value to the work of prior TIG projects.</a:t>
            </a:r>
          </a:p>
          <a:p>
            <a:pPr lvl="1">
              <a:lnSpc>
                <a:spcPct val="80000"/>
              </a:lnSpc>
            </a:pPr>
            <a:r>
              <a:rPr lang="en-US" sz="2400" b="1" dirty="0" smtClean="0"/>
              <a:t>A. Replication of Previous TIG Projects</a:t>
            </a:r>
            <a:r>
              <a:rPr lang="en-US" sz="2400" dirty="0" smtClean="0"/>
              <a:t> – e.g., look at projects where software or content has been created and is available at no (or low) cost</a:t>
            </a:r>
          </a:p>
          <a:p>
            <a:pPr lvl="1">
              <a:lnSpc>
                <a:spcPct val="80000"/>
              </a:lnSpc>
              <a:buFont typeface="Wingdings" pitchFamily="2" charset="2"/>
              <a:buNone/>
            </a:pPr>
            <a:endParaRPr lang="en-US" sz="1200" dirty="0" smtClean="0"/>
          </a:p>
          <a:p>
            <a:pPr lvl="1">
              <a:lnSpc>
                <a:spcPct val="80000"/>
              </a:lnSpc>
            </a:pPr>
            <a:r>
              <a:rPr lang="en-US" sz="2400" b="1" dirty="0" smtClean="0"/>
              <a:t>B. Automated Form Replication</a:t>
            </a:r>
            <a:r>
              <a:rPr lang="en-US" sz="2400" dirty="0" smtClean="0"/>
              <a:t> – identify Hot Docs and A2J templates on </a:t>
            </a:r>
            <a:r>
              <a:rPr lang="en-US" sz="2400" dirty="0" err="1" smtClean="0"/>
              <a:t>LawHelp</a:t>
            </a:r>
            <a:r>
              <a:rPr lang="en-US" sz="2400" dirty="0" smtClean="0"/>
              <a:t> Interactive National </a:t>
            </a:r>
            <a:r>
              <a:rPr lang="en-US" sz="2400" dirty="0" err="1" smtClean="0"/>
              <a:t>HotDocs</a:t>
            </a:r>
            <a:r>
              <a:rPr lang="en-US" sz="2400" dirty="0" smtClean="0"/>
              <a:t> Server (</a:t>
            </a:r>
            <a:r>
              <a:rPr lang="en-US" sz="2400" dirty="0" smtClean="0">
                <a:hlinkClick r:id="rId3"/>
              </a:rPr>
              <a:t>http://www.lawhelpinteractive.org</a:t>
            </a:r>
            <a:r>
              <a:rPr lang="en-US" sz="2400" dirty="0" smtClean="0"/>
              <a:t>) that can be replicated for your jurisdiction</a:t>
            </a:r>
          </a:p>
          <a:p>
            <a:pPr lvl="1">
              <a:lnSpc>
                <a:spcPct val="80000"/>
              </a:lnSpc>
              <a:buNone/>
            </a:pPr>
            <a:endParaRPr lang="en-US" sz="1200" dirty="0" smtClean="0"/>
          </a:p>
          <a:p>
            <a:pPr lvl="1">
              <a:lnSpc>
                <a:spcPct val="80000"/>
              </a:lnSpc>
            </a:pPr>
            <a:r>
              <a:rPr lang="en-US" sz="2400" dirty="0" smtClean="0"/>
              <a:t>Examples and final reports of some replicable projects are available at: </a:t>
            </a:r>
            <a:r>
              <a:rPr lang="en-US" sz="2400" dirty="0" smtClean="0">
                <a:hlinkClick r:id="rId4"/>
              </a:rPr>
              <a:t>http://tig.lsc.gov/finalreportsamples.php</a:t>
            </a:r>
            <a:endParaRPr lang="en-US" sz="2400" dirty="0" smtClean="0"/>
          </a:p>
          <a:p>
            <a:pPr lvl="1">
              <a:lnSpc>
                <a:spcPct val="80000"/>
              </a:lnSpc>
            </a:pPr>
            <a:endParaRPr lang="en-US" sz="2400" dirty="0" smtClean="0"/>
          </a:p>
          <a:p>
            <a:pPr marL="457200" marR="0" lvl="1" indent="0" algn="l" defTabSz="914400" rtl="0" eaLnBrk="0" fontAlgn="base" latinLnBrk="0" hangingPunct="0">
              <a:lnSpc>
                <a:spcPct val="80000"/>
              </a:lnSpc>
              <a:spcBef>
                <a:spcPct val="30000"/>
              </a:spcBef>
              <a:spcAft>
                <a:spcPct val="0"/>
              </a:spcAft>
              <a:buClrTx/>
              <a:buSzTx/>
              <a:buFontTx/>
              <a:buNone/>
              <a:tabLst/>
              <a:defRPr/>
            </a:pPr>
            <a:r>
              <a:rPr lang="en-US" sz="2400" dirty="0" smtClean="0"/>
              <a:t>Replicable Projects: Live Help, Online Intake, Court Channel to the SWWS, Web-based</a:t>
            </a:r>
            <a:r>
              <a:rPr lang="en-US" sz="2400" baseline="0" dirty="0" smtClean="0"/>
              <a:t> Video content, </a:t>
            </a:r>
            <a:r>
              <a:rPr lang="en-US" sz="2400" baseline="0" dirty="0" err="1" smtClean="0"/>
              <a:t>Findability</a:t>
            </a:r>
            <a:r>
              <a:rPr lang="en-US" sz="2400" baseline="0" dirty="0" smtClean="0"/>
              <a:t> Project, a variety of </a:t>
            </a:r>
            <a:r>
              <a:rPr lang="en-US" sz="2400" baseline="0" dirty="0" err="1" smtClean="0"/>
              <a:t>HotDocs</a:t>
            </a:r>
            <a:r>
              <a:rPr lang="en-US" sz="2400" baseline="0" dirty="0" smtClean="0"/>
              <a:t> and A2J projects.</a:t>
            </a:r>
            <a:endParaRPr lang="en-US" sz="2400" dirty="0" smtClean="0"/>
          </a:p>
          <a:p>
            <a:pPr lvl="1">
              <a:lnSpc>
                <a:spcPct val="80000"/>
              </a:lnSpc>
            </a:pPr>
            <a:endParaRPr lang="en-US" sz="2400" dirty="0" smtClean="0"/>
          </a:p>
          <a:p>
            <a:r>
              <a:rPr lang="en-US" sz="2800" dirty="0" smtClean="0"/>
              <a:t>Open Category – projects that don’t fall within website or replication categories and: </a:t>
            </a:r>
          </a:p>
          <a:p>
            <a:pPr lvl="1"/>
            <a:r>
              <a:rPr lang="en-US" sz="2400" dirty="0" smtClean="0"/>
              <a:t>Implement new or innovative approaches for using technology in legal services </a:t>
            </a:r>
          </a:p>
          <a:p>
            <a:pPr lvl="1"/>
            <a:r>
              <a:rPr lang="en-US" sz="2400" dirty="0" smtClean="0"/>
              <a:t>Enhance the effectiveness and efficiency of other TIG initiatives or use technology to increase the quality and quantity of services to clients</a:t>
            </a:r>
          </a:p>
          <a:p>
            <a:pPr lvl="1"/>
            <a:r>
              <a:rPr lang="en-US" sz="2400" dirty="0" smtClean="0"/>
              <a:t>Enable grantees to substantially increase and/or improve services provided to their client communities</a:t>
            </a:r>
          </a:p>
          <a:p>
            <a:pPr lvl="1"/>
            <a:r>
              <a:rPr lang="en-US" sz="2400" dirty="0" smtClean="0"/>
              <a:t>Proposals that would have broad applicability or impact are strongly encouraged</a:t>
            </a:r>
          </a:p>
          <a:p>
            <a:pPr lvl="1"/>
            <a:endParaRPr lang="en-US" sz="2400" dirty="0" smtClean="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sz="2400" dirty="0" smtClean="0"/>
              <a:t>Additional weight is given to projects with strong demonstrated support from appropriate partners.  </a:t>
            </a:r>
          </a:p>
          <a:p>
            <a:pPr lvl="1"/>
            <a:endParaRPr lang="en-US" sz="2400" dirty="0" smtClean="0"/>
          </a:p>
          <a:p>
            <a:pPr lvl="1">
              <a:lnSpc>
                <a:spcPct val="80000"/>
              </a:lnSpc>
            </a:pPr>
            <a:endParaRPr lang="en-US" sz="2400" dirty="0" smtClean="0"/>
          </a:p>
          <a:p>
            <a:pPr lvl="1">
              <a:lnSpc>
                <a:spcPct val="90000"/>
              </a:lnSpc>
            </a:pPr>
            <a:endParaRPr lang="en-US" dirty="0" smtClean="0"/>
          </a:p>
          <a:p>
            <a:r>
              <a:rPr lang="en-US" dirty="0" smtClean="0"/>
              <a:t>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C8E2E-2C10-4EE7-ABCA-A4637E7BDD8A}" type="slidenum">
              <a:rPr lang="en-US"/>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Mobile: LSC encourages proposals to explore how these mobile technologies can be used by legal aid programs, for example by increasing pro bono involvement through mobile clinics, creating mobile apps, or using SMS text messaging to follow-up with clients about appointments and information.</a:t>
            </a:r>
          </a:p>
          <a:p>
            <a:endParaRPr lang="en-US" dirty="0" smtClean="0"/>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Pro Bono:</a:t>
            </a:r>
            <a:r>
              <a:rPr lang="en-US" sz="1200" kern="1200" baseline="0" dirty="0" smtClean="0">
                <a:solidFill>
                  <a:schemeClr val="tx1"/>
                </a:solidFill>
                <a:latin typeface="Arial" charset="0"/>
                <a:ea typeface="+mn-ea"/>
                <a:cs typeface="Arial" charset="0"/>
              </a:rPr>
              <a:t> </a:t>
            </a:r>
            <a:r>
              <a:rPr lang="en-US" sz="1200" kern="1200" dirty="0" smtClean="0">
                <a:solidFill>
                  <a:schemeClr val="tx1"/>
                </a:solidFill>
                <a:latin typeface="Arial" charset="0"/>
                <a:ea typeface="+mn-ea"/>
                <a:cs typeface="Arial" charset="0"/>
              </a:rPr>
              <a:t>LSC recognizes that technology can play an important role in recruiting pro bono attorneys and law students and providing them the tools necessary to effectively meet the legal needs of clients. To that end, LSC seeks proposals for projects that leverage creative uses of technology to enhance private attorney and law student involvement.</a:t>
            </a:r>
          </a:p>
          <a:p>
            <a:pPr lvl="1"/>
            <a:endParaRPr lang="en-US" dirty="0" smtClean="0"/>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Tools</a:t>
            </a:r>
            <a:r>
              <a:rPr lang="en-US" sz="1200" kern="1200" baseline="0" dirty="0" smtClean="0">
                <a:solidFill>
                  <a:schemeClr val="tx1"/>
                </a:solidFill>
                <a:latin typeface="Arial" charset="0"/>
                <a:ea typeface="+mn-ea"/>
                <a:cs typeface="Arial" charset="0"/>
              </a:rPr>
              <a:t> for Federal Laws: </a:t>
            </a:r>
            <a:r>
              <a:rPr lang="en-US" sz="1200" kern="1200" dirty="0" smtClean="0">
                <a:solidFill>
                  <a:schemeClr val="tx1"/>
                </a:solidFill>
                <a:latin typeface="Arial" charset="0"/>
                <a:ea typeface="+mn-ea"/>
                <a:cs typeface="Arial" charset="0"/>
              </a:rPr>
              <a:t>Substantive legal areas might include, but are not limited to: Social Security Disability, SSI, Individuals with Disabilities Education Act, Bankruptcy, Fair Labor Standards Act, Public and Federally Subsidized Housing, and Medicare. Resources for clients might include web-based legal information and guidance, including appropriate automated documents and videos. Advocate resources could include web-based trainings, informational materials and automated documents and court forms.  These technology tools should be developed so they can be readily used and/or adapted by advocates or clients across the country. Tools also might include mechanisms for coordinating and sharing information about federal legal issues.</a:t>
            </a:r>
          </a:p>
          <a:p>
            <a:pPr marL="457200" marR="0" lvl="1"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Arial" charset="0"/>
            </a:endParaRP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Proposed new areas – Data and Shared Infrastructure</a:t>
            </a:r>
          </a:p>
          <a:p>
            <a:pPr marL="457200" marR="0" lvl="1"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Arial" charset="0"/>
            </a:endParaRP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Other ideas? Doing more with less?</a:t>
            </a:r>
          </a:p>
          <a:p>
            <a:pPr lvl="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50B67-AB07-444A-9113-D327B25E28BE}" type="slidenum">
              <a:rPr lang="en-US"/>
              <a:pPr/>
              <a:t>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dirty="0"/>
              <a:t>If there are compelling reasons for delays in completing prior grants, programs must work with LSC staff to secure new payment due dates prior to submitting a Letter of Intent.  Failure to do so will disqualify submissions.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580EA-2E94-4A2A-BA91-D444F323D8F8}" type="slidenum">
              <a:rPr lang="en-US"/>
              <a:pPr/>
              <a:t>7</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lvl="0"/>
            <a:r>
              <a:rPr lang="en-US" sz="1200" b="1" kern="1200" dirty="0" smtClean="0">
                <a:solidFill>
                  <a:schemeClr val="tx1"/>
                </a:solidFill>
                <a:latin typeface="Arial" charset="0"/>
                <a:ea typeface="+mn-ea"/>
                <a:cs typeface="Arial" charset="0"/>
              </a:rPr>
              <a:t>Major Benefits</a:t>
            </a:r>
            <a:r>
              <a:rPr lang="en-US" sz="1200" kern="1200" dirty="0" smtClean="0">
                <a:solidFill>
                  <a:schemeClr val="tx1"/>
                </a:solidFill>
                <a:latin typeface="Arial" charset="0"/>
                <a:ea typeface="+mn-ea"/>
                <a:cs typeface="Arial" charset="0"/>
              </a:rPr>
              <a:t>. Describe the specific ways in which the project will increase or improve services to clients and/or enhance the effectiveness and efficiency of program operations. To the extent feasible, discuss both the qualitative and quantitative aspects of these benefits.  </a:t>
            </a:r>
          </a:p>
          <a:p>
            <a:pPr lvl="0"/>
            <a:endParaRPr lang="en-US" sz="12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Arial" charset="0"/>
              </a:rPr>
              <a:t>Estimated Costs</a:t>
            </a:r>
            <a:r>
              <a:rPr lang="en-US" sz="1200" kern="1200" dirty="0" smtClean="0">
                <a:solidFill>
                  <a:schemeClr val="tx1"/>
                </a:solidFill>
                <a:latin typeface="Arial" charset="0"/>
                <a:ea typeface="+mn-ea"/>
                <a:cs typeface="Arial" charset="0"/>
              </a:rPr>
              <a:t>. Start by stating the amount of funding you are seeking from the TIG program, followed by the estimated total project cost, summarizing the anticipated costs of the major components of the project. List anticipated contributions, both in-kind and monetary, of all partners involved in the project.</a:t>
            </a:r>
            <a:r>
              <a:rPr lang="en-US" sz="1200" kern="1200" baseline="0" dirty="0" smtClean="0">
                <a:solidFill>
                  <a:schemeClr val="tx1"/>
                </a:solidFill>
                <a:latin typeface="Arial" charset="0"/>
                <a:ea typeface="+mn-ea"/>
                <a:cs typeface="Arial" charset="0"/>
              </a:rPr>
              <a:t>  Note: You can change the actual amount you request in the full application – the LOI is meant as a “concept paper”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Arial" charset="0"/>
              </a:rPr>
              <a:t>Major Partners</a:t>
            </a:r>
            <a:r>
              <a:rPr lang="en-US" sz="1200" kern="1200" dirty="0" smtClean="0">
                <a:solidFill>
                  <a:schemeClr val="tx1"/>
                </a:solidFill>
                <a:latin typeface="Arial" charset="0"/>
                <a:ea typeface="+mn-ea"/>
                <a:cs typeface="Arial" charset="0"/>
              </a:rPr>
              <a:t>. Identify organizations that are expected to be important partners. Specify the role(s) each partner will play.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Arial" charset="0"/>
              </a:rPr>
              <a:t>Innovation/Replication/Sustainability</a:t>
            </a:r>
            <a:r>
              <a:rPr lang="en-US" sz="1200" kern="1200" dirty="0" smtClean="0">
                <a:solidFill>
                  <a:schemeClr val="tx1"/>
                </a:solidFill>
                <a:latin typeface="Arial" charset="0"/>
                <a:ea typeface="+mn-ea"/>
                <a:cs typeface="Arial" charset="0"/>
              </a:rPr>
              <a:t>. Identify how and why the proposed project is new and innovative. Identify how and why the proposed project can significantly benefit and/or be replicated by other legal services providers and/or the community at large. Identify how the proposed project will be maintained to ensure sustainability.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Arial" charset="0"/>
            </a:endParaRPr>
          </a:p>
          <a:p>
            <a:pPr lvl="0"/>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2348E5D6-ADA0-4AE1-9705-DCA66861FD9B}" type="datetimeFigureOut">
              <a:rPr lang="en-US"/>
              <a:pPr>
                <a:defRPr/>
              </a:pPr>
              <a:t>2/3/2012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802D764-05AF-432A-BFC1-F28159714171}" type="slidenum">
              <a:rPr lang="en-US"/>
              <a:pPr>
                <a:defRPr/>
              </a:pPr>
              <a:t>‹#›</a:t>
            </a:fld>
            <a:endParaRPr lang="en-US"/>
          </a:p>
        </p:txBody>
      </p:sp>
    </p:spTree>
    <p:extLst>
      <p:ext uri="{BB962C8B-B14F-4D97-AF65-F5344CB8AC3E}">
        <p14:creationId xmlns="" xmlns:p14="http://schemas.microsoft.com/office/powerpoint/2010/main" val="18563202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81ED745-862F-422E-9DD7-16214D8A8F9E}" type="datetimeFigureOut">
              <a:rPr lang="en-US"/>
              <a:pPr>
                <a:defRPr/>
              </a:pPr>
              <a:t>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8B6BC9-031C-40A2-9822-B4A1842ED5DB}" type="slidenum">
              <a:rPr lang="en-US"/>
              <a:pPr>
                <a:defRPr/>
              </a:pPr>
              <a:t>‹#›</a:t>
            </a:fld>
            <a:endParaRPr lang="en-US"/>
          </a:p>
        </p:txBody>
      </p:sp>
    </p:spTree>
    <p:extLst>
      <p:ext uri="{BB962C8B-B14F-4D97-AF65-F5344CB8AC3E}">
        <p14:creationId xmlns="" xmlns:p14="http://schemas.microsoft.com/office/powerpoint/2010/main" val="310784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576BD8A-4B17-498C-989E-6E91FAA2201B}" type="datetimeFigureOut">
              <a:rPr lang="en-US"/>
              <a:pPr>
                <a:defRPr/>
              </a:pPr>
              <a:t>2/3/2012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0F740D81-8802-4030-8DB8-CC65D6017734}" type="slidenum">
              <a:rPr lang="en-US"/>
              <a:pPr>
                <a:defRPr/>
              </a:pPr>
              <a:t>‹#›</a:t>
            </a:fld>
            <a:endParaRPr lang="en-US"/>
          </a:p>
        </p:txBody>
      </p:sp>
    </p:spTree>
    <p:extLst>
      <p:ext uri="{BB962C8B-B14F-4D97-AF65-F5344CB8AC3E}">
        <p14:creationId xmlns="" xmlns:p14="http://schemas.microsoft.com/office/powerpoint/2010/main" val="22873458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buFont typeface="Wingdings" pitchFamily="2" charset="2"/>
              <a:buChar char="q"/>
              <a:defRPr/>
            </a:lvl1pPr>
            <a:lvl2pPr>
              <a:buSzPct val="90000"/>
              <a:buFont typeface="Wingdings" pitchFamily="2" charset="2"/>
              <a:buChar char="§"/>
              <a:defRPr/>
            </a:lvl2pPr>
            <a:lvl3pPr>
              <a:buSzPct val="90000"/>
              <a:buFont typeface="Arial" pitchFamily="34" charset="0"/>
              <a:buChar char="•"/>
              <a:defRPr/>
            </a:lvl3pPr>
            <a:lvl4pPr>
              <a:buFont typeface="Courier New" pitchFamily="49" charset="0"/>
              <a:buChar char="o"/>
              <a:defRPr/>
            </a:lvl4pPr>
            <a:lvl5pP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8D68FF4B-EA9D-4559-B110-D4BFAF667311}" type="datetimeFigureOut">
              <a:rPr lang="en-US"/>
              <a:pPr>
                <a:defRPr/>
              </a:pPr>
              <a:t>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54E34D0-58C4-448E-BCA5-420BDD719E82}" type="slidenum">
              <a:rPr lang="en-US"/>
              <a:pPr>
                <a:defRPr/>
              </a:pPr>
              <a:t>‹#›</a:t>
            </a:fld>
            <a:endParaRPr lang="en-US"/>
          </a:p>
        </p:txBody>
      </p:sp>
    </p:spTree>
    <p:extLst>
      <p:ext uri="{BB962C8B-B14F-4D97-AF65-F5344CB8AC3E}">
        <p14:creationId xmlns="" xmlns:p14="http://schemas.microsoft.com/office/powerpoint/2010/main" val="38513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5296DDED-15BB-4C2C-945D-43C9863B4C76}" type="datetimeFigureOut">
              <a:rPr lang="en-US"/>
              <a:pPr>
                <a:defRPr/>
              </a:pPr>
              <a:t>2/3/2012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3DABB16-CC08-4CD1-9831-78BBBDDD9B8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 xmlns:p14="http://schemas.microsoft.com/office/powerpoint/2010/main" val="16456852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B3ABDC0-8422-4FFE-BBCF-A6E4E330D496}" type="datetimeFigureOut">
              <a:rPr lang="en-US"/>
              <a:pPr>
                <a:defRPr/>
              </a:pPr>
              <a:t>2/3/2012</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318EE2B-E697-4B1B-9B9B-8C48617E35D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230942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38305CC-9229-4CDF-B7B0-BDA0CC50052D}" type="datetimeFigureOut">
              <a:rPr lang="en-US"/>
              <a:pPr>
                <a:defRPr/>
              </a:pPr>
              <a:t>2/3/2012</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8EEBAD50-68DC-4FF1-86ED-F124D8C7681A}"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23802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0CA6C23-201B-4952-8B92-E52C27A20B6B}" type="datetimeFigureOut">
              <a:rPr lang="en-US"/>
              <a:pPr>
                <a:defRPr/>
              </a:pPr>
              <a:t>2/3/2012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9235E7B-156D-4BA6-AF03-966B30B0BD6C}" type="slidenum">
              <a:rPr lang="en-US"/>
              <a:pPr>
                <a:defRPr/>
              </a:pPr>
              <a:t>‹#›</a:t>
            </a:fld>
            <a:endParaRPr lang="en-US"/>
          </a:p>
        </p:txBody>
      </p:sp>
    </p:spTree>
    <p:extLst>
      <p:ext uri="{BB962C8B-B14F-4D97-AF65-F5344CB8AC3E}">
        <p14:creationId xmlns="" xmlns:p14="http://schemas.microsoft.com/office/powerpoint/2010/main" val="294829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13D3C1F-5D6C-4A64-91E1-39C75967B132}" type="datetimeFigureOut">
              <a:rPr lang="en-US"/>
              <a:pPr>
                <a:defRPr/>
              </a:pPr>
              <a:t>2/3/2012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C951143-1563-4CB5-90CD-864064C6DC6E}" type="slidenum">
              <a:rPr lang="en-US"/>
              <a:pPr>
                <a:defRPr/>
              </a:pPr>
              <a:t>‹#›</a:t>
            </a:fld>
            <a:endParaRPr lang="en-US"/>
          </a:p>
        </p:txBody>
      </p:sp>
    </p:spTree>
    <p:extLst>
      <p:ext uri="{BB962C8B-B14F-4D97-AF65-F5344CB8AC3E}">
        <p14:creationId xmlns="" xmlns:p14="http://schemas.microsoft.com/office/powerpoint/2010/main" val="276822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ECA7A4E-9466-4F09-A2DF-FEA63469EED3}" type="datetimeFigureOut">
              <a:rPr lang="en-US"/>
              <a:pPr>
                <a:defRPr/>
              </a:pPr>
              <a:t>2/3/2012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5A0230-651A-4F66-8D23-E6FE3AD4B5E6}" type="slidenum">
              <a:rPr lang="en-US"/>
              <a:pPr>
                <a:defRPr/>
              </a:pPr>
              <a:t>‹#›</a:t>
            </a:fld>
            <a:endParaRPr lang="en-US"/>
          </a:p>
        </p:txBody>
      </p:sp>
    </p:spTree>
    <p:extLst>
      <p:ext uri="{BB962C8B-B14F-4D97-AF65-F5344CB8AC3E}">
        <p14:creationId xmlns="" xmlns:p14="http://schemas.microsoft.com/office/powerpoint/2010/main" val="418051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96214B5-EA4C-4011-8707-31187A93A836}" type="datetimeFigureOut">
              <a:rPr lang="en-US"/>
              <a:pPr>
                <a:defRPr/>
              </a:pPr>
              <a:t>2/3/2012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5237B9E-82B8-415F-8C0F-6FE3EC097F27}"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 xmlns:p14="http://schemas.microsoft.com/office/powerpoint/2010/main" val="14898625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D504187B-5006-477E-A68E-4AEA1F4E6109}" type="datetimeFigureOut">
              <a:rPr lang="en-US"/>
              <a:pPr>
                <a:defRPr/>
              </a:pPr>
              <a:t>2/3/2012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0E52D220-1BED-4F6D-9B00-7C0F50FFA9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23" r:id="rId6"/>
    <p:sldLayoutId id="2147483730" r:id="rId7"/>
    <p:sldLayoutId id="2147483724" r:id="rId8"/>
    <p:sldLayoutId id="2147483731" r:id="rId9"/>
    <p:sldLayoutId id="2147483725" r:id="rId10"/>
    <p:sldLayoutId id="214748373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D8047"/>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A5AB81"/>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tig.lsc.gov/grants/final-repor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tig.lsc.gov/grants/past-grant-aw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tig.lsc.gov/grants/compli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ig.lsc.gov/sites/default/files/TIG/pdfs/2011_TIG_Award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lkeith@probono.net" TargetMode="External"/><Relationship Id="rId3" Type="http://schemas.openxmlformats.org/officeDocument/2006/relationships/hyperlink" Target="http://tig.lsc.gov/" TargetMode="External"/><Relationship Id="rId7" Type="http://schemas.openxmlformats.org/officeDocument/2006/relationships/hyperlink" Target="http://www.probono.net/statewebsit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cjohnson@probono.net" TargetMode="External"/><Relationship Id="rId11" Type="http://schemas.openxmlformats.org/officeDocument/2006/relationships/hyperlink" Target="http://www.lawhelpinteractive.org/" TargetMode="External"/><Relationship Id="rId5" Type="http://schemas.openxmlformats.org/officeDocument/2006/relationships/hyperlink" Target="http://www.probono.net/dasupport" TargetMode="External"/><Relationship Id="rId10" Type="http://schemas.openxmlformats.org/officeDocument/2006/relationships/hyperlink" Target="http://www.a2jauthor.org/" TargetMode="External"/><Relationship Id="rId4" Type="http://schemas.openxmlformats.org/officeDocument/2006/relationships/hyperlink" Target="http://lsntap.org/tech-library" TargetMode="External"/><Relationship Id="rId9" Type="http://schemas.openxmlformats.org/officeDocument/2006/relationships/hyperlink" Target="http://www.legalaidtech.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mathisone@lsc.gov" TargetMode="External"/><Relationship Id="rId7" Type="http://schemas.openxmlformats.org/officeDocument/2006/relationships/hyperlink" Target="mailto:ribadeneyraj@lsc.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grawdon@lsc.gov" TargetMode="External"/><Relationship Id="rId5" Type="http://schemas.openxmlformats.org/officeDocument/2006/relationships/hyperlink" Target="mailto:bonebraked@lsc.gov" TargetMode="External"/><Relationship Id="rId4" Type="http://schemas.openxmlformats.org/officeDocument/2006/relationships/hyperlink" Target="mailto:hardinb@lsc.gov"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vy.mk/TIGEva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scgrants.lsc.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ants.lsc.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0" y="762000"/>
            <a:ext cx="6477000" cy="2438400"/>
          </a:xfrm>
        </p:spPr>
        <p:txBody>
          <a:bodyPr>
            <a:normAutofit/>
          </a:bodyPr>
          <a:lstStyle/>
          <a:p>
            <a:pPr eaLnBrk="1" fontAlgn="auto" hangingPunct="1">
              <a:spcAft>
                <a:spcPts val="0"/>
              </a:spcAft>
              <a:defRPr/>
            </a:pPr>
            <a:r>
              <a:rPr lang="en-US" dirty="0" smtClean="0">
                <a:solidFill>
                  <a:schemeClr val="tx1"/>
                </a:solidFill>
              </a:rPr>
              <a:t>TIG 2012 Information session</a:t>
            </a:r>
            <a:endParaRPr lang="en-US" dirty="0">
              <a:solidFill>
                <a:schemeClr val="tx1"/>
              </a:solidFill>
            </a:endParaRPr>
          </a:p>
        </p:txBody>
      </p:sp>
      <p:sp>
        <p:nvSpPr>
          <p:cNvPr id="9219" name="TextBox 12"/>
          <p:cNvSpPr txBox="1">
            <a:spLocks noChangeArrowheads="1"/>
          </p:cNvSpPr>
          <p:nvPr/>
        </p:nvSpPr>
        <p:spPr bwMode="auto">
          <a:xfrm>
            <a:off x="2819400" y="3886200"/>
            <a:ext cx="5410200"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Calibri" pitchFamily="34" charset="0"/>
              </a:rPr>
              <a:t>David Bonebrake, Glenn Rawdon, Jane Ribadeneyra</a:t>
            </a:r>
          </a:p>
          <a:p>
            <a:pPr eaLnBrk="1" hangingPunct="1"/>
            <a:r>
              <a:rPr lang="en-US" sz="2800">
                <a:latin typeface="Calibri" pitchFamily="34" charset="0"/>
              </a:rPr>
              <a:t>Legal Services Corporation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p:txBody>
          <a:bodyPr/>
          <a:lstStyle/>
          <a:p>
            <a:r>
              <a:rPr lang="en-US"/>
              <a:t>Proof and Submit</a:t>
            </a:r>
          </a:p>
        </p:txBody>
      </p:sp>
      <p:pic>
        <p:nvPicPr>
          <p:cNvPr id="5122" name="Picture 2"/>
          <p:cNvPicPr>
            <a:picLocks noChangeAspect="1" noChangeArrowheads="1"/>
          </p:cNvPicPr>
          <p:nvPr/>
        </p:nvPicPr>
        <p:blipFill>
          <a:blip r:embed="rId3" cstate="print"/>
          <a:srcRect/>
          <a:stretch>
            <a:fillRect/>
          </a:stretch>
        </p:blipFill>
        <p:spPr bwMode="auto">
          <a:xfrm>
            <a:off x="114300" y="1676400"/>
            <a:ext cx="9029700" cy="3962400"/>
          </a:xfrm>
          <a:prstGeom prst="rect">
            <a:avLst/>
          </a:prstGeom>
          <a:noFill/>
          <a:ln w="9525">
            <a:noFill/>
            <a:miter lim="800000"/>
            <a:headEnd/>
            <a:tailEnd/>
          </a:ln>
        </p:spPr>
      </p:pic>
      <p:sp>
        <p:nvSpPr>
          <p:cNvPr id="75780" name="Oval 4"/>
          <p:cNvSpPr>
            <a:spLocks noChangeArrowheads="1"/>
          </p:cNvSpPr>
          <p:nvPr/>
        </p:nvSpPr>
        <p:spPr bwMode="auto">
          <a:xfrm>
            <a:off x="0" y="3505200"/>
            <a:ext cx="1066800" cy="533400"/>
          </a:xfrm>
          <a:prstGeom prst="ellipse">
            <a:avLst/>
          </a:prstGeom>
          <a:noFill/>
          <a:ln w="12700">
            <a:solidFill>
              <a:srgbClr val="FF0000"/>
            </a:solidFill>
            <a:round/>
            <a:headEnd/>
            <a:tailEnd/>
          </a:ln>
          <a:effectLst/>
        </p:spPr>
        <p:txBody>
          <a:bodyPr wrap="none" anchor="ctr"/>
          <a:lstStyle/>
          <a:p>
            <a:endParaRPr lang="en-US"/>
          </a:p>
        </p:txBody>
      </p:sp>
      <p:sp>
        <p:nvSpPr>
          <p:cNvPr id="75781" name="Oval 5"/>
          <p:cNvSpPr>
            <a:spLocks noChangeArrowheads="1"/>
          </p:cNvSpPr>
          <p:nvPr/>
        </p:nvSpPr>
        <p:spPr bwMode="auto">
          <a:xfrm>
            <a:off x="6324600" y="5029200"/>
            <a:ext cx="1066800" cy="685800"/>
          </a:xfrm>
          <a:prstGeom prst="ellipse">
            <a:avLst/>
          </a:prstGeom>
          <a:noFill/>
          <a:ln w="9525">
            <a:solidFill>
              <a:srgbClr val="FF0000"/>
            </a:solidFill>
            <a:round/>
            <a:headEnd/>
            <a:tailEnd/>
          </a:ln>
          <a:effectLst/>
        </p:spPr>
        <p:txBody>
          <a:bodyPr wrap="none" anchor="ctr"/>
          <a:lstStyle/>
          <a:p>
            <a:endParaRPr lang="en-US"/>
          </a:p>
        </p:txBody>
      </p:sp>
    </p:spTree>
    <p:extLst>
      <p:ext uri="{BB962C8B-B14F-4D97-AF65-F5344CB8AC3E}">
        <p14:creationId xmlns="" xmlns:p14="http://schemas.microsoft.com/office/powerpoint/2010/main" val="132379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Tips &amp; Resources for an LOI</a:t>
            </a:r>
          </a:p>
        </p:txBody>
      </p:sp>
      <p:sp>
        <p:nvSpPr>
          <p:cNvPr id="51203" name="Rectangle 3"/>
          <p:cNvSpPr>
            <a:spLocks noGrp="1" noChangeArrowheads="1"/>
          </p:cNvSpPr>
          <p:nvPr>
            <p:ph type="body" idx="1"/>
          </p:nvPr>
        </p:nvSpPr>
        <p:spPr>
          <a:xfrm>
            <a:off x="762000" y="1752600"/>
            <a:ext cx="7848600" cy="4724400"/>
          </a:xfrm>
        </p:spPr>
        <p:txBody>
          <a:bodyPr/>
          <a:lstStyle/>
          <a:p>
            <a:r>
              <a:rPr lang="en-US" sz="2800" dirty="0"/>
              <a:t>Include IT staff, project managers and expected users from the beginning</a:t>
            </a:r>
          </a:p>
          <a:p>
            <a:r>
              <a:rPr lang="en-US" sz="2800" dirty="0"/>
              <a:t>Talk to past TIG recipients </a:t>
            </a:r>
          </a:p>
          <a:p>
            <a:r>
              <a:rPr lang="en-US" sz="2800" dirty="0" smtClean="0"/>
              <a:t>Get information </a:t>
            </a:r>
            <a:r>
              <a:rPr lang="en-US" sz="2800" dirty="0"/>
              <a:t>about past TIG projects: </a:t>
            </a:r>
            <a:r>
              <a:rPr lang="en-US" sz="2400" dirty="0" smtClean="0">
                <a:hlinkClick r:id="rId3"/>
              </a:rPr>
              <a:t>http://tig.lsc.gov/grants/final-reports</a:t>
            </a:r>
            <a:endParaRPr lang="en-US" sz="2400" dirty="0" smtClean="0"/>
          </a:p>
          <a:p>
            <a:pPr>
              <a:buNone/>
            </a:pPr>
            <a:r>
              <a:rPr lang="en-US" sz="2400" dirty="0" smtClean="0"/>
              <a:t>	</a:t>
            </a:r>
            <a:r>
              <a:rPr lang="en-US" sz="2400" dirty="0" smtClean="0">
                <a:hlinkClick r:id="rId4"/>
              </a:rPr>
              <a:t>http://tig.lsc.gov/grants/past-grant-awards</a:t>
            </a:r>
            <a:endParaRPr lang="en-US" sz="2400" dirty="0" smtClean="0"/>
          </a:p>
          <a:p>
            <a:r>
              <a:rPr lang="en-US" sz="2400" dirty="0" smtClean="0"/>
              <a:t>Talk to TIG Staff</a:t>
            </a:r>
          </a:p>
          <a:p>
            <a:pPr lvl="1"/>
            <a:r>
              <a:rPr lang="en-US" sz="2400" dirty="0" smtClean="0"/>
              <a:t>David Bonebrake – North</a:t>
            </a:r>
          </a:p>
          <a:p>
            <a:pPr lvl="1"/>
            <a:r>
              <a:rPr lang="en-US" sz="2400" dirty="0" smtClean="0"/>
              <a:t>Glenn Rawdon – West</a:t>
            </a:r>
          </a:p>
          <a:p>
            <a:pPr lvl="1"/>
            <a:r>
              <a:rPr lang="en-US" sz="2400" dirty="0" smtClean="0"/>
              <a:t>Jane Ribadeneyra – South</a:t>
            </a:r>
          </a:p>
        </p:txBody>
      </p:sp>
    </p:spTree>
    <p:extLst>
      <p:ext uri="{BB962C8B-B14F-4D97-AF65-F5344CB8AC3E}">
        <p14:creationId xmlns="" xmlns:p14="http://schemas.microsoft.com/office/powerpoint/2010/main" val="62410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smtClean="0"/>
              <a:t>TIG Compliance Resources</a:t>
            </a:r>
            <a:endParaRPr lang="en-US" dirty="0"/>
          </a:p>
        </p:txBody>
      </p:sp>
      <p:sp>
        <p:nvSpPr>
          <p:cNvPr id="3" name="Content Placeholder 2"/>
          <p:cNvSpPr>
            <a:spLocks noGrp="1"/>
          </p:cNvSpPr>
          <p:nvPr>
            <p:ph idx="1"/>
          </p:nvPr>
        </p:nvSpPr>
        <p:spPr>
          <a:xfrm>
            <a:off x="457200" y="1676400"/>
            <a:ext cx="8229600" cy="4419600"/>
          </a:xfrm>
        </p:spPr>
        <p:txBody>
          <a:bodyPr>
            <a:normAutofit/>
          </a:bodyPr>
          <a:lstStyle/>
          <a:p>
            <a:pPr>
              <a:buNone/>
            </a:pPr>
            <a:r>
              <a:rPr lang="en-US" dirty="0" smtClean="0">
                <a:hlinkClick r:id="rId3"/>
              </a:rPr>
              <a:t>http://tig.lsc.gov/grants/compliance</a:t>
            </a:r>
            <a:endParaRPr lang="en-US" dirty="0" smtClean="0"/>
          </a:p>
          <a:p>
            <a:r>
              <a:rPr lang="en-US" dirty="0" smtClean="0"/>
              <a:t>Grant Assurances</a:t>
            </a:r>
          </a:p>
          <a:p>
            <a:r>
              <a:rPr lang="en-US" dirty="0" smtClean="0"/>
              <a:t>Disclosure of Interests for Determination of Conflicts Policy</a:t>
            </a:r>
          </a:p>
          <a:p>
            <a:r>
              <a:rPr lang="en-US" dirty="0" smtClean="0"/>
              <a:t>Online Intake Special Grant Assurances</a:t>
            </a:r>
          </a:p>
          <a:p>
            <a:r>
              <a:rPr lang="en-US" dirty="0" smtClean="0"/>
              <a:t>Third-Party Contracting of TIG Funds</a:t>
            </a:r>
          </a:p>
          <a:p>
            <a:endParaRPr lang="en-US" dirty="0"/>
          </a:p>
        </p:txBody>
      </p:sp>
    </p:spTree>
    <p:extLst>
      <p:ext uri="{BB962C8B-B14F-4D97-AF65-F5344CB8AC3E}">
        <p14:creationId xmlns="" xmlns:p14="http://schemas.microsoft.com/office/powerpoint/2010/main" val="274957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57200"/>
            <a:ext cx="8458200" cy="1066800"/>
          </a:xfrm>
        </p:spPr>
        <p:txBody>
          <a:bodyPr/>
          <a:lstStyle/>
          <a:p>
            <a:r>
              <a:rPr lang="en-US" sz="4000"/>
              <a:t>What Comes Next: Full Applications</a:t>
            </a:r>
          </a:p>
        </p:txBody>
      </p:sp>
      <p:sp>
        <p:nvSpPr>
          <p:cNvPr id="52227" name="Rectangle 3"/>
          <p:cNvSpPr>
            <a:spLocks noGrp="1" noChangeArrowheads="1"/>
          </p:cNvSpPr>
          <p:nvPr>
            <p:ph type="body" idx="1"/>
          </p:nvPr>
        </p:nvSpPr>
        <p:spPr>
          <a:xfrm>
            <a:off x="457200" y="1600200"/>
            <a:ext cx="8229600" cy="4724400"/>
          </a:xfrm>
        </p:spPr>
        <p:txBody>
          <a:bodyPr/>
          <a:lstStyle/>
          <a:p>
            <a:pPr>
              <a:lnSpc>
                <a:spcPct val="90000"/>
              </a:lnSpc>
            </a:pPr>
            <a:r>
              <a:rPr lang="en-US"/>
              <a:t>In early April, LSC invites successful LOI applications to submit a full application in the LSC Grants online system</a:t>
            </a:r>
          </a:p>
          <a:p>
            <a:pPr>
              <a:lnSpc>
                <a:spcPct val="90000"/>
              </a:lnSpc>
            </a:pPr>
            <a:r>
              <a:rPr lang="en-US"/>
              <a:t> Full Applications will be looking for:</a:t>
            </a:r>
          </a:p>
          <a:p>
            <a:pPr lvl="1">
              <a:lnSpc>
                <a:spcPct val="90000"/>
              </a:lnSpc>
            </a:pPr>
            <a:r>
              <a:rPr lang="en-US" b="1"/>
              <a:t>Project Budget</a:t>
            </a:r>
            <a:r>
              <a:rPr lang="en-US"/>
              <a:t>, including TIG funding, program contribution, partner funding, and narratives on each item</a:t>
            </a:r>
          </a:p>
          <a:p>
            <a:pPr lvl="1">
              <a:lnSpc>
                <a:spcPct val="90000"/>
              </a:lnSpc>
            </a:pPr>
            <a:r>
              <a:rPr lang="en-US" b="1"/>
              <a:t>Project Narrative</a:t>
            </a:r>
            <a:r>
              <a:rPr lang="en-US"/>
              <a:t>, including what is proposed, why it is proposed, and what it will accomplish</a:t>
            </a:r>
          </a:p>
        </p:txBody>
      </p:sp>
    </p:spTree>
    <p:extLst>
      <p:ext uri="{BB962C8B-B14F-4D97-AF65-F5344CB8AC3E}">
        <p14:creationId xmlns="" xmlns:p14="http://schemas.microsoft.com/office/powerpoint/2010/main" val="2853703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57200"/>
            <a:ext cx="8229600" cy="1066800"/>
          </a:xfrm>
        </p:spPr>
        <p:txBody>
          <a:bodyPr/>
          <a:lstStyle/>
          <a:p>
            <a:r>
              <a:rPr lang="en-US"/>
              <a:t>Full TIG Applications</a:t>
            </a:r>
          </a:p>
        </p:txBody>
      </p:sp>
      <p:sp>
        <p:nvSpPr>
          <p:cNvPr id="54275" name="Rectangle 3"/>
          <p:cNvSpPr>
            <a:spLocks noGrp="1" noChangeArrowheads="1"/>
          </p:cNvSpPr>
          <p:nvPr>
            <p:ph type="body" idx="1"/>
          </p:nvPr>
        </p:nvSpPr>
        <p:spPr>
          <a:xfrm>
            <a:off x="457200" y="1752600"/>
            <a:ext cx="8229600" cy="4495800"/>
          </a:xfrm>
        </p:spPr>
        <p:txBody>
          <a:bodyPr/>
          <a:lstStyle/>
          <a:p>
            <a:pPr>
              <a:lnSpc>
                <a:spcPct val="90000"/>
              </a:lnSpc>
              <a:buFont typeface="Wingdings" pitchFamily="2" charset="2"/>
              <a:buNone/>
            </a:pPr>
            <a:r>
              <a:rPr lang="en-US" sz="2800" dirty="0"/>
              <a:t>Full Applications will also be looking for:</a:t>
            </a:r>
          </a:p>
          <a:p>
            <a:pPr lvl="1">
              <a:lnSpc>
                <a:spcPct val="90000"/>
              </a:lnSpc>
            </a:pPr>
            <a:r>
              <a:rPr lang="en-US" sz="2400" dirty="0" smtClean="0"/>
              <a:t> Length of Project </a:t>
            </a:r>
          </a:p>
          <a:p>
            <a:pPr lvl="1">
              <a:lnSpc>
                <a:spcPct val="90000"/>
              </a:lnSpc>
            </a:pPr>
            <a:r>
              <a:rPr lang="en-US" sz="2400" dirty="0" smtClean="0"/>
              <a:t> Need </a:t>
            </a:r>
            <a:r>
              <a:rPr lang="en-US" sz="2400" dirty="0"/>
              <a:t>for the Project</a:t>
            </a:r>
          </a:p>
          <a:p>
            <a:pPr lvl="1">
              <a:lnSpc>
                <a:spcPct val="90000"/>
              </a:lnSpc>
            </a:pPr>
            <a:r>
              <a:rPr lang="en-US" sz="2400" dirty="0"/>
              <a:t> Goals and Objectives</a:t>
            </a:r>
          </a:p>
          <a:p>
            <a:pPr lvl="1">
              <a:lnSpc>
                <a:spcPct val="90000"/>
              </a:lnSpc>
            </a:pPr>
            <a:r>
              <a:rPr lang="en-US" sz="2400" dirty="0"/>
              <a:t> State Justice Community Partnerships</a:t>
            </a:r>
          </a:p>
          <a:p>
            <a:pPr lvl="1">
              <a:lnSpc>
                <a:spcPct val="90000"/>
              </a:lnSpc>
            </a:pPr>
            <a:r>
              <a:rPr lang="en-US" sz="2400" dirty="0"/>
              <a:t> Replication Potential</a:t>
            </a:r>
          </a:p>
          <a:p>
            <a:pPr lvl="1">
              <a:lnSpc>
                <a:spcPct val="90000"/>
              </a:lnSpc>
            </a:pPr>
            <a:r>
              <a:rPr lang="en-US" sz="2400" dirty="0"/>
              <a:t> Program Capacity and Staffing</a:t>
            </a:r>
          </a:p>
          <a:p>
            <a:pPr lvl="1">
              <a:lnSpc>
                <a:spcPct val="90000"/>
              </a:lnSpc>
            </a:pPr>
            <a:r>
              <a:rPr lang="en-US" sz="2400" dirty="0"/>
              <a:t> Past Performance </a:t>
            </a:r>
          </a:p>
          <a:p>
            <a:pPr lvl="1">
              <a:lnSpc>
                <a:spcPct val="90000"/>
              </a:lnSpc>
            </a:pPr>
            <a:r>
              <a:rPr lang="en-US" sz="2400" dirty="0"/>
              <a:t> Sustainability of the Project</a:t>
            </a:r>
          </a:p>
          <a:p>
            <a:pPr lvl="1">
              <a:lnSpc>
                <a:spcPct val="90000"/>
              </a:lnSpc>
            </a:pPr>
            <a:r>
              <a:rPr lang="en-US" sz="2400" dirty="0"/>
              <a:t> </a:t>
            </a:r>
            <a:r>
              <a:rPr lang="en-US" sz="2400" dirty="0" smtClean="0"/>
              <a:t>Proposed Milestones</a:t>
            </a:r>
            <a:endParaRPr lang="en-US" sz="2400" dirty="0"/>
          </a:p>
          <a:p>
            <a:pPr lvl="1">
              <a:lnSpc>
                <a:spcPct val="90000"/>
              </a:lnSpc>
            </a:pPr>
            <a:r>
              <a:rPr lang="en-US" sz="2400" dirty="0"/>
              <a:t> Letters of Support</a:t>
            </a:r>
          </a:p>
        </p:txBody>
      </p:sp>
    </p:spTree>
    <p:extLst>
      <p:ext uri="{BB962C8B-B14F-4D97-AF65-F5344CB8AC3E}">
        <p14:creationId xmlns="" xmlns:p14="http://schemas.microsoft.com/office/powerpoint/2010/main" val="2374784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Grant </a:t>
            </a:r>
            <a:r>
              <a:rPr lang="en-US" dirty="0"/>
              <a:t>Awards</a:t>
            </a:r>
          </a:p>
        </p:txBody>
      </p:sp>
      <p:sp>
        <p:nvSpPr>
          <p:cNvPr id="55299" name="Rectangle 3"/>
          <p:cNvSpPr>
            <a:spLocks noGrp="1" noChangeArrowheads="1"/>
          </p:cNvSpPr>
          <p:nvPr>
            <p:ph type="body" idx="1"/>
          </p:nvPr>
        </p:nvSpPr>
        <p:spPr>
          <a:xfrm>
            <a:off x="457200" y="1828800"/>
            <a:ext cx="8229600" cy="4114800"/>
          </a:xfrm>
        </p:spPr>
        <p:txBody>
          <a:bodyPr/>
          <a:lstStyle/>
          <a:p>
            <a:r>
              <a:rPr lang="en-US" sz="2800" dirty="0" smtClean="0"/>
              <a:t>No limits on TIG funding requests; typically range between $25,000 to $100,000</a:t>
            </a:r>
            <a:endParaRPr lang="en-US" sz="2800" dirty="0"/>
          </a:p>
          <a:p>
            <a:r>
              <a:rPr lang="en-US" sz="2800" dirty="0"/>
              <a:t>Complete list can be found at</a:t>
            </a:r>
            <a:r>
              <a:rPr lang="en-US" sz="2800" dirty="0" smtClean="0"/>
              <a:t>: </a:t>
            </a:r>
            <a:r>
              <a:rPr lang="en-US" sz="2800" dirty="0" smtClean="0">
                <a:hlinkClick r:id="rId3"/>
              </a:rPr>
              <a:t>http://tig.lsc.gov/sites/default/files/TIG/pdfs/2011_TIG_Awards.pdf</a:t>
            </a:r>
            <a:endParaRPr lang="en-US" sz="2800" dirty="0">
              <a:solidFill>
                <a:srgbClr val="FFFF00"/>
              </a:solidFill>
            </a:endParaRPr>
          </a:p>
          <a:p>
            <a:r>
              <a:rPr lang="en-US" sz="2800" dirty="0"/>
              <a:t>Typical projects last 12 to 24 months plus an additional 3 months for final report</a:t>
            </a:r>
          </a:p>
          <a:p>
            <a:pPr>
              <a:buFont typeface="Wingdings" pitchFamily="2" charset="2"/>
              <a:buNone/>
            </a:pPr>
            <a:endParaRPr lang="en-US" sz="2800" dirty="0"/>
          </a:p>
          <a:p>
            <a:pPr>
              <a:buFont typeface="Wingdings" pitchFamily="2" charset="2"/>
              <a:buNone/>
            </a:pPr>
            <a:endParaRPr lang="en-US" sz="2800" dirty="0"/>
          </a:p>
        </p:txBody>
      </p:sp>
    </p:spTree>
    <p:extLst>
      <p:ext uri="{BB962C8B-B14F-4D97-AF65-F5344CB8AC3E}">
        <p14:creationId xmlns="" xmlns:p14="http://schemas.microsoft.com/office/powerpoint/2010/main" val="2044454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533400"/>
          </a:xfrm>
        </p:spPr>
        <p:txBody>
          <a:bodyPr/>
          <a:lstStyle/>
          <a:p>
            <a:r>
              <a:rPr lang="en-US" sz="3600"/>
              <a:t>Additional Resources</a:t>
            </a:r>
          </a:p>
        </p:txBody>
      </p:sp>
      <p:sp>
        <p:nvSpPr>
          <p:cNvPr id="50179" name="Rectangle 3"/>
          <p:cNvSpPr>
            <a:spLocks noGrp="1" noChangeArrowheads="1"/>
          </p:cNvSpPr>
          <p:nvPr>
            <p:ph type="body" idx="1"/>
          </p:nvPr>
        </p:nvSpPr>
        <p:spPr>
          <a:xfrm>
            <a:off x="457200" y="1600200"/>
            <a:ext cx="8229600" cy="4800600"/>
          </a:xfrm>
        </p:spPr>
        <p:txBody>
          <a:bodyPr/>
          <a:lstStyle/>
          <a:p>
            <a:pPr>
              <a:lnSpc>
                <a:spcPct val="80000"/>
              </a:lnSpc>
            </a:pPr>
            <a:r>
              <a:rPr lang="en-US" sz="2400" dirty="0"/>
              <a:t>LSC’s TIG Website: </a:t>
            </a:r>
            <a:r>
              <a:rPr lang="en-US" sz="2400" dirty="0">
                <a:hlinkClick r:id="rId3"/>
              </a:rPr>
              <a:t>http://tig.lsc.gov</a:t>
            </a:r>
            <a:endParaRPr lang="en-US" sz="2400" dirty="0"/>
          </a:p>
          <a:p>
            <a:pPr>
              <a:lnSpc>
                <a:spcPct val="80000"/>
              </a:lnSpc>
            </a:pPr>
            <a:r>
              <a:rPr lang="en-US" sz="2400" dirty="0"/>
              <a:t>LSNTAP’s Tech </a:t>
            </a:r>
            <a:r>
              <a:rPr lang="en-US" sz="2400" dirty="0" smtClean="0"/>
              <a:t>Library: </a:t>
            </a:r>
            <a:r>
              <a:rPr lang="en-US" sz="2400" dirty="0" smtClean="0">
                <a:hlinkClick r:id="rId4"/>
              </a:rPr>
              <a:t>http://lsntap.org/tech-library</a:t>
            </a:r>
            <a:endParaRPr lang="en-US" sz="2400" dirty="0"/>
          </a:p>
          <a:p>
            <a:pPr>
              <a:lnSpc>
                <a:spcPct val="80000"/>
              </a:lnSpc>
            </a:pPr>
            <a:r>
              <a:rPr lang="en-US" sz="2400" dirty="0" smtClean="0"/>
              <a:t>Pro </a:t>
            </a:r>
            <a:r>
              <a:rPr lang="en-US" sz="2400" dirty="0"/>
              <a:t>Bono Net’s Document Assembly Support Site: </a:t>
            </a:r>
          </a:p>
          <a:p>
            <a:pPr>
              <a:lnSpc>
                <a:spcPct val="80000"/>
              </a:lnSpc>
              <a:buFont typeface="Wingdings" pitchFamily="2" charset="2"/>
              <a:buNone/>
            </a:pPr>
            <a:r>
              <a:rPr lang="en-US" sz="2400" dirty="0"/>
              <a:t>	</a:t>
            </a:r>
            <a:r>
              <a:rPr lang="en-US" sz="2400" dirty="0">
                <a:hlinkClick r:id="rId5"/>
              </a:rPr>
              <a:t>http://</a:t>
            </a:r>
            <a:r>
              <a:rPr lang="en-US" sz="2400" dirty="0" smtClean="0">
                <a:hlinkClick r:id="rId5"/>
              </a:rPr>
              <a:t>www.probono.net/dasupport</a:t>
            </a:r>
            <a:endParaRPr lang="en-US" sz="2400" dirty="0" smtClean="0"/>
          </a:p>
          <a:p>
            <a:pPr lvl="1"/>
            <a:r>
              <a:rPr lang="en-US" sz="2000" dirty="0" smtClean="0"/>
              <a:t>Contact </a:t>
            </a:r>
            <a:r>
              <a:rPr lang="en-US" sz="2000" dirty="0"/>
              <a:t>Claudia Johnson, </a:t>
            </a:r>
            <a:r>
              <a:rPr lang="en-US" sz="2000" dirty="0">
                <a:hlinkClick r:id="rId6"/>
              </a:rPr>
              <a:t>cjohnson@probono.net</a:t>
            </a:r>
            <a:r>
              <a:rPr lang="en-US" sz="2000" dirty="0"/>
              <a:t> for password, other questions and brainstorming ideas.</a:t>
            </a:r>
          </a:p>
          <a:p>
            <a:pPr>
              <a:lnSpc>
                <a:spcPct val="80000"/>
              </a:lnSpc>
            </a:pPr>
            <a:r>
              <a:rPr lang="en-US" sz="2400" dirty="0" smtClean="0"/>
              <a:t>LawHelp Statewide Websites Support Site:</a:t>
            </a:r>
            <a:endParaRPr lang="en-US" sz="2400" dirty="0"/>
          </a:p>
          <a:p>
            <a:pPr>
              <a:lnSpc>
                <a:spcPct val="80000"/>
              </a:lnSpc>
              <a:buNone/>
            </a:pPr>
            <a:r>
              <a:rPr lang="en-US" sz="2400" dirty="0"/>
              <a:t>	</a:t>
            </a:r>
            <a:r>
              <a:rPr lang="en-US" sz="2400" dirty="0" smtClean="0"/>
              <a:t> </a:t>
            </a:r>
            <a:r>
              <a:rPr lang="en-US" sz="2400" dirty="0" smtClean="0">
                <a:hlinkClick r:id="rId7"/>
              </a:rPr>
              <a:t>http://www.probono.net/statewebsites</a:t>
            </a:r>
            <a:endParaRPr lang="en-US" sz="2400" dirty="0" smtClean="0"/>
          </a:p>
          <a:p>
            <a:pPr lvl="1">
              <a:lnSpc>
                <a:spcPct val="80000"/>
              </a:lnSpc>
            </a:pPr>
            <a:r>
              <a:rPr lang="en-US" sz="2000" dirty="0" smtClean="0"/>
              <a:t>Contact Liz Keith, </a:t>
            </a:r>
            <a:r>
              <a:rPr lang="en-US" sz="2000" dirty="0" smtClean="0">
                <a:hlinkClick r:id="rId8"/>
              </a:rPr>
              <a:t>lkeith@probono.net</a:t>
            </a:r>
            <a:r>
              <a:rPr lang="en-US" sz="2000" dirty="0" smtClean="0"/>
              <a:t> 	</a:t>
            </a:r>
          </a:p>
          <a:p>
            <a:pPr>
              <a:lnSpc>
                <a:spcPct val="80000"/>
              </a:lnSpc>
            </a:pPr>
            <a:r>
              <a:rPr lang="en-US" sz="2400" dirty="0" err="1" smtClean="0"/>
              <a:t>Drupal</a:t>
            </a:r>
            <a:r>
              <a:rPr lang="en-US" sz="2400" dirty="0" smtClean="0"/>
              <a:t> for Legal Aid Websites:</a:t>
            </a:r>
          </a:p>
          <a:p>
            <a:pPr lvl="1">
              <a:lnSpc>
                <a:spcPct val="80000"/>
              </a:lnSpc>
              <a:buNone/>
            </a:pPr>
            <a:r>
              <a:rPr lang="en-US" sz="2400" dirty="0" smtClean="0">
                <a:hlinkClick r:id="rId9"/>
              </a:rPr>
              <a:t>http://www.legalaidtech.org</a:t>
            </a:r>
            <a:endParaRPr lang="en-US" sz="2400" dirty="0" smtClean="0"/>
          </a:p>
          <a:p>
            <a:pPr>
              <a:lnSpc>
                <a:spcPct val="80000"/>
              </a:lnSpc>
            </a:pPr>
            <a:r>
              <a:rPr lang="en-US" sz="2400" dirty="0" smtClean="0"/>
              <a:t>A2J </a:t>
            </a:r>
            <a:r>
              <a:rPr lang="en-US" sz="2400" dirty="0"/>
              <a:t>Author: </a:t>
            </a:r>
            <a:r>
              <a:rPr lang="en-US" sz="2400" dirty="0">
                <a:hlinkClick r:id="rId10"/>
              </a:rPr>
              <a:t>http://</a:t>
            </a:r>
            <a:r>
              <a:rPr lang="en-US" sz="2400" dirty="0" smtClean="0">
                <a:hlinkClick r:id="rId10"/>
              </a:rPr>
              <a:t>www.a2jauthor.org</a:t>
            </a:r>
            <a:endParaRPr lang="en-US" sz="2400" dirty="0" smtClean="0"/>
          </a:p>
          <a:p>
            <a:pPr>
              <a:lnSpc>
                <a:spcPct val="80000"/>
              </a:lnSpc>
            </a:pPr>
            <a:r>
              <a:rPr lang="en-US" sz="2400" dirty="0" smtClean="0"/>
              <a:t>Law Help Interactive:</a:t>
            </a:r>
          </a:p>
          <a:p>
            <a:pPr lvl="1">
              <a:lnSpc>
                <a:spcPct val="80000"/>
              </a:lnSpc>
              <a:buNone/>
            </a:pPr>
            <a:r>
              <a:rPr lang="en-US" sz="2400" dirty="0" smtClean="0">
                <a:hlinkClick r:id="rId11"/>
              </a:rPr>
              <a:t>http://www.lawhelpinteractive.org</a:t>
            </a:r>
            <a:endParaRPr lang="en-US" sz="2400" dirty="0" smtClean="0"/>
          </a:p>
          <a:p>
            <a:pPr lvl="1">
              <a:lnSpc>
                <a:spcPct val="80000"/>
              </a:lnSpc>
              <a:buNone/>
            </a:pPr>
            <a:endParaRPr lang="en-US" sz="2000" dirty="0"/>
          </a:p>
          <a:p>
            <a:pPr>
              <a:lnSpc>
                <a:spcPct val="80000"/>
              </a:lnSpc>
            </a:pPr>
            <a:endParaRPr lang="en-US" sz="2400" dirty="0"/>
          </a:p>
        </p:txBody>
      </p:sp>
    </p:spTree>
    <p:extLst>
      <p:ext uri="{BB962C8B-B14F-4D97-AF65-F5344CB8AC3E}">
        <p14:creationId xmlns="" xmlns:p14="http://schemas.microsoft.com/office/powerpoint/2010/main" val="154831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838200"/>
          </a:xfrm>
        </p:spPr>
        <p:txBody>
          <a:bodyPr/>
          <a:lstStyle/>
          <a:p>
            <a:r>
              <a:rPr lang="en-US" dirty="0"/>
              <a:t>TIG Staff Contacts</a:t>
            </a:r>
          </a:p>
        </p:txBody>
      </p:sp>
      <p:sp>
        <p:nvSpPr>
          <p:cNvPr id="57347" name="Rectangle 3"/>
          <p:cNvSpPr>
            <a:spLocks noGrp="1" noChangeArrowheads="1"/>
          </p:cNvSpPr>
          <p:nvPr>
            <p:ph type="body" idx="1"/>
          </p:nvPr>
        </p:nvSpPr>
        <p:spPr>
          <a:xfrm>
            <a:off x="457200" y="1524000"/>
            <a:ext cx="8458200" cy="4876800"/>
          </a:xfrm>
        </p:spPr>
        <p:txBody>
          <a:bodyPr>
            <a:normAutofit lnSpcReduction="10000"/>
          </a:bodyPr>
          <a:lstStyle/>
          <a:p>
            <a:pPr>
              <a:lnSpc>
                <a:spcPct val="80000"/>
              </a:lnSpc>
              <a:buFont typeface="Wingdings" pitchFamily="2" charset="2"/>
              <a:buNone/>
            </a:pPr>
            <a:endParaRPr lang="en-US" sz="1000" dirty="0" smtClean="0"/>
          </a:p>
          <a:p>
            <a:pPr>
              <a:lnSpc>
                <a:spcPct val="80000"/>
              </a:lnSpc>
            </a:pPr>
            <a:r>
              <a:rPr lang="en-US" sz="1800" b="1" dirty="0" smtClean="0"/>
              <a:t>Eric Mathison</a:t>
            </a:r>
            <a:r>
              <a:rPr lang="en-US" sz="1800" dirty="0" smtClean="0"/>
              <a:t>– </a:t>
            </a:r>
            <a:r>
              <a:rPr lang="en-US" sz="1800" dirty="0"/>
              <a:t>Payment Requests and Milestones</a:t>
            </a:r>
          </a:p>
          <a:p>
            <a:pPr>
              <a:lnSpc>
                <a:spcPct val="80000"/>
              </a:lnSpc>
              <a:buFont typeface="Wingdings" pitchFamily="2" charset="2"/>
              <a:buNone/>
            </a:pPr>
            <a:r>
              <a:rPr lang="en-US" sz="1800" dirty="0"/>
              <a:t>	</a:t>
            </a:r>
            <a:r>
              <a:rPr lang="en-US" sz="1800" dirty="0" smtClean="0">
                <a:hlinkClick r:id="rId3"/>
              </a:rPr>
              <a:t>mathisone@lsc.gov</a:t>
            </a:r>
            <a:r>
              <a:rPr lang="en-US" sz="1800" dirty="0" smtClean="0"/>
              <a:t> or 202-295-1535</a:t>
            </a:r>
          </a:p>
          <a:p>
            <a:pPr>
              <a:lnSpc>
                <a:spcPct val="80000"/>
              </a:lnSpc>
              <a:buFont typeface="Wingdings" pitchFamily="2" charset="2"/>
              <a:buNone/>
            </a:pPr>
            <a:endParaRPr lang="en-US" sz="1000" dirty="0" smtClean="0"/>
          </a:p>
          <a:p>
            <a:pPr>
              <a:lnSpc>
                <a:spcPct val="80000"/>
              </a:lnSpc>
            </a:pPr>
            <a:r>
              <a:rPr lang="en-US" sz="1800" b="1" dirty="0" smtClean="0"/>
              <a:t>Bristow Hardin</a:t>
            </a:r>
            <a:r>
              <a:rPr lang="en-US" sz="1800" dirty="0" smtClean="0"/>
              <a:t> – Evaluations, Final Reports and Veterans Projects</a:t>
            </a:r>
          </a:p>
          <a:p>
            <a:pPr>
              <a:lnSpc>
                <a:spcPct val="80000"/>
              </a:lnSpc>
              <a:buNone/>
            </a:pPr>
            <a:r>
              <a:rPr lang="en-US" sz="1800" dirty="0" smtClean="0"/>
              <a:t>	</a:t>
            </a:r>
            <a:r>
              <a:rPr lang="en-US" sz="1800" dirty="0" smtClean="0">
                <a:hlinkClick r:id="rId4"/>
              </a:rPr>
              <a:t>hardinb@lsc.gov</a:t>
            </a:r>
            <a:r>
              <a:rPr lang="en-US" sz="1800" dirty="0" smtClean="0"/>
              <a:t> or 202-295-1553 </a:t>
            </a:r>
          </a:p>
          <a:p>
            <a:pPr>
              <a:lnSpc>
                <a:spcPct val="80000"/>
              </a:lnSpc>
              <a:buNone/>
            </a:pPr>
            <a:endParaRPr lang="en-US" sz="1000" b="1" dirty="0" smtClean="0"/>
          </a:p>
          <a:p>
            <a:pPr>
              <a:lnSpc>
                <a:spcPct val="80000"/>
              </a:lnSpc>
            </a:pPr>
            <a:r>
              <a:rPr lang="en-US" sz="1800" b="1" dirty="0" smtClean="0"/>
              <a:t>David Bonebrake </a:t>
            </a:r>
            <a:r>
              <a:rPr lang="en-US" sz="1800" dirty="0" smtClean="0"/>
              <a:t>– Grant Administration for </a:t>
            </a:r>
            <a:r>
              <a:rPr lang="en-US" sz="1800" b="1" dirty="0" smtClean="0"/>
              <a:t>North</a:t>
            </a:r>
            <a:r>
              <a:rPr lang="en-US" sz="1800" dirty="0" smtClean="0"/>
              <a:t>: </a:t>
            </a:r>
          </a:p>
          <a:p>
            <a:pPr>
              <a:lnSpc>
                <a:spcPct val="80000"/>
              </a:lnSpc>
              <a:buNone/>
            </a:pPr>
            <a:r>
              <a:rPr lang="en-US" sz="1800" dirty="0" smtClean="0"/>
              <a:t>	CT, DC, IL, IN, MA, ME, MI, NH, NJ, NY, OH, PA, RI, WI, WV</a:t>
            </a:r>
          </a:p>
          <a:p>
            <a:pPr>
              <a:lnSpc>
                <a:spcPct val="80000"/>
              </a:lnSpc>
              <a:buNone/>
            </a:pPr>
            <a:r>
              <a:rPr lang="en-US" sz="1800" dirty="0" smtClean="0"/>
              <a:t>	</a:t>
            </a:r>
            <a:r>
              <a:rPr lang="en-US" sz="1800" dirty="0" smtClean="0">
                <a:hlinkClick r:id="rId5"/>
              </a:rPr>
              <a:t>bonebraked@lsc.gov</a:t>
            </a:r>
            <a:r>
              <a:rPr lang="en-US" sz="1800" dirty="0" smtClean="0"/>
              <a:t> or 202-295-1547</a:t>
            </a:r>
          </a:p>
          <a:p>
            <a:pPr>
              <a:lnSpc>
                <a:spcPct val="80000"/>
              </a:lnSpc>
              <a:buNone/>
            </a:pPr>
            <a:endParaRPr lang="en-US" sz="1000" dirty="0" smtClean="0"/>
          </a:p>
          <a:p>
            <a:pPr>
              <a:lnSpc>
                <a:spcPct val="80000"/>
              </a:lnSpc>
            </a:pPr>
            <a:r>
              <a:rPr lang="en-US" sz="1800" b="1" dirty="0" smtClean="0"/>
              <a:t>Glenn </a:t>
            </a:r>
            <a:r>
              <a:rPr lang="en-US" sz="1800" b="1" dirty="0"/>
              <a:t>Rawdon</a:t>
            </a:r>
            <a:r>
              <a:rPr lang="en-US" sz="1800" dirty="0"/>
              <a:t> – Grant </a:t>
            </a:r>
            <a:r>
              <a:rPr lang="en-US" sz="1800" dirty="0" smtClean="0"/>
              <a:t>Administration </a:t>
            </a:r>
            <a:r>
              <a:rPr lang="en-US" sz="1800" dirty="0"/>
              <a:t>for </a:t>
            </a:r>
            <a:r>
              <a:rPr lang="en-US" sz="1800" b="1" dirty="0" smtClean="0"/>
              <a:t>West</a:t>
            </a:r>
            <a:r>
              <a:rPr lang="en-US" sz="1800" dirty="0" smtClean="0"/>
              <a:t>:</a:t>
            </a:r>
            <a:endParaRPr lang="en-US" sz="1800" dirty="0"/>
          </a:p>
          <a:p>
            <a:pPr>
              <a:lnSpc>
                <a:spcPct val="80000"/>
              </a:lnSpc>
              <a:buFont typeface="Wingdings" pitchFamily="2" charset="2"/>
              <a:buNone/>
            </a:pPr>
            <a:r>
              <a:rPr lang="en-US" sz="1800" dirty="0"/>
              <a:t>	AK, AZ, CA</a:t>
            </a:r>
            <a:r>
              <a:rPr lang="en-US" sz="1800" dirty="0" smtClean="0"/>
              <a:t>, </a:t>
            </a:r>
            <a:r>
              <a:rPr lang="en-US" sz="1800" dirty="0"/>
              <a:t>CO, </a:t>
            </a:r>
            <a:r>
              <a:rPr lang="en-US" sz="1800" dirty="0" smtClean="0"/>
              <a:t>GU</a:t>
            </a:r>
            <a:r>
              <a:rPr lang="en-US" sz="1800" dirty="0"/>
              <a:t>, HI, ID, </a:t>
            </a:r>
            <a:r>
              <a:rPr lang="en-US" sz="1800" dirty="0" smtClean="0"/>
              <a:t>IA</a:t>
            </a:r>
            <a:r>
              <a:rPr lang="en-US" sz="1800" dirty="0"/>
              <a:t>, KS, </a:t>
            </a:r>
            <a:r>
              <a:rPr lang="en-US" sz="1800" dirty="0" smtClean="0"/>
              <a:t>MP</a:t>
            </a:r>
            <a:r>
              <a:rPr lang="en-US" sz="1800" dirty="0"/>
              <a:t>, MN, MT, NE, NV, </a:t>
            </a:r>
            <a:r>
              <a:rPr lang="en-US" sz="1800" dirty="0" smtClean="0"/>
              <a:t>NM</a:t>
            </a:r>
            <a:r>
              <a:rPr lang="en-US" sz="1800" dirty="0"/>
              <a:t>, </a:t>
            </a:r>
            <a:r>
              <a:rPr lang="en-US" sz="1800" dirty="0" smtClean="0"/>
              <a:t>ND</a:t>
            </a:r>
            <a:r>
              <a:rPr lang="en-US" sz="1800" dirty="0"/>
              <a:t>, OK, OR, SD, TX, UT, WA, WY</a:t>
            </a:r>
          </a:p>
          <a:p>
            <a:pPr>
              <a:lnSpc>
                <a:spcPct val="80000"/>
              </a:lnSpc>
              <a:buFont typeface="Wingdings" pitchFamily="2" charset="2"/>
              <a:buNone/>
            </a:pPr>
            <a:r>
              <a:rPr lang="en-US" sz="1800" dirty="0"/>
              <a:t>	</a:t>
            </a:r>
            <a:r>
              <a:rPr lang="en-US" sz="1800" dirty="0" smtClean="0">
                <a:hlinkClick r:id="rId6"/>
              </a:rPr>
              <a:t>grawdon@lsc.gov</a:t>
            </a:r>
            <a:r>
              <a:rPr lang="en-US" sz="1800" dirty="0" smtClean="0"/>
              <a:t> or 202-295-1552</a:t>
            </a:r>
          </a:p>
          <a:p>
            <a:pPr>
              <a:lnSpc>
                <a:spcPct val="80000"/>
              </a:lnSpc>
              <a:buFont typeface="Wingdings" pitchFamily="2" charset="2"/>
              <a:buNone/>
            </a:pPr>
            <a:endParaRPr lang="en-US" sz="1000" dirty="0"/>
          </a:p>
          <a:p>
            <a:pPr>
              <a:lnSpc>
                <a:spcPct val="80000"/>
              </a:lnSpc>
            </a:pPr>
            <a:r>
              <a:rPr lang="en-US" sz="1800" b="1" dirty="0"/>
              <a:t>Jane Ribadeneyra</a:t>
            </a:r>
            <a:r>
              <a:rPr lang="en-US" sz="1800" dirty="0"/>
              <a:t> – Grant </a:t>
            </a:r>
            <a:r>
              <a:rPr lang="en-US" sz="1800" dirty="0" smtClean="0"/>
              <a:t>Administration </a:t>
            </a:r>
            <a:r>
              <a:rPr lang="en-US" sz="1800" dirty="0"/>
              <a:t>for </a:t>
            </a:r>
            <a:r>
              <a:rPr lang="en-US" sz="1800" b="1" dirty="0" smtClean="0"/>
              <a:t>South</a:t>
            </a:r>
            <a:r>
              <a:rPr lang="en-US" sz="1800" dirty="0" smtClean="0"/>
              <a:t>:</a:t>
            </a:r>
            <a:endParaRPr lang="en-US" sz="1800" dirty="0"/>
          </a:p>
          <a:p>
            <a:pPr>
              <a:lnSpc>
                <a:spcPct val="80000"/>
              </a:lnSpc>
              <a:buFont typeface="Wingdings" pitchFamily="2" charset="2"/>
              <a:buNone/>
            </a:pPr>
            <a:r>
              <a:rPr lang="en-US" sz="1800" dirty="0"/>
              <a:t>	AL, AR</a:t>
            </a:r>
            <a:r>
              <a:rPr lang="en-US" sz="1800" dirty="0" smtClean="0"/>
              <a:t>, </a:t>
            </a:r>
            <a:r>
              <a:rPr lang="en-US" sz="1800" dirty="0"/>
              <a:t>FL, GA, </a:t>
            </a:r>
            <a:r>
              <a:rPr lang="en-US" sz="1800" dirty="0" smtClean="0"/>
              <a:t>KY</a:t>
            </a:r>
            <a:r>
              <a:rPr lang="en-US" sz="1800" dirty="0"/>
              <a:t>, LA, </a:t>
            </a:r>
            <a:r>
              <a:rPr lang="en-US" sz="1800" dirty="0" smtClean="0"/>
              <a:t>MD</a:t>
            </a:r>
            <a:r>
              <a:rPr lang="en-US" sz="1800" dirty="0"/>
              <a:t>, MS, MO, NC, </a:t>
            </a:r>
            <a:r>
              <a:rPr lang="en-US" sz="1800" dirty="0" smtClean="0"/>
              <a:t>PR</a:t>
            </a:r>
            <a:r>
              <a:rPr lang="en-US" sz="1800" dirty="0"/>
              <a:t>, </a:t>
            </a:r>
            <a:r>
              <a:rPr lang="en-US" sz="1800" dirty="0" smtClean="0"/>
              <a:t>SC</a:t>
            </a:r>
            <a:r>
              <a:rPr lang="en-US" sz="1800" dirty="0"/>
              <a:t>, TN, </a:t>
            </a:r>
            <a:r>
              <a:rPr lang="en-US" sz="1800" dirty="0" smtClean="0"/>
              <a:t>VI</a:t>
            </a:r>
            <a:r>
              <a:rPr lang="en-US" sz="1800" dirty="0"/>
              <a:t>, </a:t>
            </a:r>
            <a:r>
              <a:rPr lang="en-US" sz="1800" dirty="0" smtClean="0"/>
              <a:t>VA </a:t>
            </a:r>
          </a:p>
          <a:p>
            <a:pPr>
              <a:lnSpc>
                <a:spcPct val="80000"/>
              </a:lnSpc>
              <a:buFont typeface="Wingdings" pitchFamily="2" charset="2"/>
              <a:buNone/>
            </a:pPr>
            <a:r>
              <a:rPr lang="en-US" sz="1800" dirty="0"/>
              <a:t>	</a:t>
            </a:r>
            <a:r>
              <a:rPr lang="en-US" sz="1800" dirty="0" smtClean="0">
                <a:hlinkClick r:id="rId7"/>
              </a:rPr>
              <a:t>ribadeneyraj@lsc.gov</a:t>
            </a:r>
            <a:r>
              <a:rPr lang="en-US" sz="1800" dirty="0" smtClean="0"/>
              <a:t> or 202-295-1554</a:t>
            </a:r>
            <a:endParaRPr lang="en-US" sz="1800" dirty="0"/>
          </a:p>
        </p:txBody>
      </p:sp>
    </p:spTree>
    <p:extLst>
      <p:ext uri="{BB962C8B-B14F-4D97-AF65-F5344CB8AC3E}">
        <p14:creationId xmlns="" xmlns:p14="http://schemas.microsoft.com/office/powerpoint/2010/main" val="14115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Please Submit Your Session Evaluation</a:t>
            </a:r>
            <a:endParaRPr lang="en-US" dirty="0"/>
          </a:p>
        </p:txBody>
      </p:sp>
      <p:sp>
        <p:nvSpPr>
          <p:cNvPr id="6" name="Content Placeholder 5"/>
          <p:cNvSpPr>
            <a:spLocks noGrp="1"/>
          </p:cNvSpPr>
          <p:nvPr>
            <p:ph idx="1"/>
          </p:nvPr>
        </p:nvSpPr>
        <p:spPr/>
        <p:txBody>
          <a:bodyPr>
            <a:normAutofit fontScale="70000" lnSpcReduction="20000"/>
          </a:bodyPr>
          <a:lstStyle/>
          <a:p>
            <a:pPr marL="0" indent="0" algn="ctr">
              <a:buNone/>
            </a:pPr>
            <a:r>
              <a:rPr lang="en-US" sz="5800" dirty="0" smtClean="0">
                <a:hlinkClick r:id="rId3"/>
              </a:rPr>
              <a:t>http://svy.mk/TIGEval</a:t>
            </a:r>
            <a:r>
              <a:rPr lang="en-US" sz="5800" dirty="0" smtClean="0"/>
              <a:t> from your laptop, smartphone, or tablet</a:t>
            </a:r>
          </a:p>
          <a:p>
            <a:pPr marL="0" indent="0">
              <a:buNone/>
            </a:pPr>
            <a:endParaRPr lang="en-US" dirty="0"/>
          </a:p>
          <a:p>
            <a:pPr marL="0" indent="0">
              <a:buNone/>
            </a:pPr>
            <a:r>
              <a:rPr lang="en-US" dirty="0" smtClean="0"/>
              <a:t>Session Title:</a:t>
            </a:r>
          </a:p>
          <a:p>
            <a:pPr marL="0" indent="0" algn="ctr">
              <a:buNone/>
            </a:pPr>
            <a:r>
              <a:rPr lang="en-US" sz="4700" b="1" dirty="0" smtClean="0"/>
              <a:t>TIG 2012 Information Session</a:t>
            </a:r>
            <a:endParaRPr lang="en-US" sz="4700" b="1" dirty="0"/>
          </a:p>
          <a:p>
            <a:pPr marL="0" indent="0" algn="ctr">
              <a:buNone/>
            </a:pPr>
            <a:endParaRPr lang="en-US" sz="4700" b="1" dirty="0"/>
          </a:p>
          <a:p>
            <a:pPr marL="0" indent="0">
              <a:buNone/>
            </a:pPr>
            <a:r>
              <a:rPr lang="en-US" dirty="0" smtClean="0"/>
              <a:t>Or Enter This Session Code:</a:t>
            </a:r>
          </a:p>
          <a:p>
            <a:pPr marL="0" indent="0" algn="ctr">
              <a:buNone/>
            </a:pPr>
            <a:r>
              <a:rPr lang="en-US" sz="4600" b="1" smtClean="0"/>
              <a:t>TIGI</a:t>
            </a:r>
            <a:endParaRPr lang="en-US" sz="4600" b="1" dirty="0" smtClean="0"/>
          </a:p>
          <a:p>
            <a:pPr marL="0" indent="0" algn="ctr">
              <a:buNone/>
            </a:pPr>
            <a:endParaRPr lang="en-US" dirty="0"/>
          </a:p>
          <a:p>
            <a:pPr marL="0" indent="0" algn="ctr">
              <a:buNone/>
            </a:pPr>
            <a:r>
              <a:rPr lang="en-US" dirty="0" smtClean="0"/>
              <a:t>(You can also still submit a paper evaluation.)</a:t>
            </a:r>
          </a:p>
          <a:p>
            <a:pPr marL="0" indent="0">
              <a:buNone/>
            </a:pPr>
            <a:endParaRPr lang="en-US" dirty="0" smtClean="0"/>
          </a:p>
          <a:p>
            <a:pPr marL="0" indent="0">
              <a:buNone/>
            </a:pPr>
            <a:endParaRPr lang="en-US" dirty="0" smtClean="0"/>
          </a:p>
        </p:txBody>
      </p:sp>
    </p:spTree>
    <p:extLst>
      <p:ext uri="{BB962C8B-B14F-4D97-AF65-F5344CB8AC3E}">
        <p14:creationId xmlns="" xmlns:p14="http://schemas.microsoft.com/office/powerpoint/2010/main" val="318836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pPr eaLnBrk="1" hangingPunct="1"/>
            <a:r>
              <a:rPr lang="en-US" dirty="0" smtClean="0"/>
              <a:t>2012 TIG Cycle</a:t>
            </a:r>
          </a:p>
        </p:txBody>
      </p:sp>
      <p:sp>
        <p:nvSpPr>
          <p:cNvPr id="40963" name="Content Placeholder 2"/>
          <p:cNvSpPr>
            <a:spLocks noGrp="1"/>
          </p:cNvSpPr>
          <p:nvPr>
            <p:ph sz="quarter" idx="1"/>
          </p:nvPr>
        </p:nvSpPr>
        <p:spPr>
          <a:xfrm>
            <a:off x="612775" y="1600200"/>
            <a:ext cx="8153400" cy="4495800"/>
          </a:xfrm>
        </p:spPr>
        <p:txBody>
          <a:bodyPr/>
          <a:lstStyle/>
          <a:p>
            <a:pPr eaLnBrk="1" hangingPunct="1"/>
            <a:r>
              <a:rPr lang="en-US" sz="3200" dirty="0" smtClean="0"/>
              <a:t>Approximately </a:t>
            </a:r>
            <a:r>
              <a:rPr lang="en-US" sz="3200" dirty="0"/>
              <a:t>$3.4 million is available for 2012 grant </a:t>
            </a:r>
            <a:r>
              <a:rPr lang="en-US" sz="3200" dirty="0" smtClean="0"/>
              <a:t>awards</a:t>
            </a:r>
          </a:p>
          <a:p>
            <a:pPr eaLnBrk="1" hangingPunct="1"/>
            <a:r>
              <a:rPr lang="en-US" dirty="0"/>
              <a:t>Letters of Intent (LOI) </a:t>
            </a:r>
          </a:p>
          <a:p>
            <a:pPr lvl="1" eaLnBrk="1" hangingPunct="1"/>
            <a:r>
              <a:rPr lang="en-US" sz="2900" dirty="0"/>
              <a:t>Online System Available: February 10</a:t>
            </a:r>
          </a:p>
          <a:p>
            <a:pPr lvl="1" eaLnBrk="1" hangingPunct="1"/>
            <a:r>
              <a:rPr lang="en-US" sz="2900" dirty="0"/>
              <a:t>LOIs Due: March </a:t>
            </a:r>
            <a:r>
              <a:rPr lang="en-US" sz="2900" dirty="0" smtClean="0"/>
              <a:t>9</a:t>
            </a:r>
            <a:endParaRPr lang="en-US" sz="3200" dirty="0"/>
          </a:p>
          <a:p>
            <a:pPr eaLnBrk="1" hangingPunct="1"/>
            <a:r>
              <a:rPr lang="en-US" dirty="0" smtClean="0"/>
              <a:t>Invitations for Full Applications: April 16</a:t>
            </a:r>
          </a:p>
          <a:p>
            <a:pPr eaLnBrk="1" hangingPunct="1"/>
            <a:r>
              <a:rPr lang="en-US" dirty="0" smtClean="0"/>
              <a:t>Full Applications Due: June 1</a:t>
            </a:r>
          </a:p>
          <a:p>
            <a:pPr eaLnBrk="1" hangingPunct="1"/>
            <a:r>
              <a:rPr lang="en-US" dirty="0" smtClean="0"/>
              <a:t>TIG Award Notifications: September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TIG </a:t>
            </a:r>
            <a:r>
              <a:rPr lang="en-US" dirty="0" smtClean="0"/>
              <a:t>2012 </a:t>
            </a:r>
            <a:r>
              <a:rPr lang="en-US" dirty="0"/>
              <a:t>Letters of Intent</a:t>
            </a:r>
            <a:br>
              <a:rPr lang="en-US" dirty="0"/>
            </a:br>
            <a:r>
              <a:rPr lang="en-US" sz="3600" i="1" dirty="0">
                <a:solidFill>
                  <a:schemeClr val="tx1"/>
                </a:solidFill>
              </a:rPr>
              <a:t>Eligibility</a:t>
            </a:r>
          </a:p>
        </p:txBody>
      </p:sp>
      <p:sp>
        <p:nvSpPr>
          <p:cNvPr id="21507" name="Rectangle 3"/>
          <p:cNvSpPr>
            <a:spLocks noGrp="1" noChangeArrowheads="1"/>
          </p:cNvSpPr>
          <p:nvPr>
            <p:ph type="body" idx="1"/>
          </p:nvPr>
        </p:nvSpPr>
        <p:spPr>
          <a:xfrm>
            <a:off x="457200" y="1981200"/>
            <a:ext cx="8229600" cy="4495800"/>
          </a:xfrm>
        </p:spPr>
        <p:txBody>
          <a:bodyPr>
            <a:normAutofit/>
          </a:bodyPr>
          <a:lstStyle/>
          <a:p>
            <a:r>
              <a:rPr lang="en-US" dirty="0"/>
              <a:t>Only LSC program grantees are eligible to apply for TIG funds. Other entities are encouraged to participate as project partners. </a:t>
            </a:r>
          </a:p>
          <a:p>
            <a:r>
              <a:rPr lang="en-US" dirty="0"/>
              <a:t>Programs should be up to date on all previous TIG grants prior to submitting a LOI</a:t>
            </a:r>
            <a:r>
              <a:rPr lang="en-US" dirty="0" smtClean="0"/>
              <a:t>.</a:t>
            </a:r>
          </a:p>
          <a:p>
            <a:r>
              <a:rPr lang="en-US" dirty="0" smtClean="0"/>
              <a:t>LSC encourages all grantees to submit LOIs, particularly those that have not previously participated in the TIG program</a:t>
            </a:r>
            <a:endParaRPr lang="en-US" dirty="0"/>
          </a:p>
        </p:txBody>
      </p:sp>
    </p:spTree>
    <p:extLst>
      <p:ext uri="{BB962C8B-B14F-4D97-AF65-F5344CB8AC3E}">
        <p14:creationId xmlns="" xmlns:p14="http://schemas.microsoft.com/office/powerpoint/2010/main" val="1055430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TIG </a:t>
            </a:r>
            <a:r>
              <a:rPr lang="en-US" dirty="0" smtClean="0"/>
              <a:t>2012 </a:t>
            </a:r>
            <a:r>
              <a:rPr lang="en-US" dirty="0"/>
              <a:t>Grant Categories</a:t>
            </a:r>
          </a:p>
        </p:txBody>
      </p:sp>
      <p:sp>
        <p:nvSpPr>
          <p:cNvPr id="25603" name="Rectangle 3"/>
          <p:cNvSpPr>
            <a:spLocks noGrp="1" noChangeArrowheads="1"/>
          </p:cNvSpPr>
          <p:nvPr>
            <p:ph type="body" idx="1"/>
          </p:nvPr>
        </p:nvSpPr>
        <p:spPr/>
        <p:txBody>
          <a:bodyPr/>
          <a:lstStyle/>
          <a:p>
            <a:r>
              <a:rPr lang="en-US" dirty="0"/>
              <a:t>LSC will accept projects in three application categories for </a:t>
            </a:r>
            <a:r>
              <a:rPr lang="en-US" dirty="0" smtClean="0"/>
              <a:t>2012:</a:t>
            </a:r>
            <a:endParaRPr lang="en-US" dirty="0"/>
          </a:p>
          <a:p>
            <a:pPr marL="1200150" lvl="1" indent="-742950">
              <a:buFont typeface="+mj-lt"/>
              <a:buAutoNum type="arabicPeriod"/>
            </a:pPr>
            <a:r>
              <a:rPr lang="en-US" sz="3600" dirty="0" smtClean="0"/>
              <a:t>Website Improvement and Innovation</a:t>
            </a:r>
            <a:endParaRPr lang="en-US" sz="3600" dirty="0"/>
          </a:p>
          <a:p>
            <a:pPr marL="1200150" lvl="1" indent="-742950">
              <a:buFont typeface="+mj-lt"/>
              <a:buAutoNum type="arabicPeriod"/>
            </a:pPr>
            <a:r>
              <a:rPr lang="en-US" sz="3600" dirty="0" smtClean="0"/>
              <a:t>Replication and Adaptation</a:t>
            </a:r>
            <a:endParaRPr lang="en-US" sz="3600" dirty="0"/>
          </a:p>
          <a:p>
            <a:pPr marL="1200150" lvl="1" indent="-742950">
              <a:buFont typeface="+mj-lt"/>
              <a:buAutoNum type="arabicPeriod"/>
            </a:pPr>
            <a:r>
              <a:rPr lang="en-US" sz="3600" dirty="0"/>
              <a:t>Open Category</a:t>
            </a:r>
          </a:p>
        </p:txBody>
      </p:sp>
    </p:spTree>
    <p:extLst>
      <p:ext uri="{BB962C8B-B14F-4D97-AF65-F5344CB8AC3E}">
        <p14:creationId xmlns="" xmlns:p14="http://schemas.microsoft.com/office/powerpoint/2010/main" val="84831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990600"/>
          </a:xfrm>
        </p:spPr>
        <p:txBody>
          <a:bodyPr/>
          <a:lstStyle/>
          <a:p>
            <a:r>
              <a:rPr lang="en-US" dirty="0"/>
              <a:t>TIG </a:t>
            </a:r>
            <a:r>
              <a:rPr lang="en-US" dirty="0" smtClean="0"/>
              <a:t>2012 </a:t>
            </a:r>
            <a:r>
              <a:rPr lang="en-US" dirty="0"/>
              <a:t>Areas of Interest</a:t>
            </a:r>
          </a:p>
        </p:txBody>
      </p:sp>
      <p:sp>
        <p:nvSpPr>
          <p:cNvPr id="33795" name="Rectangle 3"/>
          <p:cNvSpPr>
            <a:spLocks noGrp="1" noChangeArrowheads="1"/>
          </p:cNvSpPr>
          <p:nvPr>
            <p:ph type="body" idx="1"/>
          </p:nvPr>
        </p:nvSpPr>
        <p:spPr>
          <a:xfrm>
            <a:off x="457200" y="1676400"/>
            <a:ext cx="8229600" cy="4419600"/>
          </a:xfrm>
        </p:spPr>
        <p:txBody>
          <a:bodyPr/>
          <a:lstStyle/>
          <a:p>
            <a:pPr>
              <a:lnSpc>
                <a:spcPct val="90000"/>
              </a:lnSpc>
            </a:pPr>
            <a:r>
              <a:rPr lang="en-US" sz="2800" dirty="0" smtClean="0"/>
              <a:t>Using Mobile Technologies to Provide and Increase Access to Legal Assistance</a:t>
            </a:r>
          </a:p>
          <a:p>
            <a:pPr>
              <a:lnSpc>
                <a:spcPct val="90000"/>
              </a:lnSpc>
            </a:pPr>
            <a:r>
              <a:rPr lang="en-US" sz="2800" dirty="0" smtClean="0"/>
              <a:t>Leveraging Technology to Increase Pro Bono Attorney and Law Student Involvement</a:t>
            </a:r>
          </a:p>
          <a:p>
            <a:pPr>
              <a:lnSpc>
                <a:spcPct val="90000"/>
              </a:lnSpc>
            </a:pPr>
            <a:r>
              <a:rPr lang="en-US" sz="2800" dirty="0" smtClean="0"/>
              <a:t>Technology Tools with Applicability to Federal Laws</a:t>
            </a:r>
          </a:p>
          <a:p>
            <a:pPr>
              <a:lnSpc>
                <a:spcPct val="90000"/>
              </a:lnSpc>
            </a:pPr>
            <a:r>
              <a:rPr lang="en-US" sz="2800" dirty="0" smtClean="0"/>
              <a:t>Use of Data to Analyze Service Delivery and Develop Advocacy Strategies</a:t>
            </a:r>
          </a:p>
          <a:p>
            <a:pPr>
              <a:lnSpc>
                <a:spcPct val="90000"/>
              </a:lnSpc>
            </a:pPr>
            <a:r>
              <a:rPr lang="en-US" sz="2800" dirty="0" smtClean="0"/>
              <a:t>Shared Infrastructure and Staff</a:t>
            </a:r>
            <a:endParaRPr lang="en-US" sz="2800" dirty="0"/>
          </a:p>
        </p:txBody>
      </p:sp>
    </p:spTree>
    <p:extLst>
      <p:ext uri="{BB962C8B-B14F-4D97-AF65-F5344CB8AC3E}">
        <p14:creationId xmlns="" xmlns:p14="http://schemas.microsoft.com/office/powerpoint/2010/main" val="305281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TIG </a:t>
            </a:r>
            <a:r>
              <a:rPr lang="en-US" dirty="0" smtClean="0"/>
              <a:t>2012 </a:t>
            </a:r>
            <a:r>
              <a:rPr lang="en-US" dirty="0"/>
              <a:t>LOI Requirements</a:t>
            </a:r>
          </a:p>
        </p:txBody>
      </p:sp>
      <p:sp>
        <p:nvSpPr>
          <p:cNvPr id="35843" name="Rectangle 3"/>
          <p:cNvSpPr>
            <a:spLocks noGrp="1" noChangeArrowheads="1"/>
          </p:cNvSpPr>
          <p:nvPr>
            <p:ph type="body" idx="1"/>
          </p:nvPr>
        </p:nvSpPr>
        <p:spPr>
          <a:xfrm>
            <a:off x="457200" y="1752600"/>
            <a:ext cx="8229600" cy="4572000"/>
          </a:xfrm>
        </p:spPr>
        <p:txBody>
          <a:bodyPr/>
          <a:lstStyle/>
          <a:p>
            <a:pPr>
              <a:lnSpc>
                <a:spcPct val="90000"/>
              </a:lnSpc>
            </a:pPr>
            <a:r>
              <a:rPr lang="en-US" dirty="0"/>
              <a:t>One Project per Letter of Intent; applicants may submit multiple LOIs</a:t>
            </a:r>
          </a:p>
          <a:p>
            <a:pPr>
              <a:lnSpc>
                <a:spcPct val="90000"/>
              </a:lnSpc>
            </a:pPr>
            <a:r>
              <a:rPr lang="en-US" dirty="0"/>
              <a:t>Submit </a:t>
            </a:r>
            <a:r>
              <a:rPr lang="en-US" dirty="0" smtClean="0"/>
              <a:t>online in LSC Grants at </a:t>
            </a:r>
            <a:r>
              <a:rPr lang="en-US" dirty="0" smtClean="0">
                <a:hlinkClick r:id="rId3"/>
              </a:rPr>
              <a:t>http://lscgrants.lsc.gov</a:t>
            </a:r>
            <a:r>
              <a:rPr lang="en-US" dirty="0" smtClean="0"/>
              <a:t>. </a:t>
            </a:r>
            <a:endParaRPr lang="en-US" dirty="0"/>
          </a:p>
          <a:p>
            <a:pPr>
              <a:lnSpc>
                <a:spcPct val="90000"/>
              </a:lnSpc>
            </a:pPr>
            <a:r>
              <a:rPr lang="en-US" i="1" dirty="0"/>
              <a:t>Reminder</a:t>
            </a:r>
            <a:r>
              <a:rPr lang="en-US" dirty="0"/>
              <a:t>: </a:t>
            </a:r>
            <a:r>
              <a:rPr lang="en-US" dirty="0" smtClean="0"/>
              <a:t>Programs with prior TIGs must </a:t>
            </a:r>
            <a:r>
              <a:rPr lang="en-US" dirty="0"/>
              <a:t>be up to date according to the milestone schedule on all </a:t>
            </a:r>
            <a:r>
              <a:rPr lang="en-US" dirty="0" smtClean="0"/>
              <a:t>previous grants </a:t>
            </a:r>
            <a:r>
              <a:rPr lang="en-US" dirty="0"/>
              <a:t>prior to submitting a LOI.</a:t>
            </a:r>
          </a:p>
        </p:txBody>
      </p:sp>
    </p:spTree>
    <p:extLst>
      <p:ext uri="{BB962C8B-B14F-4D97-AF65-F5344CB8AC3E}">
        <p14:creationId xmlns="" xmlns:p14="http://schemas.microsoft.com/office/powerpoint/2010/main" val="138555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What’s Needed in the LOI</a:t>
            </a:r>
          </a:p>
        </p:txBody>
      </p:sp>
      <p:sp>
        <p:nvSpPr>
          <p:cNvPr id="39939" name="Rectangle 3"/>
          <p:cNvSpPr>
            <a:spLocks noGrp="1" noChangeArrowheads="1"/>
          </p:cNvSpPr>
          <p:nvPr>
            <p:ph type="body" idx="1"/>
          </p:nvPr>
        </p:nvSpPr>
        <p:spPr>
          <a:xfrm>
            <a:off x="1066800" y="1981200"/>
            <a:ext cx="7620000" cy="3886200"/>
          </a:xfrm>
        </p:spPr>
        <p:txBody>
          <a:bodyPr/>
          <a:lstStyle/>
          <a:p>
            <a:r>
              <a:rPr lang="en-US"/>
              <a:t>Grant Category</a:t>
            </a:r>
          </a:p>
          <a:p>
            <a:r>
              <a:rPr lang="en-US"/>
              <a:t>Description of Project</a:t>
            </a:r>
          </a:p>
          <a:p>
            <a:r>
              <a:rPr lang="en-US"/>
              <a:t>Major Benefits</a:t>
            </a:r>
          </a:p>
          <a:p>
            <a:r>
              <a:rPr lang="en-US"/>
              <a:t>Estimated Costs</a:t>
            </a:r>
          </a:p>
          <a:p>
            <a:r>
              <a:rPr lang="en-US"/>
              <a:t>Major Partners</a:t>
            </a:r>
          </a:p>
          <a:p>
            <a:r>
              <a:rPr lang="en-US"/>
              <a:t>Innovation/Replication/Sustainability</a:t>
            </a:r>
          </a:p>
        </p:txBody>
      </p:sp>
    </p:spTree>
    <p:extLst>
      <p:ext uri="{BB962C8B-B14F-4D97-AF65-F5344CB8AC3E}">
        <p14:creationId xmlns="" xmlns:p14="http://schemas.microsoft.com/office/powerpoint/2010/main" val="1558258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idx="4294967295"/>
          </p:nvPr>
        </p:nvSpPr>
        <p:spPr/>
        <p:txBody>
          <a:bodyPr/>
          <a:lstStyle/>
          <a:p>
            <a:r>
              <a:rPr lang="en-US"/>
              <a:t>LSC Grants Home Page</a:t>
            </a:r>
            <a:br>
              <a:rPr lang="en-US"/>
            </a:br>
            <a:r>
              <a:rPr lang="en-US" sz="3200">
                <a:hlinkClick r:id="rId3"/>
              </a:rPr>
              <a:t>http://grants.lsc.gov</a:t>
            </a:r>
            <a:endParaRPr lang="en-US" sz="3200"/>
          </a:p>
        </p:txBody>
      </p:sp>
      <p:pic>
        <p:nvPicPr>
          <p:cNvPr id="1026" name="Picture 2"/>
          <p:cNvPicPr>
            <a:picLocks noChangeAspect="1" noChangeArrowheads="1"/>
          </p:cNvPicPr>
          <p:nvPr/>
        </p:nvPicPr>
        <p:blipFill>
          <a:blip r:embed="rId4" cstate="print"/>
          <a:srcRect/>
          <a:stretch>
            <a:fillRect/>
          </a:stretch>
        </p:blipFill>
        <p:spPr bwMode="auto">
          <a:xfrm>
            <a:off x="119063" y="1905000"/>
            <a:ext cx="9024937" cy="4071937"/>
          </a:xfrm>
          <a:prstGeom prst="rect">
            <a:avLst/>
          </a:prstGeom>
          <a:noFill/>
          <a:ln w="9525">
            <a:noFill/>
            <a:miter lim="800000"/>
            <a:headEnd/>
            <a:tailEnd/>
          </a:ln>
        </p:spPr>
      </p:pic>
      <p:sp>
        <p:nvSpPr>
          <p:cNvPr id="70660" name="Line 4"/>
          <p:cNvSpPr>
            <a:spLocks noChangeShapeType="1"/>
          </p:cNvSpPr>
          <p:nvPr/>
        </p:nvSpPr>
        <p:spPr bwMode="auto">
          <a:xfrm flipV="1">
            <a:off x="914400" y="5486400"/>
            <a:ext cx="838200" cy="762000"/>
          </a:xfrm>
          <a:prstGeom prst="line">
            <a:avLst/>
          </a:prstGeom>
          <a:noFill/>
          <a:ln w="31750">
            <a:solidFill>
              <a:srgbClr val="FF0000"/>
            </a:solidFill>
            <a:round/>
            <a:headEnd/>
            <a:tailEnd type="triangle" w="med" len="med"/>
          </a:ln>
          <a:effectLst/>
        </p:spPr>
        <p:txBody>
          <a:bodyPr/>
          <a:lstStyle/>
          <a:p>
            <a:endParaRPr lang="en-US"/>
          </a:p>
        </p:txBody>
      </p:sp>
    </p:spTree>
    <p:extLst>
      <p:ext uri="{BB962C8B-B14F-4D97-AF65-F5344CB8AC3E}">
        <p14:creationId xmlns="" xmlns:p14="http://schemas.microsoft.com/office/powerpoint/2010/main" val="279015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a:xfrm>
            <a:off x="457200" y="457200"/>
            <a:ext cx="8229600" cy="1066800"/>
          </a:xfrm>
        </p:spPr>
        <p:txBody>
          <a:bodyPr/>
          <a:lstStyle/>
          <a:p>
            <a:r>
              <a:rPr lang="en-US" dirty="0"/>
              <a:t>Create a New LOI</a:t>
            </a:r>
          </a:p>
        </p:txBody>
      </p:sp>
      <p:pic>
        <p:nvPicPr>
          <p:cNvPr id="71683" name="Picture 2"/>
          <p:cNvPicPr>
            <a:picLocks noChangeAspect="1" noChangeArrowheads="1"/>
          </p:cNvPicPr>
          <p:nvPr/>
        </p:nvPicPr>
        <p:blipFill>
          <a:blip r:embed="rId3" cstate="print"/>
          <a:srcRect/>
          <a:stretch>
            <a:fillRect/>
          </a:stretch>
        </p:blipFill>
        <p:spPr bwMode="auto">
          <a:xfrm>
            <a:off x="196850" y="3962400"/>
            <a:ext cx="8947150" cy="2667000"/>
          </a:xfrm>
          <a:prstGeom prst="rect">
            <a:avLst/>
          </a:prstGeom>
          <a:noFill/>
          <a:ln w="9525">
            <a:noFill/>
            <a:miter lim="800000"/>
            <a:headEnd/>
            <a:tailEnd/>
          </a:ln>
        </p:spPr>
      </p:pic>
      <p:sp>
        <p:nvSpPr>
          <p:cNvPr id="71684" name="Oval 4"/>
          <p:cNvSpPr>
            <a:spLocks noChangeArrowheads="1"/>
          </p:cNvSpPr>
          <p:nvPr/>
        </p:nvSpPr>
        <p:spPr bwMode="auto">
          <a:xfrm>
            <a:off x="0" y="4648200"/>
            <a:ext cx="7543800" cy="1066800"/>
          </a:xfrm>
          <a:prstGeom prst="ellipse">
            <a:avLst/>
          </a:prstGeom>
          <a:noFill/>
          <a:ln w="9525">
            <a:solidFill>
              <a:srgbClr val="FF0000"/>
            </a:solidFill>
            <a:round/>
            <a:headEnd/>
            <a:tailEnd/>
          </a:ln>
          <a:effectLst/>
        </p:spPr>
        <p:txBody>
          <a:bodyPr wrap="none" anchor="ctr"/>
          <a:lstStyle/>
          <a:p>
            <a:endParaRPr lang="en-US"/>
          </a:p>
        </p:txBody>
      </p:sp>
      <p:pic>
        <p:nvPicPr>
          <p:cNvPr id="2051" name="Picture 3"/>
          <p:cNvPicPr>
            <a:picLocks noChangeAspect="1" noChangeArrowheads="1"/>
          </p:cNvPicPr>
          <p:nvPr/>
        </p:nvPicPr>
        <p:blipFill>
          <a:blip r:embed="rId4" cstate="print"/>
          <a:srcRect/>
          <a:stretch>
            <a:fillRect/>
          </a:stretch>
        </p:blipFill>
        <p:spPr bwMode="auto">
          <a:xfrm>
            <a:off x="0" y="1447800"/>
            <a:ext cx="9144000" cy="2627313"/>
          </a:xfrm>
          <a:prstGeom prst="rect">
            <a:avLst/>
          </a:prstGeom>
          <a:noFill/>
          <a:ln w="9525">
            <a:noFill/>
            <a:miter lim="800000"/>
            <a:headEnd/>
            <a:tailEnd/>
          </a:ln>
        </p:spPr>
      </p:pic>
    </p:spTree>
    <p:extLst>
      <p:ext uri="{BB962C8B-B14F-4D97-AF65-F5344CB8AC3E}">
        <p14:creationId xmlns="" xmlns:p14="http://schemas.microsoft.com/office/powerpoint/2010/main" val="3377695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1787</TotalTime>
  <Words>1525</Words>
  <Application>Microsoft Office PowerPoint</Application>
  <PresentationFormat>On-screen Show (4:3)</PresentationFormat>
  <Paragraphs>186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TIG 2012 Information session</vt:lpstr>
      <vt:lpstr>2012 TIG Cycle</vt:lpstr>
      <vt:lpstr>TIG 2012 Letters of Intent Eligibility</vt:lpstr>
      <vt:lpstr>TIG 2012 Grant Categories</vt:lpstr>
      <vt:lpstr>TIG 2012 Areas of Interest</vt:lpstr>
      <vt:lpstr>TIG 2012 LOI Requirements</vt:lpstr>
      <vt:lpstr>What’s Needed in the LOI</vt:lpstr>
      <vt:lpstr>LSC Grants Home Page http://grants.lsc.gov</vt:lpstr>
      <vt:lpstr>Create a New LOI</vt:lpstr>
      <vt:lpstr>Proof and Submit</vt:lpstr>
      <vt:lpstr>Tips &amp; Resources for an LOI</vt:lpstr>
      <vt:lpstr>TIG Compliance Resources</vt:lpstr>
      <vt:lpstr>What Comes Next: Full Applications</vt:lpstr>
      <vt:lpstr>Full TIG Applications</vt:lpstr>
      <vt:lpstr>Grant Awards</vt:lpstr>
      <vt:lpstr>Additional Resources</vt:lpstr>
      <vt:lpstr>TIG Staff Contacts</vt:lpstr>
      <vt:lpstr>Please Submit Your Session 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ribadeneyraj</dc:creator>
  <cp:lastModifiedBy>mathisone</cp:lastModifiedBy>
  <cp:revision>109</cp:revision>
  <dcterms:created xsi:type="dcterms:W3CDTF">2011-01-04T22:17:24Z</dcterms:created>
  <dcterms:modified xsi:type="dcterms:W3CDTF">2012-02-03T15:34:04Z</dcterms:modified>
</cp:coreProperties>
</file>