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93" r:id="rId2"/>
    <p:sldId id="335" r:id="rId3"/>
    <p:sldId id="271" r:id="rId4"/>
    <p:sldId id="346" r:id="rId5"/>
    <p:sldId id="309" r:id="rId6"/>
    <p:sldId id="310" r:id="rId7"/>
    <p:sldId id="336" r:id="rId8"/>
    <p:sldId id="337" r:id="rId9"/>
    <p:sldId id="338" r:id="rId10"/>
    <p:sldId id="314" r:id="rId11"/>
    <p:sldId id="315" r:id="rId12"/>
    <p:sldId id="316" r:id="rId13"/>
    <p:sldId id="317" r:id="rId14"/>
    <p:sldId id="318" r:id="rId15"/>
    <p:sldId id="339" r:id="rId16"/>
    <p:sldId id="348" r:id="rId17"/>
    <p:sldId id="340" r:id="rId18"/>
    <p:sldId id="322" r:id="rId19"/>
    <p:sldId id="341" r:id="rId20"/>
    <p:sldId id="342" r:id="rId21"/>
    <p:sldId id="324" r:id="rId22"/>
    <p:sldId id="325" r:id="rId23"/>
    <p:sldId id="347" r:id="rId24"/>
    <p:sldId id="326" r:id="rId25"/>
    <p:sldId id="327" r:id="rId26"/>
    <p:sldId id="343" r:id="rId27"/>
    <p:sldId id="344" r:id="rId28"/>
    <p:sldId id="332" r:id="rId29"/>
    <p:sldId id="333" r:id="rId30"/>
    <p:sldId id="345" r:id="rId3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ebraked"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99" autoAdjust="0"/>
  </p:normalViewPr>
  <p:slideViewPr>
    <p:cSldViewPr>
      <p:cViewPr>
        <p:scale>
          <a:sx n="64" d="100"/>
          <a:sy n="64" d="100"/>
        </p:scale>
        <p:origin x="-2994"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FF13B6-D651-4B57-A02C-540A845C75D6}" type="datetimeFigureOut">
              <a:rPr lang="en-US"/>
              <a:pPr>
                <a:defRPr/>
              </a:pPr>
              <a:t>2/8/2012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AE0519-065C-4946-9E2C-9C7A9CA8047F}" type="slidenum">
              <a:rPr lang="en-US"/>
              <a:pPr>
                <a:defRPr/>
              </a:pPr>
              <a:t>‹#›</a:t>
            </a:fld>
            <a:endParaRPr lang="en-US"/>
          </a:p>
        </p:txBody>
      </p:sp>
    </p:spTree>
    <p:extLst>
      <p:ext uri="{BB962C8B-B14F-4D97-AF65-F5344CB8AC3E}">
        <p14:creationId xmlns:p14="http://schemas.microsoft.com/office/powerpoint/2010/main" val="3984155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z="1400" dirty="0" smtClean="0"/>
              <a:t>Welcome to the TIG Cycle Informational</a:t>
            </a:r>
            <a:r>
              <a:rPr lang="en-US" sz="1400" baseline="0" dirty="0" smtClean="0"/>
              <a:t> Webinar.</a:t>
            </a:r>
          </a:p>
          <a:p>
            <a:pPr eaLnBrk="1" hangingPunct="1"/>
            <a:endParaRPr lang="en-US" sz="1400" baseline="0" dirty="0" smtClean="0"/>
          </a:p>
          <a:p>
            <a:pPr eaLnBrk="1" hangingPunct="1"/>
            <a:r>
              <a:rPr lang="en-US" sz="1400" baseline="0" dirty="0" smtClean="0"/>
              <a:t>Today we’ll cover several items that TIG applicants should know about the upcoming grant cycle, including Letters of Intent, grant categories, areas of interest, the online submission system, the full application, and TIG rules and regulations.   </a:t>
            </a:r>
            <a:endParaRPr lang="en-US" sz="14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C8E2E-2C10-4EE7-ABCA-A4637E7BDD8A}" type="slidenum">
              <a:rPr lang="en-US"/>
              <a:pPr/>
              <a:t>10</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normAutofit fontScale="70000" lnSpcReduction="20000"/>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latin typeface="Arial" charset="0"/>
                <a:ea typeface="+mn-ea"/>
                <a:cs typeface="Arial" charset="0"/>
              </a:rPr>
              <a:t>In addition to grant categories, TIG also has areas of interest. These</a:t>
            </a:r>
            <a:r>
              <a:rPr lang="en-US" sz="1400" kern="1200" baseline="0" dirty="0" smtClean="0">
                <a:solidFill>
                  <a:schemeClr val="tx1"/>
                </a:solidFill>
                <a:latin typeface="Arial" charset="0"/>
                <a:ea typeface="+mn-ea"/>
                <a:cs typeface="Arial" charset="0"/>
              </a:rPr>
              <a:t> are areas where LSC believes TIG funding has the potential to have a significant impact. I should make clear that your application does not have to fall into any of these areas; these are just areas where we believe LSC  can receive strong applications for innovative uses of technology. This year we have five areas of interest:</a:t>
            </a:r>
            <a:endParaRPr lang="en-US" sz="1400" kern="120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400" kern="120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latin typeface="Arial" charset="0"/>
                <a:ea typeface="+mn-ea"/>
                <a:cs typeface="Arial" charset="0"/>
              </a:rPr>
              <a:t>The first is Mobile. LSC again encourages proposals to explore how mobile technologies can be used by legal aid programs, for example by increasing pro bono involvement through mobile clinics, creating mobile apps, or using SMS text messaging to follow-up with clients about appointments and information.</a:t>
            </a:r>
          </a:p>
          <a:p>
            <a:endParaRPr lang="en-US" sz="140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latin typeface="Arial" charset="0"/>
                <a:ea typeface="+mn-ea"/>
                <a:cs typeface="Arial" charset="0"/>
              </a:rPr>
              <a:t>Pro Bono is also once</a:t>
            </a:r>
            <a:r>
              <a:rPr lang="en-US" sz="1400" kern="1200" baseline="0" dirty="0" smtClean="0">
                <a:solidFill>
                  <a:schemeClr val="tx1"/>
                </a:solidFill>
                <a:latin typeface="Arial" charset="0"/>
                <a:ea typeface="+mn-ea"/>
                <a:cs typeface="Arial" charset="0"/>
              </a:rPr>
              <a:t> again an area of interest. Here, </a:t>
            </a:r>
            <a:r>
              <a:rPr lang="en-US" sz="1400" kern="1200" dirty="0" smtClean="0">
                <a:solidFill>
                  <a:schemeClr val="tx1"/>
                </a:solidFill>
                <a:latin typeface="Arial" charset="0"/>
                <a:ea typeface="+mn-ea"/>
                <a:cs typeface="Arial" charset="0"/>
              </a:rPr>
              <a:t>LSC recognizes that technology can play an important role in recruiting pro bono attorneys and law students and providing them the tools necessary to effectively meet the legal needs of clients. To that end, we seek proposals for projects that leverage creative uses of technology to enhance private attorney and law student involvement.</a:t>
            </a:r>
          </a:p>
          <a:p>
            <a:pPr lvl="1"/>
            <a:endParaRPr lang="en-US" sz="140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latin typeface="Arial" charset="0"/>
                <a:ea typeface="+mn-ea"/>
                <a:cs typeface="Arial" charset="0"/>
              </a:rPr>
              <a:t>Our</a:t>
            </a:r>
            <a:r>
              <a:rPr lang="en-US" sz="1400" kern="1200" baseline="0" dirty="0" smtClean="0">
                <a:solidFill>
                  <a:schemeClr val="tx1"/>
                </a:solidFill>
                <a:latin typeface="Arial" charset="0"/>
                <a:ea typeface="+mn-ea"/>
                <a:cs typeface="Arial" charset="0"/>
              </a:rPr>
              <a:t> next area is Technology T</a:t>
            </a:r>
            <a:r>
              <a:rPr lang="en-US" sz="1400" kern="1200" dirty="0" smtClean="0">
                <a:solidFill>
                  <a:schemeClr val="tx1"/>
                </a:solidFill>
                <a:latin typeface="Arial" charset="0"/>
                <a:ea typeface="+mn-ea"/>
                <a:cs typeface="Arial" charset="0"/>
              </a:rPr>
              <a:t>ools</a:t>
            </a:r>
            <a:r>
              <a:rPr lang="en-US" sz="1400" kern="1200" baseline="0" dirty="0" smtClean="0">
                <a:solidFill>
                  <a:schemeClr val="tx1"/>
                </a:solidFill>
                <a:latin typeface="Arial" charset="0"/>
                <a:ea typeface="+mn-ea"/>
                <a:cs typeface="Arial" charset="0"/>
              </a:rPr>
              <a:t> with Applicability to Federal Laws. With this area, LSC seeks technology solutions that can enhance access to legal information and resources related to federal laws affecting LSC-</a:t>
            </a:r>
            <a:r>
              <a:rPr lang="en-US" sz="1400" kern="1200" baseline="0" dirty="0" err="1" smtClean="0">
                <a:solidFill>
                  <a:schemeClr val="tx1"/>
                </a:solidFill>
                <a:latin typeface="Arial" charset="0"/>
                <a:ea typeface="+mn-ea"/>
                <a:cs typeface="Arial" charset="0"/>
              </a:rPr>
              <a:t>eligble</a:t>
            </a:r>
            <a:r>
              <a:rPr lang="en-US" sz="1400" kern="1200" baseline="0" dirty="0" smtClean="0">
                <a:solidFill>
                  <a:schemeClr val="tx1"/>
                </a:solidFill>
                <a:latin typeface="Arial" charset="0"/>
                <a:ea typeface="+mn-ea"/>
                <a:cs typeface="Arial" charset="0"/>
              </a:rPr>
              <a:t> clients. We’re particularly interested in tools that could be used by clients and advocates across the country. </a:t>
            </a:r>
            <a:r>
              <a:rPr lang="en-US" sz="1400" kern="1200" dirty="0" smtClean="0">
                <a:solidFill>
                  <a:schemeClr val="tx1"/>
                </a:solidFill>
                <a:latin typeface="Arial" charset="0"/>
                <a:ea typeface="+mn-ea"/>
                <a:cs typeface="Arial" charset="0"/>
              </a:rPr>
              <a:t>Substantive legal areas might include, but are not limited to: Social Security Disability, SSI, Individuals with Disabilities Education Act, Bankruptcy, Fair Labor Standards Act, Public and Federally Subsidized Housing, and Medicare. Resources for clients might include web-based legal information and guidance, including appropriate automated documents and videos. Advocate resources could include web-based trainings, informational materials and automated documents and court forms.  </a:t>
            </a:r>
            <a:endParaRPr lang="en-US" sz="1400" kern="120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400" kern="120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latin typeface="Arial" charset="0"/>
                <a:ea typeface="+mn-ea"/>
                <a:cs typeface="Arial" charset="0"/>
              </a:rPr>
              <a:t>We </a:t>
            </a:r>
            <a:r>
              <a:rPr lang="en-US" sz="1400" kern="1200" dirty="0" smtClean="0">
                <a:solidFill>
                  <a:schemeClr val="tx1"/>
                </a:solidFill>
                <a:latin typeface="Arial" charset="0"/>
                <a:ea typeface="+mn-ea"/>
                <a:cs typeface="Arial" charset="0"/>
              </a:rPr>
              <a:t>also</a:t>
            </a:r>
            <a:r>
              <a:rPr lang="en-US" sz="1400" kern="1200" baseline="0" dirty="0" smtClean="0">
                <a:solidFill>
                  <a:schemeClr val="tx1"/>
                </a:solidFill>
                <a:latin typeface="Arial" charset="0"/>
                <a:ea typeface="+mn-ea"/>
                <a:cs typeface="Arial" charset="0"/>
              </a:rPr>
              <a:t> have two new categories for 2012.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400" kern="1200" baseline="0" dirty="0" smtClean="0">
              <a:solidFill>
                <a:schemeClr val="tx1"/>
              </a:solidFill>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baseline="0" dirty="0" smtClean="0">
                <a:solidFill>
                  <a:schemeClr val="tx1"/>
                </a:solidFill>
                <a:latin typeface="Arial" charset="0"/>
                <a:ea typeface="+mn-ea"/>
                <a:cs typeface="Arial" charset="0"/>
              </a:rPr>
              <a:t>The first of these is Use of Data. </a:t>
            </a:r>
            <a:r>
              <a:rPr lang="en-US" sz="1400" kern="1200" dirty="0" smtClean="0">
                <a:solidFill>
                  <a:schemeClr val="tx1"/>
                </a:solidFill>
                <a:effectLst/>
                <a:latin typeface="+mn-lt"/>
                <a:ea typeface="+mn-ea"/>
                <a:cs typeface="+mn-cs"/>
              </a:rPr>
              <a:t>Here, LSC encourages initiatives that enable recipients</a:t>
            </a:r>
            <a:r>
              <a:rPr lang="en-US" sz="1400" kern="1200" baseline="0" dirty="0" smtClean="0">
                <a:solidFill>
                  <a:schemeClr val="tx1"/>
                </a:solidFill>
                <a:effectLst/>
                <a:latin typeface="+mn-lt"/>
                <a:ea typeface="+mn-ea"/>
                <a:cs typeface="+mn-cs"/>
              </a:rPr>
              <a:t> or partnerships</a:t>
            </a:r>
            <a:r>
              <a:rPr lang="en-US" sz="1400" kern="1200" dirty="0" smtClean="0">
                <a:solidFill>
                  <a:schemeClr val="tx1"/>
                </a:solidFill>
                <a:effectLst/>
                <a:latin typeface="+mn-lt"/>
                <a:ea typeface="+mn-ea"/>
                <a:cs typeface="+mn-cs"/>
              </a:rPr>
              <a:t> to use technologies to more readily identify, compile and employ data in ways that improve legal services delivery.</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effectLst/>
                <a:latin typeface="+mn-lt"/>
                <a:ea typeface="+mn-ea"/>
                <a:cs typeface="+mn-cs"/>
              </a:rPr>
              <a:t>. We recognize that data</a:t>
            </a:r>
            <a:r>
              <a:rPr lang="en-US" sz="1400" kern="1200" baseline="0" dirty="0" smtClean="0">
                <a:solidFill>
                  <a:schemeClr val="tx1"/>
                </a:solidFill>
                <a:effectLst/>
                <a:latin typeface="+mn-lt"/>
                <a:ea typeface="+mn-ea"/>
                <a:cs typeface="+mn-cs"/>
              </a:rPr>
              <a:t> analysis </a:t>
            </a:r>
            <a:r>
              <a:rPr lang="en-US" sz="1400" kern="1200" dirty="0" smtClean="0">
                <a:solidFill>
                  <a:schemeClr val="tx1"/>
                </a:solidFill>
                <a:effectLst/>
                <a:latin typeface="+mn-lt"/>
                <a:ea typeface="+mn-ea"/>
                <a:cs typeface="+mn-cs"/>
              </a:rPr>
              <a:t>can enable</a:t>
            </a:r>
            <a:r>
              <a:rPr lang="en-US" sz="1400" kern="1200" baseline="0" dirty="0" smtClean="0">
                <a:solidFill>
                  <a:schemeClr val="tx1"/>
                </a:solidFill>
                <a:effectLst/>
                <a:latin typeface="+mn-lt"/>
                <a:ea typeface="+mn-ea"/>
                <a:cs typeface="+mn-cs"/>
              </a:rPr>
              <a:t> recipients</a:t>
            </a:r>
            <a:r>
              <a:rPr lang="en-US" sz="1400" kern="1200" dirty="0" smtClean="0">
                <a:solidFill>
                  <a:schemeClr val="tx1"/>
                </a:solidFill>
                <a:effectLst/>
                <a:latin typeface="+mn-lt"/>
                <a:ea typeface="+mn-ea"/>
                <a:cs typeface="+mn-cs"/>
              </a:rPr>
              <a:t> to better identify things like: 1.) current and emerging needs of client communities; 2.) patterns of service delivery by case type, level of service or demographics of clients; and 3.) outcomes achieved for clients. I would encourage</a:t>
            </a:r>
            <a:r>
              <a:rPr lang="en-US" sz="1400" kern="1200" baseline="0" dirty="0" smtClean="0">
                <a:solidFill>
                  <a:schemeClr val="tx1"/>
                </a:solidFill>
                <a:effectLst/>
                <a:latin typeface="+mn-lt"/>
                <a:ea typeface="+mn-ea"/>
                <a:cs typeface="+mn-cs"/>
              </a:rPr>
              <a:t> anyone who is interested in this category to consult the LOI Notice, and if you have questions, please contact TIG staff for more information.</a:t>
            </a:r>
            <a:endParaRPr lang="en-US" sz="14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4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4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effectLst/>
                <a:latin typeface="+mn-lt"/>
                <a:ea typeface="+mn-ea"/>
                <a:cs typeface="+mn-cs"/>
              </a:rPr>
              <a:t>Our final category is Shared Infrastructure and Staffing.</a:t>
            </a:r>
            <a:r>
              <a:rPr lang="en-US" sz="1400" kern="1200" baseline="0" dirty="0" smtClean="0">
                <a:solidFill>
                  <a:schemeClr val="tx1"/>
                </a:solidFill>
                <a:effectLst/>
                <a:latin typeface="+mn-lt"/>
                <a:ea typeface="+mn-ea"/>
                <a:cs typeface="+mn-cs"/>
              </a:rPr>
              <a:t> Here LSC seeks projects </a:t>
            </a:r>
            <a:r>
              <a:rPr lang="en-US" sz="1400" kern="1200" dirty="0" smtClean="0">
                <a:solidFill>
                  <a:schemeClr val="tx1"/>
                </a:solidFill>
                <a:effectLst/>
                <a:latin typeface="+mn-lt"/>
                <a:ea typeface="+mn-ea"/>
                <a:cs typeface="+mn-cs"/>
              </a:rPr>
              <a:t>that leverage technology to provide shared IT infrastructure and/or staffing across recipients. What do we mean by that? Well,</a:t>
            </a:r>
            <a:r>
              <a:rPr lang="en-US" sz="1400" kern="1200" baseline="0" dirty="0" smtClean="0">
                <a:solidFill>
                  <a:schemeClr val="tx1"/>
                </a:solidFill>
                <a:effectLst/>
                <a:latin typeface="+mn-lt"/>
                <a:ea typeface="+mn-ea"/>
                <a:cs typeface="+mn-cs"/>
              </a:rPr>
              <a:t> t</a:t>
            </a:r>
            <a:r>
              <a:rPr lang="en-US" sz="1400" kern="1200" dirty="0" smtClean="0">
                <a:solidFill>
                  <a:schemeClr val="tx1"/>
                </a:solidFill>
                <a:effectLst/>
                <a:latin typeface="+mn-lt"/>
                <a:ea typeface="+mn-ea"/>
                <a:cs typeface="+mn-cs"/>
              </a:rPr>
              <a:t>he emergence of new technologies – particularly</a:t>
            </a:r>
            <a:r>
              <a:rPr lang="en-US" sz="1400" kern="1200" baseline="0" dirty="0" smtClean="0">
                <a:solidFill>
                  <a:schemeClr val="tx1"/>
                </a:solidFill>
                <a:effectLst/>
                <a:latin typeface="+mn-lt"/>
                <a:ea typeface="+mn-ea"/>
                <a:cs typeface="+mn-cs"/>
              </a:rPr>
              <a:t> cloud computing</a:t>
            </a:r>
            <a:r>
              <a:rPr lang="en-US" sz="1400" kern="1200" dirty="0" smtClean="0">
                <a:solidFill>
                  <a:schemeClr val="tx1"/>
                </a:solidFill>
                <a:effectLst/>
                <a:latin typeface="+mn-lt"/>
                <a:ea typeface="+mn-ea"/>
                <a:cs typeface="+mn-cs"/>
              </a:rPr>
              <a:t>– has made it easier for the legal services community to share critical capacities across organizations. For instance, LSC recipients can adopt cloud solutions that consolidate the IT environments of multiple recipients into regional data centers. Additionally, recipients can use established web applications and remote access and meeting tools to share staffing for positions that have been hard for LSC recipients to fill or sustain, especially in light of recent budget cuts. Examples of shared staffing capacity could include IT helpdesk staff and communications and development professionals. </a:t>
            </a:r>
            <a:endParaRPr lang="en-US" sz="14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B50B67-AB07-444A-9113-D327B25E28BE}" type="slidenum">
              <a:rPr lang="en-US"/>
              <a:pPr/>
              <a:t>11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sz="1400" dirty="0" smtClean="0"/>
              <a:t>So now I want to shift to how you actually submit an LOI to LSC.</a:t>
            </a:r>
            <a:endParaRPr lang="en-US" sz="1400" baseline="0" dirty="0" smtClean="0"/>
          </a:p>
          <a:p>
            <a:endParaRPr lang="en-US" sz="1400" baseline="0" dirty="0" smtClean="0"/>
          </a:p>
          <a:p>
            <a:r>
              <a:rPr lang="en-US" sz="1400" baseline="0" dirty="0" smtClean="0"/>
              <a:t>First, our rule has always been one letter of intent per project. You are certainly welcome to seek funding for multiple projects in the grant cycle, but you will need to submit multiple LOIs to do that.   </a:t>
            </a:r>
            <a:endParaRPr lang="en-US" sz="1400" dirty="0" smtClean="0"/>
          </a:p>
          <a:p>
            <a:endParaRPr lang="en-US" sz="1400" dirty="0" smtClean="0"/>
          </a:p>
          <a:p>
            <a:r>
              <a:rPr lang="en-US" sz="1400" dirty="0" smtClean="0"/>
              <a:t>Second, you will</a:t>
            </a:r>
            <a:r>
              <a:rPr lang="en-US" sz="1400" baseline="0" dirty="0" smtClean="0"/>
              <a:t> submit your LOIs online through the LSC Grants system.</a:t>
            </a:r>
            <a:endParaRPr lang="en-US" sz="1400" dirty="0" smtClean="0"/>
          </a:p>
          <a:p>
            <a:endParaRPr lang="en-US" sz="1400" dirty="0" smtClean="0"/>
          </a:p>
          <a:p>
            <a:r>
              <a:rPr lang="en-US" sz="1400" dirty="0" smtClean="0"/>
              <a:t>Finally, another</a:t>
            </a:r>
            <a:r>
              <a:rPr lang="en-US" sz="1400" baseline="0" dirty="0" smtClean="0"/>
              <a:t> reminder about being up-to-date on all previous projects. </a:t>
            </a:r>
            <a:r>
              <a:rPr lang="en-US" sz="1400" dirty="0" smtClean="0"/>
              <a:t>If </a:t>
            </a:r>
            <a:r>
              <a:rPr lang="en-US" sz="1400" dirty="0"/>
              <a:t>there are compelling reasons for delays in completing prior grants, programs must work with LSC staff to secure </a:t>
            </a:r>
            <a:r>
              <a:rPr lang="en-US" sz="1400" dirty="0" smtClean="0"/>
              <a:t>an approved extension </a:t>
            </a:r>
            <a:r>
              <a:rPr lang="en-US" sz="1400" dirty="0"/>
              <a:t>prior to submitting a Letter of Intent.  Failure to do so will disqualify submissions.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C580EA-2E94-4A2A-BA91-D444F323D8F8}" type="slidenum">
              <a:rPr lang="en-US"/>
              <a:pPr/>
              <a:t>12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normAutofit fontScale="92500" lnSpcReduction="20000"/>
          </a:bodyPr>
          <a:lstStyle/>
          <a:p>
            <a:pPr lvl="0"/>
            <a:r>
              <a:rPr lang="en-US" sz="1400" b="0" kern="1200" dirty="0" smtClean="0">
                <a:solidFill>
                  <a:schemeClr val="tx1"/>
                </a:solidFill>
                <a:latin typeface="Arial" charset="0"/>
                <a:ea typeface="+mn-ea"/>
                <a:cs typeface="Arial" charset="0"/>
              </a:rPr>
              <a:t>Total LOI should not be longer than 2-3 pages. </a:t>
            </a:r>
          </a:p>
          <a:p>
            <a:pPr lvl="0"/>
            <a:endParaRPr lang="en-US" sz="1400" b="0" kern="1200" dirty="0" smtClean="0">
              <a:solidFill>
                <a:schemeClr val="tx1"/>
              </a:solidFill>
              <a:latin typeface="Arial" charset="0"/>
              <a:ea typeface="+mn-ea"/>
              <a:cs typeface="Arial" charset="0"/>
            </a:endParaRPr>
          </a:p>
          <a:p>
            <a:pPr lvl="0"/>
            <a:r>
              <a:rPr lang="en-US" sz="1400" b="0" kern="1200" dirty="0" smtClean="0">
                <a:solidFill>
                  <a:schemeClr val="tx1"/>
                </a:solidFill>
                <a:latin typeface="Arial" charset="0"/>
                <a:ea typeface="+mn-ea"/>
                <a:cs typeface="Arial" charset="0"/>
              </a:rPr>
              <a:t>In terms</a:t>
            </a:r>
            <a:r>
              <a:rPr lang="en-US" sz="1400" b="0" kern="1200" baseline="0" dirty="0" smtClean="0">
                <a:solidFill>
                  <a:schemeClr val="tx1"/>
                </a:solidFill>
                <a:latin typeface="Arial" charset="0"/>
                <a:ea typeface="+mn-ea"/>
                <a:cs typeface="Arial" charset="0"/>
              </a:rPr>
              <a:t> of what’s needed in an LOI, each applicant must select a grant category – either website innovation, replication, or open – and provide a requested funding </a:t>
            </a:r>
            <a:r>
              <a:rPr lang="en-US" sz="1400" b="0" kern="1200" baseline="0" dirty="0" smtClean="0">
                <a:solidFill>
                  <a:schemeClr val="tx1"/>
                </a:solidFill>
                <a:latin typeface="Arial" charset="0"/>
                <a:ea typeface="+mn-ea"/>
                <a:cs typeface="Arial" charset="0"/>
              </a:rPr>
              <a:t>amount.</a:t>
            </a:r>
          </a:p>
          <a:p>
            <a:pPr lvl="0"/>
            <a:endParaRPr lang="en-US" sz="1400" b="0" kern="1200" baseline="0" dirty="0" smtClean="0">
              <a:solidFill>
                <a:schemeClr val="tx1"/>
              </a:solidFill>
              <a:latin typeface="Arial" charset="0"/>
              <a:ea typeface="+mn-ea"/>
              <a:cs typeface="Arial" charset="0"/>
            </a:endParaRPr>
          </a:p>
          <a:p>
            <a:pPr lvl="0"/>
            <a:r>
              <a:rPr lang="en-US" sz="1400" b="0" kern="1200" baseline="0" dirty="0" smtClean="0">
                <a:solidFill>
                  <a:schemeClr val="tx1"/>
                </a:solidFill>
                <a:latin typeface="Arial" charset="0"/>
                <a:ea typeface="+mn-ea"/>
                <a:cs typeface="Arial" charset="0"/>
              </a:rPr>
              <a:t>You </a:t>
            </a:r>
            <a:r>
              <a:rPr lang="en-US" sz="1400" b="0" kern="1200" baseline="0" dirty="0" smtClean="0">
                <a:solidFill>
                  <a:schemeClr val="tx1"/>
                </a:solidFill>
                <a:latin typeface="Arial" charset="0"/>
                <a:ea typeface="+mn-ea"/>
                <a:cs typeface="Arial" charset="0"/>
              </a:rPr>
              <a:t>do have some flexibility </a:t>
            </a:r>
            <a:r>
              <a:rPr lang="en-US" sz="1400" b="0" kern="1200" baseline="0" dirty="0" smtClean="0">
                <a:solidFill>
                  <a:schemeClr val="tx1"/>
                </a:solidFill>
                <a:latin typeface="Arial" charset="0"/>
                <a:ea typeface="+mn-ea"/>
                <a:cs typeface="Arial" charset="0"/>
              </a:rPr>
              <a:t>with changing </a:t>
            </a:r>
            <a:r>
              <a:rPr lang="en-US" sz="1400" b="0" kern="1200" baseline="0" dirty="0" smtClean="0">
                <a:solidFill>
                  <a:schemeClr val="tx1"/>
                </a:solidFill>
                <a:latin typeface="Arial" charset="0"/>
                <a:ea typeface="+mn-ea"/>
                <a:cs typeface="Arial" charset="0"/>
              </a:rPr>
              <a:t>this funding amount </a:t>
            </a:r>
            <a:r>
              <a:rPr lang="en-US" sz="1400" b="0" kern="1200" baseline="0" dirty="0" smtClean="0">
                <a:solidFill>
                  <a:schemeClr val="tx1"/>
                </a:solidFill>
                <a:latin typeface="Arial" charset="0"/>
                <a:ea typeface="+mn-ea"/>
                <a:cs typeface="Arial" charset="0"/>
              </a:rPr>
              <a:t>request if you’re invited to the full application stage </a:t>
            </a:r>
            <a:r>
              <a:rPr lang="en-US" sz="1400" b="0" kern="1200" baseline="0" dirty="0" smtClean="0">
                <a:solidFill>
                  <a:schemeClr val="tx1"/>
                </a:solidFill>
                <a:latin typeface="Arial" charset="0"/>
                <a:ea typeface="+mn-ea"/>
                <a:cs typeface="Arial" charset="0"/>
              </a:rPr>
              <a:t>– you can reduce it in the full application by however much you’d like and you can make reasonable increases in the funding amount requested so long as those are backed up in the application itself. </a:t>
            </a:r>
          </a:p>
          <a:p>
            <a:pPr lvl="0"/>
            <a:endParaRPr lang="en-US" sz="1400" b="0" kern="1200" baseline="0" dirty="0" smtClean="0">
              <a:solidFill>
                <a:schemeClr val="tx1"/>
              </a:solidFill>
              <a:latin typeface="Arial" charset="0"/>
              <a:ea typeface="+mn-ea"/>
              <a:cs typeface="Arial" charset="0"/>
            </a:endParaRPr>
          </a:p>
          <a:p>
            <a:pPr lvl="0"/>
            <a:r>
              <a:rPr lang="en-US" sz="1400" b="0" kern="1200" baseline="0" dirty="0" smtClean="0">
                <a:solidFill>
                  <a:schemeClr val="tx1"/>
                </a:solidFill>
                <a:latin typeface="Arial" charset="0"/>
                <a:ea typeface="+mn-ea"/>
                <a:cs typeface="Arial" charset="0"/>
              </a:rPr>
              <a:t>TIG has five LOI response sections where applicants provide short answer responses. Those are Description of Project, Major Benefits, Estimated Costs, Major Partners, and Innovation/Replication/Sustainability. You will need to review the LOI Notice to make sure you fully understand what’s required for each of these items.</a:t>
            </a:r>
          </a:p>
          <a:p>
            <a:pPr lvl="0"/>
            <a:endParaRPr lang="en-US" sz="1400" b="0" kern="1200" baseline="0" dirty="0" smtClean="0">
              <a:solidFill>
                <a:schemeClr val="tx1"/>
              </a:solidFill>
              <a:latin typeface="Arial" charset="0"/>
              <a:ea typeface="+mn-ea"/>
              <a:cs typeface="Arial" charset="0"/>
            </a:endParaRPr>
          </a:p>
          <a:p>
            <a:pPr lvl="0"/>
            <a:r>
              <a:rPr lang="en-US" sz="1400" b="0" kern="1200" dirty="0" smtClean="0">
                <a:solidFill>
                  <a:schemeClr val="tx1"/>
                </a:solidFill>
                <a:latin typeface="Arial" charset="0"/>
                <a:ea typeface="+mn-ea"/>
                <a:cs typeface="Arial" charset="0"/>
              </a:rPr>
              <a:t>Finally, I</a:t>
            </a:r>
            <a:r>
              <a:rPr lang="en-US" sz="1400" b="0" kern="1200" baseline="0" dirty="0" smtClean="0">
                <a:solidFill>
                  <a:schemeClr val="tx1"/>
                </a:solidFill>
                <a:latin typeface="Arial" charset="0"/>
                <a:ea typeface="+mn-ea"/>
                <a:cs typeface="Arial" charset="0"/>
              </a:rPr>
              <a:t> want to mention our character length limits. For </a:t>
            </a:r>
            <a:r>
              <a:rPr lang="en-US" sz="1400" b="0" kern="1200" baseline="0" dirty="0" smtClean="0">
                <a:solidFill>
                  <a:schemeClr val="tx1"/>
                </a:solidFill>
                <a:latin typeface="Arial" charset="0"/>
                <a:ea typeface="+mn-ea"/>
                <a:cs typeface="Arial" charset="0"/>
              </a:rPr>
              <a:t>Description </a:t>
            </a:r>
            <a:r>
              <a:rPr lang="en-US" sz="1400" b="0" kern="1200" baseline="0" dirty="0" smtClean="0">
                <a:solidFill>
                  <a:schemeClr val="tx1"/>
                </a:solidFill>
                <a:latin typeface="Arial" charset="0"/>
                <a:ea typeface="+mn-ea"/>
                <a:cs typeface="Arial" charset="0"/>
              </a:rPr>
              <a:t>of Project and Major Benefits, the character length limit is 2500 characters, which is roughly 2/3 of a page in Word using a standard sized font. For the other three, the limit is 1500 characters, which is slightly less than ½ page in Word. </a:t>
            </a:r>
            <a:endParaRPr lang="en-US" sz="1400" b="0" kern="1200" dirty="0" smtClean="0">
              <a:solidFill>
                <a:schemeClr val="tx1"/>
              </a:solidFill>
              <a:latin typeface="Arial" charset="0"/>
              <a:ea typeface="+mn-ea"/>
              <a:cs typeface="Arial" charset="0"/>
            </a:endParaRPr>
          </a:p>
          <a:p>
            <a:pPr lvl="0"/>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So now I want</a:t>
            </a:r>
            <a:r>
              <a:rPr lang="en-US" sz="1400" baseline="0" dirty="0" smtClean="0"/>
              <a:t> to quickly walk you through the process of using our online grants management system to submit an LOI. You start out by logging into the system and selecting “TIG” from the top of the LSC Grants homepage. </a:t>
            </a:r>
            <a:endParaRPr lang="en-US" sz="1400"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From there, you’ll</a:t>
            </a:r>
            <a:r>
              <a:rPr lang="en-US" sz="1400" baseline="0" dirty="0" smtClean="0"/>
              <a:t> see Letter of Intent instructions and an option that allows you to create a new TIG Letter of Intent. You’ll click on that option.</a:t>
            </a:r>
            <a:endParaRPr lang="en-US" sz="1400"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Next you’ll choose a grant category. Again, the categories</a:t>
            </a:r>
            <a:r>
              <a:rPr lang="en-US" sz="1400" baseline="0" dirty="0" smtClean="0"/>
              <a:t> are </a:t>
            </a:r>
            <a:r>
              <a:rPr lang="en-US" sz="1400" dirty="0" smtClean="0"/>
              <a:t>either Website</a:t>
            </a:r>
            <a:r>
              <a:rPr lang="en-US" sz="1400" baseline="0" dirty="0" smtClean="0"/>
              <a:t> Innovation, Replication, or Open.</a:t>
            </a:r>
            <a:endParaRPr lang="en-US" sz="1400"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15</a:t>
            </a:fld>
            <a:endParaRPr lang="en-US"/>
          </a:p>
        </p:txBody>
      </p:sp>
    </p:spTree>
    <p:extLst>
      <p:ext uri="{BB962C8B-B14F-4D97-AF65-F5344CB8AC3E}">
        <p14:creationId xmlns:p14="http://schemas.microsoft.com/office/powerpoint/2010/main" val="1511250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And then you’ll get to the LOI responses</a:t>
            </a:r>
            <a:r>
              <a:rPr lang="en-US" sz="1400" baseline="0" dirty="0" smtClean="0"/>
              <a:t> page. </a:t>
            </a:r>
            <a:r>
              <a:rPr lang="en-US" sz="1400" dirty="0" smtClean="0"/>
              <a:t>We recommend preparing your LOI responses in a Word or Notepad document prior to submitting them in the online system, to</a:t>
            </a:r>
            <a:r>
              <a:rPr lang="en-US" sz="1400" baseline="0" dirty="0" smtClean="0"/>
              <a:t> ensure you don’t lose any work.  The online system will automatically log you out after a period of inactivity, and even though it will prompt you, that won’t help if you’re away from your desk.</a:t>
            </a:r>
          </a:p>
          <a:p>
            <a:endParaRPr lang="en-US" sz="1400" baseline="0" dirty="0" smtClean="0"/>
          </a:p>
          <a:p>
            <a:r>
              <a:rPr lang="en-US" sz="1400" baseline="0" dirty="0" smtClean="0"/>
              <a:t>Please Note – the online system does not accept Word formatting like bullets, tables, bold, etc.  So it’s best to use no formatting if you’re using a Word document to prepare your LOI.</a:t>
            </a:r>
            <a:endParaRPr lang="en-US" sz="1400" dirty="0" smtClean="0"/>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16</a:t>
            </a:fld>
            <a:endParaRPr lang="en-US"/>
          </a:p>
        </p:txBody>
      </p:sp>
    </p:spTree>
    <p:extLst>
      <p:ext uri="{BB962C8B-B14F-4D97-AF65-F5344CB8AC3E}">
        <p14:creationId xmlns:p14="http://schemas.microsoft.com/office/powerpoint/2010/main" val="2652465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Make sure to save early and often…</a:t>
            </a:r>
          </a:p>
          <a:p>
            <a:endParaRPr lang="en-US" sz="1400" dirty="0" smtClean="0"/>
          </a:p>
          <a:p>
            <a:r>
              <a:rPr lang="en-US" sz="1400" dirty="0" smtClean="0"/>
              <a:t>When you’ve completed</a:t>
            </a:r>
            <a:r>
              <a:rPr lang="en-US" sz="1400" baseline="0" dirty="0" smtClean="0"/>
              <a:t> your responses in each field, hit save and continue.</a:t>
            </a:r>
            <a:endParaRPr lang="en-US" sz="1400"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17</a:t>
            </a:fld>
            <a:endParaRPr lang="en-US"/>
          </a:p>
        </p:txBody>
      </p:sp>
    </p:spTree>
    <p:extLst>
      <p:ext uri="{BB962C8B-B14F-4D97-AF65-F5344CB8AC3E}">
        <p14:creationId xmlns:p14="http://schemas.microsoft.com/office/powerpoint/2010/main" val="171155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Be sure to View PDF to proof it and save a copy locally prior to Submitting.  You will also be able to go back and View PDF from your home login page at LSC Grants until June 1, 2012</a:t>
            </a:r>
            <a:r>
              <a:rPr lang="en-US" sz="1400" baseline="0" dirty="0" smtClean="0"/>
              <a:t>, when full applications are due. (for those invited to submit full applications).</a:t>
            </a:r>
            <a:endParaRPr lang="en-US" sz="1400"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And this is the confirmation screen.</a:t>
            </a:r>
          </a:p>
          <a:p>
            <a:endParaRPr lang="en-US" sz="1400" baseline="0" dirty="0" smtClean="0"/>
          </a:p>
          <a:p>
            <a:r>
              <a:rPr lang="en-US" sz="1400" baseline="0" dirty="0" smtClean="0"/>
              <a:t>So at this point, I’m going to turn things over to Jane. She’s going to tell you what you need to do with your confirmation and then walk you through some other important information about the TIG cycle.</a:t>
            </a:r>
            <a:endParaRPr lang="en-US" sz="1400" baseline="0" dirty="0" smtClean="0"/>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19</a:t>
            </a:fld>
            <a:endParaRPr lang="en-US"/>
          </a:p>
        </p:txBody>
      </p:sp>
    </p:spTree>
    <p:extLst>
      <p:ext uri="{BB962C8B-B14F-4D97-AF65-F5344CB8AC3E}">
        <p14:creationId xmlns:p14="http://schemas.microsoft.com/office/powerpoint/2010/main" val="151626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We realize that some of you on the call might not</a:t>
            </a:r>
            <a:r>
              <a:rPr lang="en-US" sz="1400" baseline="0" dirty="0" smtClean="0"/>
              <a:t> be familiar with our program, so I thought we’d start with a little background…</a:t>
            </a:r>
            <a:endParaRPr lang="en-US" sz="1400"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a:t>
            </a:fld>
            <a:endParaRPr lang="en-US"/>
          </a:p>
        </p:txBody>
      </p:sp>
    </p:spTree>
    <p:extLst>
      <p:ext uri="{BB962C8B-B14F-4D97-AF65-F5344CB8AC3E}">
        <p14:creationId xmlns:p14="http://schemas.microsoft.com/office/powerpoint/2010/main" val="1010995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As David explained, it’s very important that you review the pdf of your submission BEFORE</a:t>
            </a:r>
            <a:r>
              <a:rPr lang="en-US" sz="1400" baseline="0" dirty="0" smtClean="0"/>
              <a:t> you click the Submit button to ensure that all of the information is included in the LOI.</a:t>
            </a:r>
          </a:p>
          <a:p>
            <a:endParaRPr lang="en-US" sz="1400" baseline="0" dirty="0" smtClean="0"/>
          </a:p>
          <a:p>
            <a:r>
              <a:rPr lang="en-US" sz="1400" baseline="0" dirty="0" smtClean="0"/>
              <a:t>Once you do submit the LOI, an email confirmation will be sent to the email associated with the login address used to submit the LOI.  Make sure to save a copy of that email as your confirmation.  </a:t>
            </a:r>
          </a:p>
          <a:p>
            <a:endParaRPr lang="en-US" sz="1400" baseline="0" dirty="0" smtClean="0"/>
          </a:p>
          <a:p>
            <a:r>
              <a:rPr lang="en-US" sz="1400" baseline="0" dirty="0" smtClean="0"/>
              <a:t>If you don’t receive an email, be sure to contact us.</a:t>
            </a:r>
            <a:endParaRPr lang="en-US" sz="1400"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20</a:t>
            </a:fld>
            <a:endParaRPr lang="en-US"/>
          </a:p>
        </p:txBody>
      </p:sp>
    </p:spTree>
    <p:extLst>
      <p:ext uri="{BB962C8B-B14F-4D97-AF65-F5344CB8AC3E}">
        <p14:creationId xmlns:p14="http://schemas.microsoft.com/office/powerpoint/2010/main" val="597683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As you plan your TIG project, I’d like to review </a:t>
            </a:r>
            <a:r>
              <a:rPr lang="en-US" sz="1400" baseline="0" dirty="0" smtClean="0"/>
              <a:t>some tips and resources to use.  It’s very important to include all the relevant staff that will be part of, or affected by, the project in the early planning stages.  That includes IT staff, project managers and users.  So, if you are planning an online intake project, include some of your intake staff in the planning.</a:t>
            </a:r>
          </a:p>
          <a:p>
            <a:endParaRPr lang="en-US" sz="1400" baseline="0" dirty="0" smtClean="0"/>
          </a:p>
          <a:p>
            <a:r>
              <a:rPr lang="en-US" sz="1400" baseline="0" dirty="0" smtClean="0"/>
              <a:t>Talk to past TIG recipients for tips and advice.  We have a TIG community that is collaborative and willing to share lessons learned.  The TIG website includes some descriptions and final reports from past projects, as well as complete lists of past awards.  </a:t>
            </a:r>
          </a:p>
          <a:p>
            <a:endParaRPr lang="en-US" sz="1400" baseline="0" dirty="0" smtClean="0"/>
          </a:p>
          <a:p>
            <a:r>
              <a:rPr lang="en-US" sz="1400" baseline="0" dirty="0" smtClean="0"/>
              <a:t>Talk to the TIG staff if you have questions or need additional information about a project you are planning. There’s a f</a:t>
            </a:r>
            <a:r>
              <a:rPr lang="en-US" sz="1400" dirty="0" smtClean="0"/>
              <a:t>ull list of the states included</a:t>
            </a:r>
            <a:r>
              <a:rPr lang="en-US" sz="1400" baseline="0" dirty="0" smtClean="0"/>
              <a:t> in each region</a:t>
            </a:r>
            <a:r>
              <a:rPr lang="en-US" sz="1400" dirty="0" smtClean="0"/>
              <a:t> and contact information for TIG staff at the end of the presentation.</a:t>
            </a:r>
          </a:p>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TIG funds are subject to the same rules and regulations as</a:t>
            </a:r>
            <a:r>
              <a:rPr lang="en-US" baseline="0" dirty="0" smtClean="0"/>
              <a:t> other LSC funds, including transfers and subgrants (45 CFR 1627), the Property Acquisition and Management Manual (PAMM – 45 CFR 1630) and Program Integrity (45 CFR 1610).  In addition, TIG awards include their own Grant Assurances. You can review prior year grant assurances on the Compliance page of the TIG website.  Some examples of the TIG grant assurances include things like:</a:t>
            </a:r>
          </a:p>
          <a:p>
            <a:r>
              <a:rPr lang="en-US" sz="1200" b="0" i="0" u="none" strike="noStrike" kern="1200" baseline="0" dirty="0" smtClean="0">
                <a:solidFill>
                  <a:schemeClr val="tx1"/>
                </a:solidFill>
                <a:latin typeface="+mn-lt"/>
                <a:ea typeface="+mn-ea"/>
                <a:cs typeface="+mn-cs"/>
              </a:rPr>
              <a:t>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A Conflicts of Interest Policy</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Following Technology Standards – such as the National Subject Matter Index and Naming Conventions for document assembly projects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Requirements for 3</a:t>
            </a:r>
            <a:r>
              <a:rPr lang="en-US" sz="1200" b="0" i="0" u="none" strike="noStrike" kern="1200" baseline="30000" dirty="0" smtClean="0">
                <a:solidFill>
                  <a:schemeClr val="tx1"/>
                </a:solidFill>
                <a:latin typeface="+mn-lt"/>
                <a:ea typeface="+mn-ea"/>
                <a:cs typeface="+mn-cs"/>
              </a:rPr>
              <a:t>rd</a:t>
            </a:r>
            <a:r>
              <a:rPr lang="en-US" sz="1200" b="0" i="0" u="none" strike="noStrike" kern="1200" baseline="0" dirty="0" smtClean="0">
                <a:solidFill>
                  <a:schemeClr val="tx1"/>
                </a:solidFill>
                <a:latin typeface="+mn-lt"/>
                <a:ea typeface="+mn-ea"/>
                <a:cs typeface="+mn-cs"/>
              </a:rPr>
              <a:t> Party Contracting for Services.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Termination Policies – for failure to report on time without receiving an extension; by mutual consent when the grantee decides to withdraw; for performance; if the recipient is no longer an LSC grantee.</a:t>
            </a:r>
          </a:p>
          <a:p>
            <a:endParaRPr lang="en-US" baseline="0" dirty="0" smtClean="0"/>
          </a:p>
          <a:p>
            <a:r>
              <a:rPr lang="en-US" baseline="0" dirty="0" smtClean="0"/>
              <a:t>Examples of Other Grant Assurances:</a:t>
            </a:r>
          </a:p>
          <a:p>
            <a:endParaRPr lang="en-US" baseline="0" dirty="0" smtClean="0"/>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Consider and address the special needs of persons with disabilities to ensure that any websites, materials and other grant-supported products are accessible to them.</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Similarly, consider and address the special needs of persons with limited literacy and limited English proficiency</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b="0" i="0" u="none" strike="noStrike" kern="1200" baseline="0" dirty="0" smtClean="0">
                <a:solidFill>
                  <a:schemeClr val="tx1"/>
                </a:solidFill>
                <a:latin typeface="+mn-lt"/>
                <a:ea typeface="+mn-ea"/>
                <a:cs typeface="+mn-cs"/>
              </a:rPr>
              <a:t>All funds disbursed by LSC pursuant to this grant shall be used solely for the project for which this grant is being made.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Staff designated to work on this project shall be given sufficient time to achieve the milestones of the grant - the total time commitments of any staff member working on this grant shall not exceed 1.0 Full-time Equivalent (FTE) for all work to be performed for the recipient. </a:t>
            </a:r>
          </a:p>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LSC will initially review all complete Letters of Intent to identify those that propose projects likely to improve access to justice or the efficiency, effectiveness, and quality of legal services provided by grantees. The Letters of Intent will be reviewed to determine the extent to which the project proposed is clearly described and well thought out, offers major benefits to our targeted client community, is cost effective, involves all of the parties needed to make it successful and sustainable, and is either innovative or a cost effective replication of prior successful projects.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Projects that meet the required criteria will be invited to submit full applications.</a:t>
            </a:r>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23</a:t>
            </a:fld>
            <a:endParaRPr lang="en-US"/>
          </a:p>
        </p:txBody>
      </p:sp>
    </p:spTree>
    <p:extLst>
      <p:ext uri="{BB962C8B-B14F-4D97-AF65-F5344CB8AC3E}">
        <p14:creationId xmlns:p14="http://schemas.microsoft.com/office/powerpoint/2010/main" val="2192426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invitations</a:t>
            </a:r>
            <a:r>
              <a:rPr lang="en-US" baseline="0" dirty="0" smtClean="0"/>
              <a:t> to submit a full application will be emailed (to the address in LSC Grants used to submit the LOI) in mid-April</a:t>
            </a:r>
          </a:p>
          <a:p>
            <a:endParaRPr lang="en-US" dirty="0" smtClean="0"/>
          </a:p>
          <a:p>
            <a:r>
              <a:rPr lang="en-US" dirty="0" smtClean="0"/>
              <a:t>For Project Budgets, think about the Personnel that will be working on the project – if</a:t>
            </a:r>
            <a:r>
              <a:rPr lang="en-US" baseline="0" dirty="0" smtClean="0"/>
              <a:t> they are current employees, how their duties will change to allow them time to work on the TIG.  All TIG funds must be accounted for separately – including appropriate personnel records for work on TIG projects.  For any proposed contracts, competitive bidding must be used to determine final contractor.  If sole source contracting is used, appropriate justification and documentation must be included in the grant file.</a:t>
            </a:r>
          </a:p>
          <a:p>
            <a:endParaRPr lang="en-US" baseline="0" dirty="0"/>
          </a:p>
          <a:p>
            <a:r>
              <a:rPr lang="en-US" baseline="0" dirty="0" smtClean="0"/>
              <a:t>The full application also includes a Project Narrative section, which we’ll review on the next slide.</a:t>
            </a:r>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creating</a:t>
            </a:r>
            <a:r>
              <a:rPr lang="en-US" baseline="0" dirty="0" smtClean="0"/>
              <a:t> a project plan and draft </a:t>
            </a:r>
            <a:r>
              <a:rPr lang="en-US" dirty="0" smtClean="0"/>
              <a:t>Evaluation Plan to help you define the</a:t>
            </a:r>
            <a:r>
              <a:rPr lang="en-US" baseline="0" dirty="0" smtClean="0"/>
              <a:t> project’s goals and objectives.  Go to TIG Website – Online Systems – TIG Grant Evaluation Planning and Final Reporting (http://tig.lsc.gov/tig_eval_plan_requirements.php). </a:t>
            </a:r>
          </a:p>
          <a:p>
            <a:endParaRPr lang="en-US" baseline="0" dirty="0" smtClean="0"/>
          </a:p>
          <a:p>
            <a:r>
              <a:rPr lang="en-US" baseline="0" dirty="0" smtClean="0"/>
              <a:t>Be realistic about the amount of time your project will take – we don’t penalize people for submitting payment requests early if you get the project done early!</a:t>
            </a:r>
          </a:p>
          <a:p>
            <a:endParaRPr lang="en-US" baseline="0" dirty="0" smtClean="0"/>
          </a:p>
          <a:p>
            <a:r>
              <a:rPr lang="en-US" baseline="0" dirty="0" smtClean="0"/>
              <a:t>State Justice Community Partnerships – we encourage collaboration with the courts, as well as other access to justice partners.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Full application requirements are subject to changes, and will be published in April.</a:t>
            </a:r>
            <a:endParaRPr lang="en-US" dirty="0" smtClean="0"/>
          </a:p>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TIG awards are approved by the LSC president, programs will be notified; there may be instances where the award amount approved does not exactly match the request, and there will be a negotiation of the final amount, final payment schedule and milestones and a final budget.  In addition, staff will review proposed milestones and payment schedules of all approved projects, and will work with programs to develop final payment schedules with milestones that are appropriate for the grant deliverables.  </a:t>
            </a:r>
          </a:p>
          <a:p>
            <a:endParaRPr lang="en-US" baseline="0" dirty="0" smtClean="0"/>
          </a:p>
          <a:p>
            <a:r>
              <a:rPr lang="en-US" baseline="0" dirty="0" smtClean="0"/>
              <a:t>Successful TIG recipients will be notified when their TIG Award packages are available in the online LSC Grants system.  Programs must download the award package, sign it and upload the signed award letter.  At that point, LSC will distribute </a:t>
            </a:r>
            <a:r>
              <a:rPr lang="en-US" baseline="0" dirty="0" err="1" smtClean="0"/>
              <a:t>initital</a:t>
            </a:r>
            <a:r>
              <a:rPr lang="en-US" baseline="0" dirty="0" smtClean="0"/>
              <a:t> payments, and projects will begin, usually by January.  So for the 2012 TIG cycle, projects will normally begin by January, 2013.  </a:t>
            </a:r>
          </a:p>
        </p:txBody>
      </p:sp>
      <p:sp>
        <p:nvSpPr>
          <p:cNvPr id="4" name="Slide Number Placeholder 3"/>
          <p:cNvSpPr>
            <a:spLocks noGrp="1"/>
          </p:cNvSpPr>
          <p:nvPr>
            <p:ph type="sldNum" sz="quarter" idx="10"/>
          </p:nvPr>
        </p:nvSpPr>
        <p:spPr/>
        <p:txBody>
          <a:bodyPr/>
          <a:lstStyle/>
          <a:p>
            <a:fld id="{F649B2E8-E05C-4602-B112-94022AD5A62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grant projects</a:t>
            </a:r>
            <a:r>
              <a:rPr lang="en-US" baseline="0" dirty="0" smtClean="0"/>
              <a:t> begin, they normally require 6-month payment periods.  Reports are due within 30 days of the end of each payment period.  Grants include a final payment period of 3 months to prepare the final report and evaluation of the project.  So, if you anticipate a project will take 12 months to complete, the grant term will actually be for 15 months.  </a:t>
            </a:r>
          </a:p>
          <a:p>
            <a:endParaRPr lang="en-US" baseline="0" dirty="0" smtClean="0"/>
          </a:p>
          <a:p>
            <a:r>
              <a:rPr lang="en-US" baseline="0" dirty="0" smtClean="0"/>
              <a:t>Be sure to allow yourself a realistic time frame to complete the project.  We don’t penalize grants that report early – so if you’re not sure you can complete a project in 12 months, ask for an 18 or 24 month grant term.</a:t>
            </a:r>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put together some links to additional resources</a:t>
            </a:r>
            <a:r>
              <a:rPr lang="en-US" baseline="0" dirty="0" smtClean="0"/>
              <a:t> to use while you are putting together a TIG project for the 2012 cycle.  </a:t>
            </a:r>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 mentioned earlier, the TIG staff works</a:t>
            </a:r>
            <a:r>
              <a:rPr lang="en-US" baseline="0" dirty="0" smtClean="0"/>
              <a:t> in three regions – North, South and West.  In addition, Bristow Hardin works with projects related to Veterans, and assists grantees in developing Evaluation Plans and Final Reports.  Eric Mathison is often the first point of contact for TIG projects, working with grantees to ensure their payment requests and reporting are complete.  </a:t>
            </a:r>
          </a:p>
          <a:p>
            <a:endParaRPr lang="en-US" baseline="0" dirty="0" smtClean="0"/>
          </a:p>
          <a:p>
            <a:r>
              <a:rPr lang="en-US" baseline="0" dirty="0" smtClean="0"/>
              <a:t>We also have a new TIG Staff member, our intern Ashley Miller</a:t>
            </a:r>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z="1400" dirty="0" smtClean="0"/>
              <a:t>We’re happy to announce that TIG has approximately $3.4 million available for 2012 technology</a:t>
            </a:r>
            <a:r>
              <a:rPr lang="en-US" sz="1400" baseline="0" dirty="0" smtClean="0"/>
              <a:t> grant awards.</a:t>
            </a:r>
          </a:p>
          <a:p>
            <a:pPr eaLnBrk="1" hangingPunct="1"/>
            <a:endParaRPr lang="en-US" sz="1400" baseline="0" dirty="0" smtClean="0"/>
          </a:p>
          <a:p>
            <a:pPr eaLnBrk="1" hangingPunct="1"/>
            <a:r>
              <a:rPr lang="en-US" sz="1400" baseline="0" dirty="0" smtClean="0"/>
              <a:t>To give you an idea of our grant cycle schedule, the process begins with submission of Letters of Intent. Our online system that allows those submissions opens at the end of this week. Applicants then have until March 12</a:t>
            </a:r>
            <a:r>
              <a:rPr lang="en-US" sz="1400" baseline="30000" dirty="0" smtClean="0"/>
              <a:t>th</a:t>
            </a:r>
            <a:r>
              <a:rPr lang="en-US" sz="1400" baseline="0" dirty="0" smtClean="0"/>
              <a:t> to submit an LOI.</a:t>
            </a:r>
          </a:p>
          <a:p>
            <a:pPr eaLnBrk="1" hangingPunct="1"/>
            <a:endParaRPr lang="en-US" sz="1400" baseline="0" dirty="0" smtClean="0"/>
          </a:p>
          <a:p>
            <a:pPr eaLnBrk="1" hangingPunct="1"/>
            <a:r>
              <a:rPr lang="en-US" sz="1400" baseline="0" dirty="0" smtClean="0"/>
              <a:t>Following that, LSC will invite successful applicants from the LOI stage to submit full applications; those invitations go out April 16th.</a:t>
            </a:r>
          </a:p>
          <a:p>
            <a:pPr eaLnBrk="1" hangingPunct="1"/>
            <a:endParaRPr lang="en-US" sz="1400" baseline="0" dirty="0" smtClean="0"/>
          </a:p>
          <a:p>
            <a:pPr eaLnBrk="1" hangingPunct="1"/>
            <a:r>
              <a:rPr lang="en-US" sz="1400" baseline="0" dirty="0" smtClean="0"/>
              <a:t>Full Applications are due June 1</a:t>
            </a:r>
            <a:r>
              <a:rPr lang="en-US" sz="1400" baseline="30000" dirty="0" smtClean="0"/>
              <a:t>st</a:t>
            </a:r>
            <a:r>
              <a:rPr lang="en-US" sz="1400" baseline="0" dirty="0" smtClean="0"/>
              <a:t>; and TIG Awards Notifications typically occur around September.</a:t>
            </a:r>
            <a:endParaRPr lang="en-US" sz="1400"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I’d also like to give a</a:t>
            </a:r>
            <a:r>
              <a:rPr lang="en-US" sz="1400" baseline="0" dirty="0" smtClean="0"/>
              <a:t> general sense of award amounts for TIGs, the number of projects we typically fund, and grant terms of those projects.</a:t>
            </a:r>
          </a:p>
          <a:p>
            <a:endParaRPr lang="en-US" sz="1400" baseline="0" dirty="0" smtClean="0"/>
          </a:p>
          <a:p>
            <a:r>
              <a:rPr lang="en-US" sz="1400" baseline="0" dirty="0" smtClean="0"/>
              <a:t>There is no limit on TIG funding requests, so you can request as much or as little as you’d like. We do recommend a minimum request of $30,000 – this is a federally funded program, and there are certain administrative and oversight activities that our grantees are required to complete for each grant. This does take up some time and does involve a cost.</a:t>
            </a:r>
          </a:p>
          <a:p>
            <a:endParaRPr lang="en-US" sz="1400" baseline="0" dirty="0" smtClean="0"/>
          </a:p>
          <a:p>
            <a:r>
              <a:rPr lang="en-US" sz="1400" baseline="0" dirty="0" smtClean="0"/>
              <a:t>That said, we will consider all requests, including those lower than $30,000.</a:t>
            </a:r>
          </a:p>
          <a:p>
            <a:endParaRPr lang="en-US" sz="1400" baseline="0" dirty="0" smtClean="0"/>
          </a:p>
          <a:p>
            <a:r>
              <a:rPr lang="en-US" sz="1400" baseline="0" dirty="0" smtClean="0"/>
              <a:t>…</a:t>
            </a:r>
            <a:endParaRPr lang="en-US" sz="1400"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86C122-4A78-43FE-9E04-F997AC49295D}" type="slidenum">
              <a:rPr lang="en-US"/>
              <a:pPr/>
              <a:t>5</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sz="1600" dirty="0" smtClean="0"/>
              <a:t>There are certain</a:t>
            </a:r>
            <a:r>
              <a:rPr lang="en-US" sz="1600" baseline="0" dirty="0" smtClean="0"/>
              <a:t> eligibility rules that potential applicants should be aware of. First….</a:t>
            </a:r>
          </a:p>
          <a:p>
            <a:endParaRPr lang="en-US" sz="1600" baseline="0" dirty="0" smtClean="0"/>
          </a:p>
          <a:p>
            <a:r>
              <a:rPr lang="en-US" sz="1600" kern="1200" dirty="0" smtClean="0">
                <a:solidFill>
                  <a:schemeClr val="tx1"/>
                </a:solidFill>
                <a:effectLst/>
                <a:latin typeface="+mn-lt"/>
                <a:ea typeface="+mn-ea"/>
                <a:cs typeface="+mn-cs"/>
              </a:rPr>
              <a:t>LSC recipients that have had a previous TIG terminated for failure to provide timely documentation are not eligible to receive a TIG for three years after their earlier grant was terminated. This policy does not apply to applicants that worked with LSC to end a TIG early after an unsuccessful project implementation resulting from technology limitations, a failed proof of concept, or other reasons outside of the applicant’s control. What’s important here is that this ineligibility</a:t>
            </a:r>
            <a:r>
              <a:rPr lang="en-US" sz="1600" kern="1200" baseline="0" dirty="0" smtClean="0">
                <a:solidFill>
                  <a:schemeClr val="tx1"/>
                </a:solidFill>
                <a:effectLst/>
                <a:latin typeface="+mn-lt"/>
                <a:ea typeface="+mn-ea"/>
                <a:cs typeface="+mn-cs"/>
              </a:rPr>
              <a:t> only applies to a very small group of grantees, and if you have questions about it you should contact TIG staff for more information. </a:t>
            </a:r>
            <a:r>
              <a:rPr lang="en-US" sz="1600" baseline="0" dirty="0" smtClean="0"/>
              <a:t> </a:t>
            </a:r>
            <a:endParaRPr lang="en-US" sz="16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286312-3B11-4E69-90A3-2E49CB812198}" type="slidenum">
              <a:rPr lang="en-US"/>
              <a:pPr/>
              <a:t>6</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normAutofit fontScale="32500" lnSpcReduction="20000"/>
          </a:bodyPr>
          <a:lstStyle/>
          <a:p>
            <a:r>
              <a:rPr lang="en-US" dirty="0" smtClean="0"/>
              <a:t>As with previous TIG cycles, LSC has three grant categories for 2012. It’s important to note that we</a:t>
            </a:r>
            <a:r>
              <a:rPr lang="en-US" baseline="0" dirty="0" smtClean="0"/>
              <a:t> don’t allocate any specific amount of our funding for any specific grant category. This is simply our system allows us to organize the LOIs submitted. </a:t>
            </a:r>
            <a:r>
              <a:rPr lang="en-US" baseline="0" dirty="0" smtClean="0"/>
              <a:t>So applying </a:t>
            </a:r>
            <a:r>
              <a:rPr lang="en-US" baseline="0" dirty="0" smtClean="0"/>
              <a:t>in one category instead of another provides you </a:t>
            </a:r>
            <a:r>
              <a:rPr lang="en-US" baseline="0" dirty="0" smtClean="0"/>
              <a:t>no additional benefit during the review; </a:t>
            </a:r>
            <a:r>
              <a:rPr lang="en-US" baseline="0" dirty="0" smtClean="0"/>
              <a:t>it’s just to help us keep our applications organized during the review.</a:t>
            </a:r>
          </a:p>
          <a:p>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90F940-22D4-4013-9AB3-448958203761}" type="slidenum">
              <a:rPr lang="en-US"/>
              <a:pPr/>
              <a:t>7</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Our first category is Website Improvement and Innovation. For 10 years, TIG offered very structured website grants that were intended to establish and further develop statewide websites across the country.</a:t>
            </a:r>
            <a:r>
              <a:rPr lang="en-US" baseline="0" dirty="0" smtClean="0"/>
              <a:t> While those grants no longer exist, we still seek i</a:t>
            </a:r>
            <a:r>
              <a:rPr lang="en-US" dirty="0" smtClean="0"/>
              <a:t>nitiatives to improve and expand the use of </a:t>
            </a:r>
            <a:r>
              <a:rPr lang="en-US" i="1" dirty="0" smtClean="0"/>
              <a:t>statewide websites. This can include  </a:t>
            </a:r>
            <a:r>
              <a:rPr lang="en-US" i="0" dirty="0" smtClean="0"/>
              <a:t>a</a:t>
            </a:r>
            <a:r>
              <a:rPr lang="en-US" dirty="0" smtClean="0"/>
              <a:t>dding new tools, promoting website traffic, supporting integrations between</a:t>
            </a:r>
            <a:r>
              <a:rPr lang="en-US" baseline="0" dirty="0" smtClean="0"/>
              <a:t> other sites or other systems, and</a:t>
            </a:r>
            <a:r>
              <a:rPr lang="en-US" dirty="0" smtClean="0"/>
              <a:t> building community around</a:t>
            </a:r>
            <a:r>
              <a:rPr lang="en-US" baseline="0" dirty="0" smtClean="0"/>
              <a:t> the </a:t>
            </a:r>
            <a:r>
              <a:rPr lang="en-US" dirty="0" smtClean="0"/>
              <a:t>SWWS to better serve the advocates and client population.</a:t>
            </a:r>
          </a:p>
          <a:p>
            <a:endParaRPr lang="en-US" dirty="0" smtClean="0"/>
          </a:p>
          <a:p>
            <a:r>
              <a:rPr lang="en-US" dirty="0" smtClean="0"/>
              <a:t>So if you have a project to improve or enhance your statewide website, you should submit</a:t>
            </a:r>
            <a:r>
              <a:rPr lang="en-US" baseline="0" dirty="0" smtClean="0"/>
              <a:t> your LOI under this category.</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81E8C8-F663-4FE6-92B3-3617288C5905}" type="slidenum">
              <a:rPr lang="en-US"/>
              <a:pPr/>
              <a:t>8</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dirty="0" smtClean="0"/>
              <a:t>Our next category</a:t>
            </a:r>
            <a:r>
              <a:rPr lang="en-US" baseline="0" dirty="0" smtClean="0"/>
              <a:t> is Replication and Adaptation. Here, LSC seeks projects that replicate, adapt, or provided added value to the work of prior successful TIG projects. As I mentioned at the beginning, TIG has funded over 450 grants, and many of those have very effectively increased access to justice. Replication and Adaption invites you to bring those successful projects to your program, service area, or state.</a:t>
            </a:r>
          </a:p>
          <a:p>
            <a:endParaRPr lang="en-US" baseline="0" dirty="0" smtClean="0"/>
          </a:p>
          <a:p>
            <a:r>
              <a:rPr lang="en-US" baseline="0" dirty="0" smtClean="0"/>
              <a:t>Replication and Adaptation has two subcategories. This first is the general Replication, which is open to any previous TIGs with replication potential. The second is automated form replication, which is focused on adapting successful document assembly interviews to new jurisdictions. The widespread adoption of automated forms has been one of our biggest success stories with TIG, and here we invite programs to submit projects that expand the reach and impact of automated forms.  </a:t>
            </a:r>
          </a:p>
          <a:p>
            <a:endParaRPr lang="en-US" baseline="0" dirty="0" smtClean="0"/>
          </a:p>
          <a:p>
            <a:r>
              <a:rPr lang="en-US" baseline="0" dirty="0" smtClean="0"/>
              <a:t>Finally, at the bottom of the slide, you can see that we have a link to several projects that TIG staff have identified as having significant replication potential.</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332A2C-299B-4B5B-81B9-AC6A52366481}" type="slidenum">
              <a:rPr lang="en-US"/>
              <a:pPr/>
              <a:t>9</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sz="1400" dirty="0" smtClean="0"/>
              <a:t>Finally, the Open</a:t>
            </a:r>
            <a:r>
              <a:rPr lang="en-US" sz="1400" baseline="0" dirty="0" smtClean="0"/>
              <a:t> category is our catch-all category for projects that don’t fall within the website and replication classifications. The Open category provides a lot of flexibility – not to mention a great opportunity for applicants interested in coming up with smart and creative uses </a:t>
            </a:r>
            <a:r>
              <a:rPr lang="en-US" sz="1400" baseline="0" dirty="0" smtClean="0"/>
              <a:t>of new </a:t>
            </a:r>
            <a:r>
              <a:rPr lang="en-US" sz="1400" baseline="0" dirty="0" smtClean="0"/>
              <a:t>technology in legal aid.</a:t>
            </a:r>
          </a:p>
          <a:p>
            <a:endParaRPr lang="en-US" sz="1400" baseline="0" dirty="0" smtClean="0"/>
          </a:p>
          <a:p>
            <a:r>
              <a:rPr lang="en-US" sz="1400" baseline="0" dirty="0" smtClean="0"/>
              <a:t>If you apply in the Open category, please keep in mind </a:t>
            </a:r>
            <a:r>
              <a:rPr lang="en-US" sz="1400" baseline="0" dirty="0" smtClean="0"/>
              <a:t>that we’re looking for proposals that can demonstrate all or most of the following:</a:t>
            </a:r>
          </a:p>
          <a:p>
            <a:endParaRPr lang="en-US" sz="1400" baseline="0" dirty="0" smtClean="0"/>
          </a:p>
          <a:p>
            <a:r>
              <a:rPr lang="en-US" sz="1400" baseline="0" dirty="0" smtClean="0"/>
              <a:t>We are seeking projects that…</a:t>
            </a:r>
            <a:endParaRPr lang="en-US" sz="14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2348E5D6-ADA0-4AE1-9705-DCA66861FD9B}" type="datetimeFigureOut">
              <a:rPr lang="en-US"/>
              <a:pPr>
                <a:defRPr/>
              </a:pPr>
              <a:t>2/8/2012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802D764-05AF-432A-BFC1-F28159714171}" type="slidenum">
              <a:rPr lang="en-US"/>
              <a:pPr>
                <a:defRPr/>
              </a:pPr>
              <a:t>‹#›</a:t>
            </a:fld>
            <a:endParaRPr lang="en-US"/>
          </a:p>
        </p:txBody>
      </p:sp>
    </p:spTree>
    <p:extLst>
      <p:ext uri="{BB962C8B-B14F-4D97-AF65-F5344CB8AC3E}">
        <p14:creationId xmlns:p14="http://schemas.microsoft.com/office/powerpoint/2010/main" val="18563202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81ED745-862F-422E-9DD7-16214D8A8F9E}" type="datetimeFigureOut">
              <a:rPr lang="en-US"/>
              <a:pPr>
                <a:defRPr/>
              </a:pPr>
              <a:t>2/8/2012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8B6BC9-031C-40A2-9822-B4A1842ED5DB}" type="slidenum">
              <a:rPr lang="en-US"/>
              <a:pPr>
                <a:defRPr/>
              </a:pPr>
              <a:t>‹#›</a:t>
            </a:fld>
            <a:endParaRPr lang="en-US"/>
          </a:p>
        </p:txBody>
      </p:sp>
    </p:spTree>
    <p:extLst>
      <p:ext uri="{BB962C8B-B14F-4D97-AF65-F5344CB8AC3E}">
        <p14:creationId xmlns:p14="http://schemas.microsoft.com/office/powerpoint/2010/main" val="310784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576BD8A-4B17-498C-989E-6E91FAA2201B}" type="datetimeFigureOut">
              <a:rPr lang="en-US"/>
              <a:pPr>
                <a:defRPr/>
              </a:pPr>
              <a:t>2/8/2012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0F740D81-8802-4030-8DB8-CC65D6017734}" type="slidenum">
              <a:rPr lang="en-US"/>
              <a:pPr>
                <a:defRPr/>
              </a:pPr>
              <a:t>‹#›</a:t>
            </a:fld>
            <a:endParaRPr lang="en-US"/>
          </a:p>
        </p:txBody>
      </p:sp>
    </p:spTree>
    <p:extLst>
      <p:ext uri="{BB962C8B-B14F-4D97-AF65-F5344CB8AC3E}">
        <p14:creationId xmlns:p14="http://schemas.microsoft.com/office/powerpoint/2010/main" val="22873458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lvl1pPr>
              <a:buFont typeface="Wingdings" pitchFamily="2" charset="2"/>
              <a:buChar char="q"/>
              <a:defRPr/>
            </a:lvl1pPr>
            <a:lvl2pPr>
              <a:buSzPct val="90000"/>
              <a:buFont typeface="Wingdings" pitchFamily="2" charset="2"/>
              <a:buChar char="§"/>
              <a:defRPr/>
            </a:lvl2pPr>
            <a:lvl3pPr>
              <a:buSzPct val="90000"/>
              <a:buFont typeface="Arial" pitchFamily="34" charset="0"/>
              <a:buChar char="•"/>
              <a:defRPr/>
            </a:lvl3pPr>
            <a:lvl4pPr>
              <a:buFont typeface="Courier New" pitchFamily="49" charset="0"/>
              <a:buChar char="o"/>
              <a:defRPr/>
            </a:lvl4pPr>
            <a:lvl5pPr>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8D68FF4B-EA9D-4559-B110-D4BFAF667311}" type="datetimeFigureOut">
              <a:rPr lang="en-US"/>
              <a:pPr>
                <a:defRPr/>
              </a:pPr>
              <a:t>2/8/2012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54E34D0-58C4-448E-BCA5-420BDD719E82}" type="slidenum">
              <a:rPr lang="en-US"/>
              <a:pPr>
                <a:defRPr/>
              </a:pPr>
              <a:t>‹#›</a:t>
            </a:fld>
            <a:endParaRPr lang="en-US"/>
          </a:p>
        </p:txBody>
      </p:sp>
    </p:spTree>
    <p:extLst>
      <p:ext uri="{BB962C8B-B14F-4D97-AF65-F5344CB8AC3E}">
        <p14:creationId xmlns:p14="http://schemas.microsoft.com/office/powerpoint/2010/main" val="38513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5296DDED-15BB-4C2C-945D-43C9863B4C76}" type="datetimeFigureOut">
              <a:rPr lang="en-US"/>
              <a:pPr>
                <a:defRPr/>
              </a:pPr>
              <a:t>2/8/2012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A3DABB16-CC08-4CD1-9831-78BBBDDD9B8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456852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DB3ABDC0-8422-4FFE-BBCF-A6E4E330D496}" type="datetimeFigureOut">
              <a:rPr lang="en-US"/>
              <a:pPr>
                <a:defRPr/>
              </a:pPr>
              <a:t>2/8/2012</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318EE2B-E697-4B1B-9B9B-8C48617E35D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30942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438305CC-9229-4CDF-B7B0-BDA0CC50052D}" type="datetimeFigureOut">
              <a:rPr lang="en-US"/>
              <a:pPr>
                <a:defRPr/>
              </a:pPr>
              <a:t>2/8/2012</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8EEBAD50-68DC-4FF1-86ED-F124D8C7681A}"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38023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0CA6C23-201B-4952-8B92-E52C27A20B6B}" type="datetimeFigureOut">
              <a:rPr lang="en-US"/>
              <a:pPr>
                <a:defRPr/>
              </a:pPr>
              <a:t>2/8/2012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9235E7B-156D-4BA6-AF03-966B30B0BD6C}" type="slidenum">
              <a:rPr lang="en-US"/>
              <a:pPr>
                <a:defRPr/>
              </a:pPr>
              <a:t>‹#›</a:t>
            </a:fld>
            <a:endParaRPr lang="en-US"/>
          </a:p>
        </p:txBody>
      </p:sp>
    </p:spTree>
    <p:extLst>
      <p:ext uri="{BB962C8B-B14F-4D97-AF65-F5344CB8AC3E}">
        <p14:creationId xmlns:p14="http://schemas.microsoft.com/office/powerpoint/2010/main" val="294829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13D3C1F-5D6C-4A64-91E1-39C75967B132}" type="datetimeFigureOut">
              <a:rPr lang="en-US"/>
              <a:pPr>
                <a:defRPr/>
              </a:pPr>
              <a:t>2/8/2012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C951143-1563-4CB5-90CD-864064C6DC6E}" type="slidenum">
              <a:rPr lang="en-US"/>
              <a:pPr>
                <a:defRPr/>
              </a:pPr>
              <a:t>‹#›</a:t>
            </a:fld>
            <a:endParaRPr lang="en-US"/>
          </a:p>
        </p:txBody>
      </p:sp>
    </p:spTree>
    <p:extLst>
      <p:ext uri="{BB962C8B-B14F-4D97-AF65-F5344CB8AC3E}">
        <p14:creationId xmlns:p14="http://schemas.microsoft.com/office/powerpoint/2010/main" val="276822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ECA7A4E-9466-4F09-A2DF-FEA63469EED3}" type="datetimeFigureOut">
              <a:rPr lang="en-US"/>
              <a:pPr>
                <a:defRPr/>
              </a:pPr>
              <a:t>2/8/2012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25A0230-651A-4F66-8D23-E6FE3AD4B5E6}" type="slidenum">
              <a:rPr lang="en-US"/>
              <a:pPr>
                <a:defRPr/>
              </a:pPr>
              <a:t>‹#›</a:t>
            </a:fld>
            <a:endParaRPr lang="en-US"/>
          </a:p>
        </p:txBody>
      </p:sp>
    </p:spTree>
    <p:extLst>
      <p:ext uri="{BB962C8B-B14F-4D97-AF65-F5344CB8AC3E}">
        <p14:creationId xmlns:p14="http://schemas.microsoft.com/office/powerpoint/2010/main" val="418051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496214B5-EA4C-4011-8707-31187A93A836}" type="datetimeFigureOut">
              <a:rPr lang="en-US"/>
              <a:pPr>
                <a:defRPr/>
              </a:pPr>
              <a:t>2/8/2012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5237B9E-82B8-415F-8C0F-6FE3EC097F27}"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4898625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D504187B-5006-477E-A68E-4AEA1F4E6109}" type="datetimeFigureOut">
              <a:rPr lang="en-US"/>
              <a:pPr>
                <a:defRPr/>
              </a:pPr>
              <a:t>2/8/2012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0E52D220-1BED-4F6D-9B00-7C0F50FFA9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2" r:id="rId2"/>
    <p:sldLayoutId id="2147483727" r:id="rId3"/>
    <p:sldLayoutId id="2147483728" r:id="rId4"/>
    <p:sldLayoutId id="2147483729" r:id="rId5"/>
    <p:sldLayoutId id="2147483723" r:id="rId6"/>
    <p:sldLayoutId id="2147483730" r:id="rId7"/>
    <p:sldLayoutId id="2147483724" r:id="rId8"/>
    <p:sldLayoutId id="2147483731" r:id="rId9"/>
    <p:sldLayoutId id="2147483725" r:id="rId10"/>
    <p:sldLayoutId id="2147483732"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DD8047"/>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A5AB81"/>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scgrants.lsc.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ants.lsc.gov/"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echgrants@lsc.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tig.lsc.gov/grants/final-reports/final-report-samples-replicable-project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tig.lsc.gov/grants/past-grant-award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tig.lsc.gov/grants/complianc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www.probono.net/dasupport" TargetMode="External"/><Relationship Id="rId3" Type="http://schemas.openxmlformats.org/officeDocument/2006/relationships/hyperlink" Target="http://tig.lsc.gov/" TargetMode="External"/><Relationship Id="rId7" Type="http://schemas.openxmlformats.org/officeDocument/2006/relationships/hyperlink" Target="http://www.a2jauthor.org/" TargetMode="External"/><Relationship Id="rId12" Type="http://schemas.openxmlformats.org/officeDocument/2006/relationships/hyperlink" Target="http://www.openadvocate.org/dlaw/index.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lawhelpinteractive.org/" TargetMode="External"/><Relationship Id="rId11" Type="http://schemas.openxmlformats.org/officeDocument/2006/relationships/hyperlink" Target="mailto:lkeith@probono.net" TargetMode="External"/><Relationship Id="rId5" Type="http://schemas.openxmlformats.org/officeDocument/2006/relationships/hyperlink" Target="http://lsntap.org/tech-library" TargetMode="External"/><Relationship Id="rId10" Type="http://schemas.openxmlformats.org/officeDocument/2006/relationships/hyperlink" Target="http://www.probono.net/statewebsites" TargetMode="External"/><Relationship Id="rId4" Type="http://schemas.openxmlformats.org/officeDocument/2006/relationships/hyperlink" Target="http://tig.lsc.gov/grants/application-process" TargetMode="External"/><Relationship Id="rId9" Type="http://schemas.openxmlformats.org/officeDocument/2006/relationships/hyperlink" Target="mailto:cjohnson@probono.ne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mathisone@lsc.gov" TargetMode="External"/><Relationship Id="rId7" Type="http://schemas.openxmlformats.org/officeDocument/2006/relationships/hyperlink" Target="mailto:ribadeneyraj@lsc.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mailto:grawdon@lsc.gov" TargetMode="External"/><Relationship Id="rId5" Type="http://schemas.openxmlformats.org/officeDocument/2006/relationships/hyperlink" Target="mailto:bonebraked@lsc.gov" TargetMode="External"/><Relationship Id="rId4" Type="http://schemas.openxmlformats.org/officeDocument/2006/relationships/hyperlink" Target="mailto:hardinb@lsc.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ig.lsc.gov/grants/past-grant-awards/technology-initiative-grant-20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awhelpinteractive.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tig.lsc.gov/grants/final-reports/final-report-samples-replicable-project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524000" y="762000"/>
            <a:ext cx="6477000" cy="2438400"/>
          </a:xfrm>
        </p:spPr>
        <p:txBody>
          <a:bodyPr>
            <a:normAutofit/>
          </a:bodyPr>
          <a:lstStyle/>
          <a:p>
            <a:pPr eaLnBrk="1" fontAlgn="auto" hangingPunct="1">
              <a:spcAft>
                <a:spcPts val="0"/>
              </a:spcAft>
              <a:defRPr/>
            </a:pPr>
            <a:r>
              <a:rPr lang="en-US" dirty="0" smtClean="0">
                <a:solidFill>
                  <a:schemeClr val="tx1"/>
                </a:solidFill>
              </a:rPr>
              <a:t>2012 TIG </a:t>
            </a:r>
            <a:r>
              <a:rPr lang="en-US" dirty="0">
                <a:solidFill>
                  <a:schemeClr val="tx1"/>
                </a:solidFill>
              </a:rPr>
              <a:t>Cycle Informational Webinar</a:t>
            </a:r>
          </a:p>
        </p:txBody>
      </p:sp>
      <p:sp>
        <p:nvSpPr>
          <p:cNvPr id="9219" name="TextBox 12"/>
          <p:cNvSpPr txBox="1">
            <a:spLocks noChangeArrowheads="1"/>
          </p:cNvSpPr>
          <p:nvPr/>
        </p:nvSpPr>
        <p:spPr bwMode="auto">
          <a:xfrm>
            <a:off x="2819400" y="3886200"/>
            <a:ext cx="5410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latin typeface="Calibri" pitchFamily="34" charset="0"/>
              </a:rPr>
              <a:t>David Bonebrake</a:t>
            </a:r>
            <a:r>
              <a:rPr lang="en-US" sz="2800" dirty="0" smtClean="0">
                <a:latin typeface="Calibri" pitchFamily="34" charset="0"/>
              </a:rPr>
              <a:t>, </a:t>
            </a:r>
            <a:r>
              <a:rPr lang="en-US" sz="2800" dirty="0">
                <a:latin typeface="Calibri" pitchFamily="34" charset="0"/>
              </a:rPr>
              <a:t>Jane Ribadeneyra</a:t>
            </a:r>
          </a:p>
          <a:p>
            <a:pPr eaLnBrk="1" hangingPunct="1"/>
            <a:r>
              <a:rPr lang="en-US" sz="2800" dirty="0">
                <a:latin typeface="Calibri" pitchFamily="34" charset="0"/>
              </a:rPr>
              <a:t>Legal Services Corporation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57200"/>
            <a:ext cx="8229600" cy="990600"/>
          </a:xfrm>
        </p:spPr>
        <p:txBody>
          <a:bodyPr/>
          <a:lstStyle/>
          <a:p>
            <a:r>
              <a:rPr lang="en-US" dirty="0"/>
              <a:t>TIG </a:t>
            </a:r>
            <a:r>
              <a:rPr lang="en-US" dirty="0" smtClean="0"/>
              <a:t>2012 </a:t>
            </a:r>
            <a:r>
              <a:rPr lang="en-US" dirty="0"/>
              <a:t>Areas of Interest</a:t>
            </a:r>
          </a:p>
        </p:txBody>
      </p:sp>
      <p:sp>
        <p:nvSpPr>
          <p:cNvPr id="33795" name="Rectangle 3"/>
          <p:cNvSpPr>
            <a:spLocks noGrp="1" noChangeArrowheads="1"/>
          </p:cNvSpPr>
          <p:nvPr>
            <p:ph type="body" idx="1"/>
          </p:nvPr>
        </p:nvSpPr>
        <p:spPr>
          <a:xfrm>
            <a:off x="457200" y="1676400"/>
            <a:ext cx="8229600" cy="4419600"/>
          </a:xfrm>
        </p:spPr>
        <p:txBody>
          <a:bodyPr/>
          <a:lstStyle/>
          <a:p>
            <a:pPr>
              <a:lnSpc>
                <a:spcPct val="90000"/>
              </a:lnSpc>
            </a:pPr>
            <a:r>
              <a:rPr lang="en-US" sz="2800" dirty="0" smtClean="0"/>
              <a:t>Using Mobile Technologies to Provide and Increase Access to Legal Assistance</a:t>
            </a:r>
          </a:p>
          <a:p>
            <a:pPr>
              <a:lnSpc>
                <a:spcPct val="90000"/>
              </a:lnSpc>
            </a:pPr>
            <a:r>
              <a:rPr lang="en-US" sz="2800" dirty="0" smtClean="0"/>
              <a:t>Leveraging Technology to Increase Pro Bono Attorney and Law Student Involvement</a:t>
            </a:r>
          </a:p>
          <a:p>
            <a:pPr>
              <a:lnSpc>
                <a:spcPct val="90000"/>
              </a:lnSpc>
            </a:pPr>
            <a:r>
              <a:rPr lang="en-US" sz="2800" dirty="0" smtClean="0"/>
              <a:t>Technology Tools with Applicability to Federal Laws</a:t>
            </a:r>
          </a:p>
          <a:p>
            <a:pPr>
              <a:lnSpc>
                <a:spcPct val="90000"/>
              </a:lnSpc>
            </a:pPr>
            <a:r>
              <a:rPr lang="en-US" sz="2800" dirty="0"/>
              <a:t>Use of Data to Analyze Service Delivery and Develop Advocacy </a:t>
            </a:r>
            <a:r>
              <a:rPr lang="en-US" sz="2800" dirty="0" smtClean="0"/>
              <a:t>Strategies</a:t>
            </a:r>
          </a:p>
          <a:p>
            <a:pPr>
              <a:lnSpc>
                <a:spcPct val="90000"/>
              </a:lnSpc>
            </a:pPr>
            <a:r>
              <a:rPr lang="en-US" sz="2800" dirty="0"/>
              <a:t>Leveraging Technology to Support </a:t>
            </a:r>
            <a:r>
              <a:rPr lang="en-US" sz="2800" dirty="0" smtClean="0"/>
              <a:t>Shared Infrastructure </a:t>
            </a:r>
            <a:r>
              <a:rPr lang="en-US" sz="2800" dirty="0"/>
              <a:t>and Staffing</a:t>
            </a:r>
          </a:p>
        </p:txBody>
      </p:sp>
    </p:spTree>
    <p:extLst>
      <p:ext uri="{BB962C8B-B14F-4D97-AF65-F5344CB8AC3E}">
        <p14:creationId xmlns:p14="http://schemas.microsoft.com/office/powerpoint/2010/main" val="3052817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TIG </a:t>
            </a:r>
            <a:r>
              <a:rPr lang="en-US" dirty="0" smtClean="0"/>
              <a:t>2012 </a:t>
            </a:r>
            <a:r>
              <a:rPr lang="en-US" dirty="0"/>
              <a:t>LOI Requirements</a:t>
            </a:r>
          </a:p>
        </p:txBody>
      </p:sp>
      <p:sp>
        <p:nvSpPr>
          <p:cNvPr id="35843" name="Rectangle 3"/>
          <p:cNvSpPr>
            <a:spLocks noGrp="1" noChangeArrowheads="1"/>
          </p:cNvSpPr>
          <p:nvPr>
            <p:ph type="body" idx="1"/>
          </p:nvPr>
        </p:nvSpPr>
        <p:spPr>
          <a:xfrm>
            <a:off x="457200" y="1752600"/>
            <a:ext cx="8229600" cy="4572000"/>
          </a:xfrm>
        </p:spPr>
        <p:txBody>
          <a:bodyPr/>
          <a:lstStyle/>
          <a:p>
            <a:pPr>
              <a:lnSpc>
                <a:spcPct val="90000"/>
              </a:lnSpc>
            </a:pPr>
            <a:r>
              <a:rPr lang="en-US" dirty="0"/>
              <a:t>One p</a:t>
            </a:r>
            <a:r>
              <a:rPr lang="en-US" dirty="0" smtClean="0"/>
              <a:t>roject </a:t>
            </a:r>
            <a:r>
              <a:rPr lang="en-US" dirty="0"/>
              <a:t>per Letter of Intent; applicants may submit multiple LOIs</a:t>
            </a:r>
          </a:p>
          <a:p>
            <a:pPr>
              <a:lnSpc>
                <a:spcPct val="90000"/>
              </a:lnSpc>
            </a:pPr>
            <a:r>
              <a:rPr lang="en-US" dirty="0"/>
              <a:t>Submit </a:t>
            </a:r>
            <a:r>
              <a:rPr lang="en-US" dirty="0" smtClean="0"/>
              <a:t>online in LSC Grants at </a:t>
            </a:r>
            <a:r>
              <a:rPr lang="en-US" dirty="0" smtClean="0">
                <a:hlinkClick r:id="rId3"/>
              </a:rPr>
              <a:t>http://lscgrants.lsc.gov</a:t>
            </a:r>
            <a:r>
              <a:rPr lang="en-US" dirty="0" smtClean="0"/>
              <a:t> </a:t>
            </a:r>
            <a:endParaRPr lang="en-US" dirty="0"/>
          </a:p>
          <a:p>
            <a:pPr>
              <a:lnSpc>
                <a:spcPct val="90000"/>
              </a:lnSpc>
            </a:pPr>
            <a:r>
              <a:rPr lang="en-US" i="1" dirty="0"/>
              <a:t>Reminder</a:t>
            </a:r>
            <a:r>
              <a:rPr lang="en-US" dirty="0"/>
              <a:t>: </a:t>
            </a:r>
            <a:r>
              <a:rPr lang="en-US" dirty="0" smtClean="0"/>
              <a:t>Programs with prior TIGs must </a:t>
            </a:r>
            <a:r>
              <a:rPr lang="en-US" dirty="0"/>
              <a:t>be up to date according to the milestone schedule on all </a:t>
            </a:r>
            <a:r>
              <a:rPr lang="en-US" dirty="0" smtClean="0"/>
              <a:t>previous grants </a:t>
            </a:r>
            <a:r>
              <a:rPr lang="en-US" dirty="0"/>
              <a:t>prior to submitting a LOI.</a:t>
            </a:r>
          </a:p>
        </p:txBody>
      </p:sp>
    </p:spTree>
    <p:extLst>
      <p:ext uri="{BB962C8B-B14F-4D97-AF65-F5344CB8AC3E}">
        <p14:creationId xmlns:p14="http://schemas.microsoft.com/office/powerpoint/2010/main" val="1385557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What’s Needed in the LOI</a:t>
            </a:r>
          </a:p>
        </p:txBody>
      </p:sp>
      <p:sp>
        <p:nvSpPr>
          <p:cNvPr id="39939" name="Rectangle 3"/>
          <p:cNvSpPr>
            <a:spLocks noGrp="1" noChangeArrowheads="1"/>
          </p:cNvSpPr>
          <p:nvPr>
            <p:ph type="body" idx="1"/>
          </p:nvPr>
        </p:nvSpPr>
        <p:spPr>
          <a:xfrm>
            <a:off x="1066800" y="1981200"/>
            <a:ext cx="7620000" cy="3886200"/>
          </a:xfrm>
        </p:spPr>
        <p:txBody>
          <a:bodyPr/>
          <a:lstStyle/>
          <a:p>
            <a:r>
              <a:rPr lang="en-US" dirty="0"/>
              <a:t>Grant </a:t>
            </a:r>
            <a:r>
              <a:rPr lang="en-US" dirty="0" smtClean="0"/>
              <a:t>Category</a:t>
            </a:r>
          </a:p>
          <a:p>
            <a:r>
              <a:rPr lang="en-US" dirty="0" smtClean="0"/>
              <a:t>Requested Amount</a:t>
            </a:r>
            <a:endParaRPr lang="en-US" dirty="0"/>
          </a:p>
          <a:p>
            <a:r>
              <a:rPr lang="en-US" dirty="0"/>
              <a:t>Description of Project</a:t>
            </a:r>
          </a:p>
          <a:p>
            <a:r>
              <a:rPr lang="en-US" dirty="0"/>
              <a:t>Major Benefits</a:t>
            </a:r>
          </a:p>
          <a:p>
            <a:r>
              <a:rPr lang="en-US" dirty="0"/>
              <a:t>Estimated Costs</a:t>
            </a:r>
          </a:p>
          <a:p>
            <a:r>
              <a:rPr lang="en-US" dirty="0"/>
              <a:t>Major Partners</a:t>
            </a:r>
          </a:p>
          <a:p>
            <a:r>
              <a:rPr lang="en-US" dirty="0"/>
              <a:t>Innovation/Replication/Sustainability</a:t>
            </a:r>
          </a:p>
        </p:txBody>
      </p:sp>
    </p:spTree>
    <p:extLst>
      <p:ext uri="{BB962C8B-B14F-4D97-AF65-F5344CB8AC3E}">
        <p14:creationId xmlns:p14="http://schemas.microsoft.com/office/powerpoint/2010/main" val="1558258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p:cNvSpPr>
            <a:spLocks noGrp="1"/>
          </p:cNvSpPr>
          <p:nvPr>
            <p:ph type="title" idx="4294967295"/>
          </p:nvPr>
        </p:nvSpPr>
        <p:spPr/>
        <p:txBody>
          <a:bodyPr/>
          <a:lstStyle/>
          <a:p>
            <a:r>
              <a:rPr lang="en-US" dirty="0"/>
              <a:t>LSC Grants Home Page</a:t>
            </a:r>
            <a:br>
              <a:rPr lang="en-US" dirty="0"/>
            </a:br>
            <a:r>
              <a:rPr lang="en-US" sz="3200" dirty="0">
                <a:hlinkClick r:id="rId3"/>
              </a:rPr>
              <a:t>http</a:t>
            </a:r>
            <a:r>
              <a:rPr lang="en-US" sz="3200" dirty="0" smtClean="0">
                <a:hlinkClick r:id="rId3"/>
              </a:rPr>
              <a:t>://lscgrants.lsc.gov</a:t>
            </a:r>
            <a:endParaRPr lang="en-US" sz="3200" dirty="0"/>
          </a:p>
        </p:txBody>
      </p:sp>
      <p:pic>
        <p:nvPicPr>
          <p:cNvPr id="1026" name="Picture 2"/>
          <p:cNvPicPr>
            <a:picLocks noChangeAspect="1" noChangeArrowheads="1"/>
          </p:cNvPicPr>
          <p:nvPr/>
        </p:nvPicPr>
        <p:blipFill>
          <a:blip r:embed="rId4" cstate="print"/>
          <a:srcRect/>
          <a:stretch>
            <a:fillRect/>
          </a:stretch>
        </p:blipFill>
        <p:spPr bwMode="auto">
          <a:xfrm>
            <a:off x="119063" y="1905000"/>
            <a:ext cx="9024937" cy="4071937"/>
          </a:xfrm>
          <a:prstGeom prst="rect">
            <a:avLst/>
          </a:prstGeom>
          <a:noFill/>
          <a:ln w="9525">
            <a:noFill/>
            <a:miter lim="800000"/>
            <a:headEnd/>
            <a:tailEnd/>
          </a:ln>
        </p:spPr>
      </p:pic>
      <p:sp>
        <p:nvSpPr>
          <p:cNvPr id="70660" name="Line 4"/>
          <p:cNvSpPr>
            <a:spLocks noChangeShapeType="1"/>
          </p:cNvSpPr>
          <p:nvPr/>
        </p:nvSpPr>
        <p:spPr bwMode="auto">
          <a:xfrm flipV="1">
            <a:off x="914400" y="5486400"/>
            <a:ext cx="838200" cy="762000"/>
          </a:xfrm>
          <a:prstGeom prst="line">
            <a:avLst/>
          </a:prstGeom>
          <a:noFill/>
          <a:ln w="31750">
            <a:solidFill>
              <a:srgbClr val="FF0000"/>
            </a:solidFill>
            <a:round/>
            <a:headEnd/>
            <a:tailEnd type="triangle" w="med" len="med"/>
          </a:ln>
          <a:effectLst/>
        </p:spPr>
        <p:txBody>
          <a:bodyPr/>
          <a:lstStyle/>
          <a:p>
            <a:endParaRPr lang="en-US"/>
          </a:p>
        </p:txBody>
      </p:sp>
    </p:spTree>
    <p:extLst>
      <p:ext uri="{BB962C8B-B14F-4D97-AF65-F5344CB8AC3E}">
        <p14:creationId xmlns:p14="http://schemas.microsoft.com/office/powerpoint/2010/main" val="2790158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a:xfrm>
            <a:off x="457200" y="457200"/>
            <a:ext cx="8229600" cy="1066800"/>
          </a:xfrm>
        </p:spPr>
        <p:txBody>
          <a:bodyPr/>
          <a:lstStyle/>
          <a:p>
            <a:r>
              <a:rPr lang="en-US" dirty="0"/>
              <a:t>Create a New LOI</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970" y="1295400"/>
            <a:ext cx="8364984" cy="532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flipV="1">
            <a:off x="3581400" y="6100764"/>
            <a:ext cx="1371600" cy="528636"/>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695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p:txBody>
          <a:bodyPr/>
          <a:lstStyle/>
          <a:p>
            <a:r>
              <a:rPr lang="en-US"/>
              <a:t>Choose Category</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609600"/>
            <a:ext cx="817245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708" name="Oval 4"/>
          <p:cNvSpPr>
            <a:spLocks noChangeArrowheads="1"/>
          </p:cNvSpPr>
          <p:nvPr/>
        </p:nvSpPr>
        <p:spPr bwMode="auto">
          <a:xfrm>
            <a:off x="0" y="3581400"/>
            <a:ext cx="4572000" cy="1143000"/>
          </a:xfrm>
          <a:prstGeom prst="ellipse">
            <a:avLst/>
          </a:prstGeom>
          <a:noFill/>
          <a:ln w="12700">
            <a:solidFill>
              <a:srgbClr val="FF0000"/>
            </a:solidFill>
            <a:round/>
            <a:headEnd/>
            <a:tailEnd/>
          </a:ln>
          <a:effectLst/>
        </p:spPr>
        <p:txBody>
          <a:bodyPr wrap="none" anchor="ctr"/>
          <a:lstStyle/>
          <a:p>
            <a:endParaRPr lang="en-US"/>
          </a:p>
        </p:txBody>
      </p:sp>
    </p:spTree>
    <p:extLst>
      <p:ext uri="{BB962C8B-B14F-4D97-AF65-F5344CB8AC3E}">
        <p14:creationId xmlns:p14="http://schemas.microsoft.com/office/powerpoint/2010/main" val="535778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954375" cy="828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2896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idx="4294967295"/>
          </p:nvPr>
        </p:nvSpPr>
        <p:spPr/>
        <p:txBody>
          <a:bodyPr/>
          <a:lstStyle/>
          <a:p>
            <a:r>
              <a:rPr lang="en-US"/>
              <a:t>Save Your Work!</a:t>
            </a:r>
          </a:p>
        </p:txBody>
      </p:sp>
      <p:pic>
        <p:nvPicPr>
          <p:cNvPr id="74755" name="Picture 2"/>
          <p:cNvPicPr>
            <a:picLocks noChangeAspect="1" noChangeArrowheads="1"/>
          </p:cNvPicPr>
          <p:nvPr/>
        </p:nvPicPr>
        <p:blipFill>
          <a:blip r:embed="rId3" cstate="print"/>
          <a:srcRect/>
          <a:stretch>
            <a:fillRect/>
          </a:stretch>
        </p:blipFill>
        <p:spPr bwMode="auto">
          <a:xfrm>
            <a:off x="1600200" y="1435100"/>
            <a:ext cx="5888038" cy="4279900"/>
          </a:xfrm>
          <a:prstGeom prst="rect">
            <a:avLst/>
          </a:prstGeom>
          <a:noFill/>
          <a:ln w="9525">
            <a:noFill/>
            <a:miter lim="800000"/>
            <a:headEnd/>
            <a:tailEnd/>
          </a:ln>
        </p:spPr>
      </p:pic>
    </p:spTree>
    <p:extLst>
      <p:ext uri="{BB962C8B-B14F-4D97-AF65-F5344CB8AC3E}">
        <p14:creationId xmlns:p14="http://schemas.microsoft.com/office/powerpoint/2010/main" val="3128059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p:txBody>
          <a:bodyPr/>
          <a:lstStyle/>
          <a:p>
            <a:r>
              <a:rPr lang="en-US"/>
              <a:t>Proof and Submit</a:t>
            </a:r>
          </a:p>
        </p:txBody>
      </p:sp>
      <p:pic>
        <p:nvPicPr>
          <p:cNvPr id="5122" name="Picture 2"/>
          <p:cNvPicPr>
            <a:picLocks noChangeAspect="1" noChangeArrowheads="1"/>
          </p:cNvPicPr>
          <p:nvPr/>
        </p:nvPicPr>
        <p:blipFill>
          <a:blip r:embed="rId3" cstate="print"/>
          <a:srcRect/>
          <a:stretch>
            <a:fillRect/>
          </a:stretch>
        </p:blipFill>
        <p:spPr bwMode="auto">
          <a:xfrm>
            <a:off x="114300" y="1676400"/>
            <a:ext cx="9029700" cy="3962400"/>
          </a:xfrm>
          <a:prstGeom prst="rect">
            <a:avLst/>
          </a:prstGeom>
          <a:noFill/>
          <a:ln w="9525">
            <a:noFill/>
            <a:miter lim="800000"/>
            <a:headEnd/>
            <a:tailEnd/>
          </a:ln>
        </p:spPr>
      </p:pic>
      <p:sp>
        <p:nvSpPr>
          <p:cNvPr id="75780" name="Oval 4"/>
          <p:cNvSpPr>
            <a:spLocks noChangeArrowheads="1"/>
          </p:cNvSpPr>
          <p:nvPr/>
        </p:nvSpPr>
        <p:spPr bwMode="auto">
          <a:xfrm>
            <a:off x="0" y="3505200"/>
            <a:ext cx="1066800" cy="533400"/>
          </a:xfrm>
          <a:prstGeom prst="ellipse">
            <a:avLst/>
          </a:prstGeom>
          <a:noFill/>
          <a:ln w="12700">
            <a:solidFill>
              <a:srgbClr val="FF0000"/>
            </a:solidFill>
            <a:round/>
            <a:headEnd/>
            <a:tailEnd/>
          </a:ln>
          <a:effectLst/>
        </p:spPr>
        <p:txBody>
          <a:bodyPr wrap="none" anchor="ctr"/>
          <a:lstStyle/>
          <a:p>
            <a:endParaRPr lang="en-US"/>
          </a:p>
        </p:txBody>
      </p:sp>
      <p:sp>
        <p:nvSpPr>
          <p:cNvPr id="75781" name="Oval 5"/>
          <p:cNvSpPr>
            <a:spLocks noChangeArrowheads="1"/>
          </p:cNvSpPr>
          <p:nvPr/>
        </p:nvSpPr>
        <p:spPr bwMode="auto">
          <a:xfrm>
            <a:off x="6324600" y="5029200"/>
            <a:ext cx="1066800" cy="685800"/>
          </a:xfrm>
          <a:prstGeom prst="ellipse">
            <a:avLst/>
          </a:prstGeom>
          <a:noFill/>
          <a:ln w="9525">
            <a:solidFill>
              <a:srgbClr val="FF0000"/>
            </a:solidFill>
            <a:round/>
            <a:headEnd/>
            <a:tailEnd/>
          </a:ln>
          <a:effectLst/>
        </p:spPr>
        <p:txBody>
          <a:bodyPr wrap="none" anchor="ctr"/>
          <a:lstStyle/>
          <a:p>
            <a:endParaRPr lang="en-US"/>
          </a:p>
        </p:txBody>
      </p:sp>
    </p:spTree>
    <p:extLst>
      <p:ext uri="{BB962C8B-B14F-4D97-AF65-F5344CB8AC3E}">
        <p14:creationId xmlns:p14="http://schemas.microsoft.com/office/powerpoint/2010/main" val="1323798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idx="4294967295"/>
          </p:nvPr>
        </p:nvSpPr>
        <p:spPr/>
        <p:txBody>
          <a:bodyPr/>
          <a:lstStyle/>
          <a:p>
            <a:r>
              <a:rPr lang="en-US"/>
              <a:t>Create New LOI or Exit</a:t>
            </a:r>
          </a:p>
        </p:txBody>
      </p:sp>
      <p:pic>
        <p:nvPicPr>
          <p:cNvPr id="76803" name="Picture 2"/>
          <p:cNvPicPr>
            <a:picLocks noChangeAspect="1" noChangeArrowheads="1"/>
          </p:cNvPicPr>
          <p:nvPr/>
        </p:nvPicPr>
        <p:blipFill>
          <a:blip r:embed="rId3" cstate="print"/>
          <a:srcRect/>
          <a:stretch>
            <a:fillRect/>
          </a:stretch>
        </p:blipFill>
        <p:spPr bwMode="auto">
          <a:xfrm>
            <a:off x="0" y="1895475"/>
            <a:ext cx="9113838" cy="3057525"/>
          </a:xfrm>
          <a:prstGeom prst="rect">
            <a:avLst/>
          </a:prstGeom>
          <a:noFill/>
          <a:ln w="9525">
            <a:noFill/>
            <a:miter lim="800000"/>
            <a:headEnd/>
            <a:tailEnd/>
          </a:ln>
        </p:spPr>
      </p:pic>
    </p:spTree>
    <p:extLst>
      <p:ext uri="{BB962C8B-B14F-4D97-AF65-F5344CB8AC3E}">
        <p14:creationId xmlns:p14="http://schemas.microsoft.com/office/powerpoint/2010/main" val="1873994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457200"/>
            <a:ext cx="8229600" cy="990600"/>
          </a:xfrm>
        </p:spPr>
        <p:txBody>
          <a:bodyPr/>
          <a:lstStyle/>
          <a:p>
            <a:r>
              <a:rPr lang="en-US"/>
              <a:t>History of TIG</a:t>
            </a:r>
          </a:p>
        </p:txBody>
      </p:sp>
      <p:sp>
        <p:nvSpPr>
          <p:cNvPr id="64515" name="Rectangle 3"/>
          <p:cNvSpPr>
            <a:spLocks noGrp="1" noChangeArrowheads="1"/>
          </p:cNvSpPr>
          <p:nvPr>
            <p:ph type="body" idx="1"/>
          </p:nvPr>
        </p:nvSpPr>
        <p:spPr>
          <a:xfrm>
            <a:off x="457200" y="1676400"/>
            <a:ext cx="8229600" cy="4648200"/>
          </a:xfrm>
        </p:spPr>
        <p:txBody>
          <a:bodyPr/>
          <a:lstStyle/>
          <a:p>
            <a:r>
              <a:rPr lang="en-US" sz="2800" dirty="0"/>
              <a:t>LSC’s Technology Initiative Grant (TIG) program began in 2000 when Congress appropriated $5 million for special grants to improve access to justice through technology</a:t>
            </a:r>
          </a:p>
          <a:p>
            <a:r>
              <a:rPr lang="en-US" sz="2800" dirty="0"/>
              <a:t>Since 2000, </a:t>
            </a:r>
            <a:r>
              <a:rPr lang="en-US" sz="2800" dirty="0" smtClean="0"/>
              <a:t>awarded more than 450 </a:t>
            </a:r>
            <a:r>
              <a:rPr lang="en-US" sz="2800" dirty="0"/>
              <a:t>grants, totaling </a:t>
            </a:r>
            <a:r>
              <a:rPr lang="en-US" sz="2800" dirty="0" smtClean="0"/>
              <a:t>almost $40 </a:t>
            </a:r>
            <a:r>
              <a:rPr lang="en-US" sz="2800" dirty="0"/>
              <a:t>million </a:t>
            </a:r>
          </a:p>
          <a:p>
            <a:r>
              <a:rPr lang="en-US" sz="2800" dirty="0"/>
              <a:t>Projects funded demonstrate </a:t>
            </a:r>
            <a:r>
              <a:rPr lang="en-US" sz="2800" dirty="0">
                <a:solidFill>
                  <a:schemeClr val="hlink"/>
                </a:solidFill>
              </a:rPr>
              <a:t>Innovation</a:t>
            </a:r>
            <a:r>
              <a:rPr lang="en-US" sz="2800" dirty="0"/>
              <a:t>, </a:t>
            </a:r>
            <a:r>
              <a:rPr lang="en-US" sz="2800" dirty="0">
                <a:solidFill>
                  <a:schemeClr val="hlink"/>
                </a:solidFill>
              </a:rPr>
              <a:t>Replication</a:t>
            </a:r>
            <a:r>
              <a:rPr lang="en-US" sz="2800" dirty="0"/>
              <a:t>, and </a:t>
            </a:r>
            <a:r>
              <a:rPr lang="en-US" sz="2800" dirty="0">
                <a:solidFill>
                  <a:schemeClr val="hlink"/>
                </a:solidFill>
              </a:rPr>
              <a:t>Sustainability</a:t>
            </a:r>
            <a:r>
              <a:rPr lang="en-US" sz="2800" dirty="0"/>
              <a:t> in the use of technology to improve client access</a:t>
            </a:r>
          </a:p>
        </p:txBody>
      </p:sp>
    </p:spTree>
    <p:extLst>
      <p:ext uri="{BB962C8B-B14F-4D97-AF65-F5344CB8AC3E}">
        <p14:creationId xmlns:p14="http://schemas.microsoft.com/office/powerpoint/2010/main" val="7763445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LOI Confirmation	</a:t>
            </a:r>
            <a:endParaRPr lang="en-US" dirty="0"/>
          </a:p>
        </p:txBody>
      </p:sp>
      <p:sp>
        <p:nvSpPr>
          <p:cNvPr id="3" name="Content Placeholder 2"/>
          <p:cNvSpPr>
            <a:spLocks noGrp="1"/>
          </p:cNvSpPr>
          <p:nvPr>
            <p:ph sz="quarter" idx="1"/>
          </p:nvPr>
        </p:nvSpPr>
        <p:spPr/>
        <p:txBody>
          <a:bodyPr/>
          <a:lstStyle/>
          <a:p>
            <a:r>
              <a:rPr lang="en-US" dirty="0" smtClean="0"/>
              <a:t>Open the PDF of your final LOI submission and save a copy</a:t>
            </a:r>
          </a:p>
          <a:p>
            <a:pPr lvl="1"/>
            <a:r>
              <a:rPr lang="en-US" dirty="0" smtClean="0"/>
              <a:t>Review the PDF to ensure all information is included in the LOI</a:t>
            </a:r>
          </a:p>
          <a:p>
            <a:r>
              <a:rPr lang="en-US" dirty="0" smtClean="0"/>
              <a:t>You’ll receive an email confirmation of the LOI submission – also save a copy of this email</a:t>
            </a:r>
          </a:p>
          <a:p>
            <a:r>
              <a:rPr lang="en-US" dirty="0" smtClean="0"/>
              <a:t>If you don’t receive an email confirmation, email us at </a:t>
            </a:r>
            <a:r>
              <a:rPr lang="en-US" dirty="0" smtClean="0">
                <a:hlinkClick r:id="rId3"/>
              </a:rPr>
              <a:t>techgrants@lsc.gov</a:t>
            </a:r>
            <a:endParaRPr lang="en-US" dirty="0" smtClean="0"/>
          </a:p>
          <a:p>
            <a:pPr marL="0" indent="0">
              <a:buNone/>
            </a:pPr>
            <a:endParaRPr lang="en-US" dirty="0"/>
          </a:p>
        </p:txBody>
      </p:sp>
    </p:spTree>
    <p:extLst>
      <p:ext uri="{BB962C8B-B14F-4D97-AF65-F5344CB8AC3E}">
        <p14:creationId xmlns:p14="http://schemas.microsoft.com/office/powerpoint/2010/main" val="2088337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Tips &amp; Resources for an LOI</a:t>
            </a:r>
          </a:p>
        </p:txBody>
      </p:sp>
      <p:sp>
        <p:nvSpPr>
          <p:cNvPr id="51203" name="Rectangle 3"/>
          <p:cNvSpPr>
            <a:spLocks noGrp="1" noChangeArrowheads="1"/>
          </p:cNvSpPr>
          <p:nvPr>
            <p:ph type="body" idx="1"/>
          </p:nvPr>
        </p:nvSpPr>
        <p:spPr>
          <a:xfrm>
            <a:off x="762000" y="1600200"/>
            <a:ext cx="7848600" cy="4876800"/>
          </a:xfrm>
        </p:spPr>
        <p:txBody>
          <a:bodyPr>
            <a:normAutofit lnSpcReduction="10000"/>
          </a:bodyPr>
          <a:lstStyle/>
          <a:p>
            <a:r>
              <a:rPr lang="en-US" sz="2800" dirty="0"/>
              <a:t>Include IT staff, project managers and expected users from the beginning</a:t>
            </a:r>
          </a:p>
          <a:p>
            <a:r>
              <a:rPr lang="en-US" sz="2800" dirty="0"/>
              <a:t>Talk to past TIG recipients </a:t>
            </a:r>
          </a:p>
          <a:p>
            <a:r>
              <a:rPr lang="en-US" sz="2800" dirty="0" smtClean="0"/>
              <a:t>Get information </a:t>
            </a:r>
            <a:r>
              <a:rPr lang="en-US" sz="2800" dirty="0"/>
              <a:t>about past TIG </a:t>
            </a:r>
            <a:r>
              <a:rPr lang="en-US" sz="2800" dirty="0" smtClean="0"/>
              <a:t>projects: </a:t>
            </a:r>
            <a:r>
              <a:rPr lang="en-US" sz="2400" dirty="0" smtClean="0">
                <a:hlinkClick r:id="rId3"/>
              </a:rPr>
              <a:t>http</a:t>
            </a:r>
            <a:r>
              <a:rPr lang="en-US" sz="2400" dirty="0">
                <a:hlinkClick r:id="rId3"/>
              </a:rPr>
              <a:t>://</a:t>
            </a:r>
            <a:r>
              <a:rPr lang="en-US" sz="2400" dirty="0" smtClean="0">
                <a:hlinkClick r:id="rId3"/>
              </a:rPr>
              <a:t>tig.lsc.gov/grants/final-reports/final-report-samples-replicable-projects</a:t>
            </a:r>
            <a:endParaRPr lang="en-US" sz="2400" dirty="0" smtClean="0"/>
          </a:p>
          <a:p>
            <a:pPr>
              <a:buNone/>
            </a:pPr>
            <a:r>
              <a:rPr lang="en-US" sz="2400" dirty="0" smtClean="0"/>
              <a:t>	</a:t>
            </a:r>
            <a:r>
              <a:rPr lang="en-US" sz="2400" dirty="0" smtClean="0">
                <a:hlinkClick r:id="rId4"/>
              </a:rPr>
              <a:t>http://tig.lsc.gov/grants/past-grant-awards</a:t>
            </a:r>
            <a:endParaRPr lang="en-US" sz="2400" dirty="0" smtClean="0"/>
          </a:p>
          <a:p>
            <a:r>
              <a:rPr lang="en-US" sz="2800" dirty="0" smtClean="0"/>
              <a:t>Talk to TIG Staff</a:t>
            </a:r>
          </a:p>
          <a:p>
            <a:pPr lvl="1"/>
            <a:r>
              <a:rPr lang="en-US" sz="2400" dirty="0" smtClean="0"/>
              <a:t>David Bonebrake – North</a:t>
            </a:r>
          </a:p>
          <a:p>
            <a:pPr lvl="1"/>
            <a:r>
              <a:rPr lang="en-US" sz="2400" dirty="0" smtClean="0"/>
              <a:t>Glenn Rawdon – West</a:t>
            </a:r>
          </a:p>
          <a:p>
            <a:pPr lvl="1"/>
            <a:r>
              <a:rPr lang="en-US" sz="2400" dirty="0" smtClean="0"/>
              <a:t>Jane Ribadeneyra – South</a:t>
            </a:r>
          </a:p>
        </p:txBody>
      </p:sp>
    </p:spTree>
    <p:extLst>
      <p:ext uri="{BB962C8B-B14F-4D97-AF65-F5344CB8AC3E}">
        <p14:creationId xmlns:p14="http://schemas.microsoft.com/office/powerpoint/2010/main" val="624106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lstStyle/>
          <a:p>
            <a:r>
              <a:rPr lang="en-US" dirty="0" smtClean="0"/>
              <a:t>TIG Compliance Resources</a:t>
            </a:r>
            <a:endParaRPr lang="en-US" dirty="0"/>
          </a:p>
        </p:txBody>
      </p:sp>
      <p:sp>
        <p:nvSpPr>
          <p:cNvPr id="3" name="Content Placeholder 2"/>
          <p:cNvSpPr>
            <a:spLocks noGrp="1"/>
          </p:cNvSpPr>
          <p:nvPr>
            <p:ph idx="1"/>
          </p:nvPr>
        </p:nvSpPr>
        <p:spPr>
          <a:xfrm>
            <a:off x="457200" y="1676400"/>
            <a:ext cx="8229600" cy="4419600"/>
          </a:xfrm>
        </p:spPr>
        <p:txBody>
          <a:bodyPr>
            <a:normAutofit/>
          </a:bodyPr>
          <a:lstStyle/>
          <a:p>
            <a:pPr>
              <a:buNone/>
            </a:pPr>
            <a:r>
              <a:rPr lang="en-US" dirty="0" smtClean="0">
                <a:hlinkClick r:id="rId3"/>
              </a:rPr>
              <a:t>http://tig.lsc.gov/grants/compliance</a:t>
            </a:r>
            <a:endParaRPr lang="en-US" dirty="0" smtClean="0"/>
          </a:p>
          <a:p>
            <a:r>
              <a:rPr lang="en-US" dirty="0" smtClean="0"/>
              <a:t>Grant Assurances</a:t>
            </a:r>
          </a:p>
          <a:p>
            <a:pPr lvl="1"/>
            <a:r>
              <a:rPr lang="en-US" dirty="0"/>
              <a:t>Transfers and </a:t>
            </a:r>
            <a:r>
              <a:rPr lang="en-US" dirty="0" err="1" smtClean="0"/>
              <a:t>Subgrants</a:t>
            </a:r>
            <a:endParaRPr lang="en-US" dirty="0" smtClean="0"/>
          </a:p>
          <a:p>
            <a:pPr lvl="1"/>
            <a:r>
              <a:rPr lang="en-US" dirty="0" smtClean="0"/>
              <a:t>Disclosure of Interests for Determination of Conflicts Policy</a:t>
            </a:r>
          </a:p>
          <a:p>
            <a:pPr lvl="1"/>
            <a:r>
              <a:rPr lang="en-US" dirty="0" smtClean="0"/>
              <a:t>Technology Standards</a:t>
            </a:r>
          </a:p>
          <a:p>
            <a:pPr lvl="1"/>
            <a:r>
              <a:rPr lang="en-US" dirty="0" smtClean="0"/>
              <a:t>Third-Party Contracting of TIG Funds</a:t>
            </a:r>
          </a:p>
          <a:p>
            <a:pPr lvl="1"/>
            <a:r>
              <a:rPr lang="en-US" dirty="0" smtClean="0"/>
              <a:t>Termination</a:t>
            </a:r>
          </a:p>
          <a:p>
            <a:endParaRPr lang="en-US" dirty="0"/>
          </a:p>
        </p:txBody>
      </p:sp>
    </p:spTree>
    <p:extLst>
      <p:ext uri="{BB962C8B-B14F-4D97-AF65-F5344CB8AC3E}">
        <p14:creationId xmlns:p14="http://schemas.microsoft.com/office/powerpoint/2010/main" val="2749574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LOI Review</a:t>
            </a:r>
            <a:endParaRPr lang="en-US" dirty="0"/>
          </a:p>
        </p:txBody>
      </p:sp>
      <p:sp>
        <p:nvSpPr>
          <p:cNvPr id="3" name="Content Placeholder 2"/>
          <p:cNvSpPr>
            <a:spLocks noGrp="1"/>
          </p:cNvSpPr>
          <p:nvPr>
            <p:ph sz="quarter" idx="1"/>
          </p:nvPr>
        </p:nvSpPr>
        <p:spPr/>
        <p:txBody>
          <a:bodyPr/>
          <a:lstStyle/>
          <a:p>
            <a:r>
              <a:rPr lang="en-US" dirty="0" smtClean="0"/>
              <a:t>Projects likely to: </a:t>
            </a:r>
          </a:p>
          <a:p>
            <a:pPr lvl="1"/>
            <a:r>
              <a:rPr lang="en-US" dirty="0" smtClean="0"/>
              <a:t>improve access to justice</a:t>
            </a:r>
          </a:p>
          <a:p>
            <a:pPr lvl="1"/>
            <a:r>
              <a:rPr lang="en-US" dirty="0" smtClean="0"/>
              <a:t>Improve the efficiency, effective and quality of legal services</a:t>
            </a:r>
          </a:p>
          <a:p>
            <a:r>
              <a:rPr lang="en-US" dirty="0" smtClean="0"/>
              <a:t>Project is clear and well thought out</a:t>
            </a:r>
          </a:p>
          <a:p>
            <a:r>
              <a:rPr lang="en-US" dirty="0" smtClean="0"/>
              <a:t>Offers major benefits to client community</a:t>
            </a:r>
          </a:p>
          <a:p>
            <a:r>
              <a:rPr lang="en-US" dirty="0" smtClean="0"/>
              <a:t>Involves all the parties/partners needed</a:t>
            </a:r>
          </a:p>
          <a:p>
            <a:r>
              <a:rPr lang="en-US" dirty="0" smtClean="0"/>
              <a:t>Innovative and/or cost effective replication</a:t>
            </a:r>
          </a:p>
        </p:txBody>
      </p:sp>
    </p:spTree>
    <p:extLst>
      <p:ext uri="{BB962C8B-B14F-4D97-AF65-F5344CB8AC3E}">
        <p14:creationId xmlns:p14="http://schemas.microsoft.com/office/powerpoint/2010/main" val="4261514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457200"/>
            <a:ext cx="8458200" cy="1066800"/>
          </a:xfrm>
        </p:spPr>
        <p:txBody>
          <a:bodyPr/>
          <a:lstStyle/>
          <a:p>
            <a:r>
              <a:rPr lang="en-US" sz="4000"/>
              <a:t>What Comes Next: Full Applications</a:t>
            </a:r>
          </a:p>
        </p:txBody>
      </p:sp>
      <p:sp>
        <p:nvSpPr>
          <p:cNvPr id="52227" name="Rectangle 3"/>
          <p:cNvSpPr>
            <a:spLocks noGrp="1" noChangeArrowheads="1"/>
          </p:cNvSpPr>
          <p:nvPr>
            <p:ph type="body" idx="1"/>
          </p:nvPr>
        </p:nvSpPr>
        <p:spPr>
          <a:xfrm>
            <a:off x="457200" y="1600200"/>
            <a:ext cx="8229600" cy="4724400"/>
          </a:xfrm>
        </p:spPr>
        <p:txBody>
          <a:bodyPr/>
          <a:lstStyle/>
          <a:p>
            <a:pPr>
              <a:lnSpc>
                <a:spcPct val="90000"/>
              </a:lnSpc>
            </a:pPr>
            <a:r>
              <a:rPr lang="en-US" dirty="0"/>
              <a:t>In </a:t>
            </a:r>
            <a:r>
              <a:rPr lang="en-US" dirty="0" smtClean="0"/>
              <a:t>April</a:t>
            </a:r>
            <a:r>
              <a:rPr lang="en-US" dirty="0"/>
              <a:t>, LSC invites successful LOI applications to submit a full application in the LSC Grants online system</a:t>
            </a:r>
          </a:p>
          <a:p>
            <a:pPr>
              <a:lnSpc>
                <a:spcPct val="90000"/>
              </a:lnSpc>
            </a:pPr>
            <a:r>
              <a:rPr lang="en-US" dirty="0"/>
              <a:t> Full Applications will be looking for:</a:t>
            </a:r>
          </a:p>
          <a:p>
            <a:pPr lvl="1">
              <a:lnSpc>
                <a:spcPct val="90000"/>
              </a:lnSpc>
            </a:pPr>
            <a:r>
              <a:rPr lang="en-US" b="1" dirty="0"/>
              <a:t>Project Budget</a:t>
            </a:r>
            <a:r>
              <a:rPr lang="en-US" dirty="0"/>
              <a:t>, including TIG funding, program contribution, partner funding</a:t>
            </a:r>
            <a:r>
              <a:rPr lang="en-US" dirty="0" smtClean="0"/>
              <a:t>, contracting information, </a:t>
            </a:r>
            <a:r>
              <a:rPr lang="en-US" dirty="0"/>
              <a:t>and narratives on each item</a:t>
            </a:r>
          </a:p>
          <a:p>
            <a:pPr lvl="1">
              <a:lnSpc>
                <a:spcPct val="90000"/>
              </a:lnSpc>
            </a:pPr>
            <a:r>
              <a:rPr lang="en-US" b="1" dirty="0"/>
              <a:t>Project Narrative</a:t>
            </a:r>
            <a:r>
              <a:rPr lang="en-US" dirty="0"/>
              <a:t>, including what is proposed, why it is proposed, and what it will accomplish</a:t>
            </a:r>
          </a:p>
        </p:txBody>
      </p:sp>
    </p:spTree>
    <p:extLst>
      <p:ext uri="{BB962C8B-B14F-4D97-AF65-F5344CB8AC3E}">
        <p14:creationId xmlns:p14="http://schemas.microsoft.com/office/powerpoint/2010/main" val="2853703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457200"/>
            <a:ext cx="8229600" cy="1066800"/>
          </a:xfrm>
        </p:spPr>
        <p:txBody>
          <a:bodyPr/>
          <a:lstStyle/>
          <a:p>
            <a:r>
              <a:rPr lang="en-US"/>
              <a:t>Full TIG Applications</a:t>
            </a:r>
          </a:p>
        </p:txBody>
      </p:sp>
      <p:sp>
        <p:nvSpPr>
          <p:cNvPr id="54275" name="Rectangle 3"/>
          <p:cNvSpPr>
            <a:spLocks noGrp="1" noChangeArrowheads="1"/>
          </p:cNvSpPr>
          <p:nvPr>
            <p:ph type="body" idx="1"/>
          </p:nvPr>
        </p:nvSpPr>
        <p:spPr>
          <a:xfrm>
            <a:off x="457200" y="1752600"/>
            <a:ext cx="8229600" cy="4495800"/>
          </a:xfrm>
        </p:spPr>
        <p:txBody>
          <a:bodyPr/>
          <a:lstStyle/>
          <a:p>
            <a:pPr>
              <a:lnSpc>
                <a:spcPct val="90000"/>
              </a:lnSpc>
              <a:buFont typeface="Wingdings" pitchFamily="2" charset="2"/>
              <a:buNone/>
            </a:pPr>
            <a:r>
              <a:rPr lang="en-US" sz="2800" dirty="0"/>
              <a:t>Full Applications will also be looking for:</a:t>
            </a:r>
          </a:p>
          <a:p>
            <a:pPr lvl="1">
              <a:lnSpc>
                <a:spcPct val="90000"/>
              </a:lnSpc>
            </a:pPr>
            <a:r>
              <a:rPr lang="en-US" sz="2400" dirty="0" smtClean="0"/>
              <a:t> Length of Project </a:t>
            </a:r>
          </a:p>
          <a:p>
            <a:pPr lvl="1">
              <a:lnSpc>
                <a:spcPct val="90000"/>
              </a:lnSpc>
            </a:pPr>
            <a:r>
              <a:rPr lang="en-US" sz="2400" dirty="0" smtClean="0"/>
              <a:t> Need </a:t>
            </a:r>
            <a:r>
              <a:rPr lang="en-US" sz="2400" dirty="0"/>
              <a:t>for the Project</a:t>
            </a:r>
          </a:p>
          <a:p>
            <a:pPr lvl="1">
              <a:lnSpc>
                <a:spcPct val="90000"/>
              </a:lnSpc>
            </a:pPr>
            <a:r>
              <a:rPr lang="en-US" sz="2400" dirty="0"/>
              <a:t> Goals and Objectives</a:t>
            </a:r>
          </a:p>
          <a:p>
            <a:pPr lvl="1">
              <a:lnSpc>
                <a:spcPct val="90000"/>
              </a:lnSpc>
            </a:pPr>
            <a:r>
              <a:rPr lang="en-US" sz="2400" dirty="0"/>
              <a:t> State Justice Community Partnerships</a:t>
            </a:r>
          </a:p>
          <a:p>
            <a:pPr lvl="1">
              <a:lnSpc>
                <a:spcPct val="90000"/>
              </a:lnSpc>
            </a:pPr>
            <a:r>
              <a:rPr lang="en-US" sz="2400" dirty="0"/>
              <a:t> Replication Potential</a:t>
            </a:r>
          </a:p>
          <a:p>
            <a:pPr lvl="1">
              <a:lnSpc>
                <a:spcPct val="90000"/>
              </a:lnSpc>
            </a:pPr>
            <a:r>
              <a:rPr lang="en-US" sz="2400" dirty="0"/>
              <a:t> Program Capacity and Staffing</a:t>
            </a:r>
          </a:p>
          <a:p>
            <a:pPr lvl="1">
              <a:lnSpc>
                <a:spcPct val="90000"/>
              </a:lnSpc>
            </a:pPr>
            <a:r>
              <a:rPr lang="en-US" sz="2400" dirty="0"/>
              <a:t> Past Performance </a:t>
            </a:r>
          </a:p>
          <a:p>
            <a:pPr lvl="1">
              <a:lnSpc>
                <a:spcPct val="90000"/>
              </a:lnSpc>
            </a:pPr>
            <a:r>
              <a:rPr lang="en-US" sz="2400" dirty="0"/>
              <a:t> Sustainability of the Project</a:t>
            </a:r>
          </a:p>
          <a:p>
            <a:pPr lvl="1">
              <a:lnSpc>
                <a:spcPct val="90000"/>
              </a:lnSpc>
            </a:pPr>
            <a:r>
              <a:rPr lang="en-US" sz="2400" dirty="0"/>
              <a:t> </a:t>
            </a:r>
            <a:r>
              <a:rPr lang="en-US" sz="2400" dirty="0" smtClean="0"/>
              <a:t>Proposed Milestones</a:t>
            </a:r>
            <a:endParaRPr lang="en-US" sz="2400" dirty="0"/>
          </a:p>
          <a:p>
            <a:pPr lvl="1">
              <a:lnSpc>
                <a:spcPct val="90000"/>
              </a:lnSpc>
            </a:pPr>
            <a:r>
              <a:rPr lang="en-US" sz="2400" dirty="0"/>
              <a:t> Letters of </a:t>
            </a:r>
            <a:r>
              <a:rPr lang="en-US" sz="2400" dirty="0" smtClean="0"/>
              <a:t>Commitment and Support</a:t>
            </a:r>
            <a:endParaRPr lang="en-US" sz="2400" dirty="0"/>
          </a:p>
        </p:txBody>
      </p:sp>
    </p:spTree>
    <p:extLst>
      <p:ext uri="{BB962C8B-B14F-4D97-AF65-F5344CB8AC3E}">
        <p14:creationId xmlns:p14="http://schemas.microsoft.com/office/powerpoint/2010/main" val="2374784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000"/>
              <a:t>What happens after you receive a TIG award?</a:t>
            </a:r>
          </a:p>
        </p:txBody>
      </p:sp>
      <p:sp>
        <p:nvSpPr>
          <p:cNvPr id="56323" name="Rectangle 3"/>
          <p:cNvSpPr>
            <a:spLocks noGrp="1" noChangeArrowheads="1"/>
          </p:cNvSpPr>
          <p:nvPr>
            <p:ph type="body" idx="1"/>
          </p:nvPr>
        </p:nvSpPr>
        <p:spPr>
          <a:xfrm>
            <a:off x="762000" y="1828800"/>
            <a:ext cx="7391400" cy="4343400"/>
          </a:xfrm>
        </p:spPr>
        <p:txBody>
          <a:bodyPr>
            <a:noAutofit/>
          </a:bodyPr>
          <a:lstStyle/>
          <a:p>
            <a:pPr>
              <a:lnSpc>
                <a:spcPct val="80000"/>
              </a:lnSpc>
            </a:pPr>
            <a:r>
              <a:rPr lang="en-US" sz="2800" dirty="0"/>
              <a:t>LSC will notify successful applicants in early </a:t>
            </a:r>
            <a:r>
              <a:rPr lang="en-US" sz="2800" dirty="0" smtClean="0"/>
              <a:t>September</a:t>
            </a:r>
          </a:p>
          <a:p>
            <a:pPr>
              <a:lnSpc>
                <a:spcPct val="80000"/>
              </a:lnSpc>
            </a:pPr>
            <a:r>
              <a:rPr lang="en-US" sz="2800" dirty="0" smtClean="0"/>
              <a:t>Final Budget, Payment Schedule and Milestones approved</a:t>
            </a:r>
            <a:endParaRPr lang="en-US" sz="2800" dirty="0"/>
          </a:p>
          <a:p>
            <a:pPr>
              <a:lnSpc>
                <a:spcPct val="80000"/>
              </a:lnSpc>
            </a:pPr>
            <a:r>
              <a:rPr lang="en-US" sz="2800" dirty="0" smtClean="0"/>
              <a:t>Award Package available in LSC Grants - Program </a:t>
            </a:r>
            <a:r>
              <a:rPr lang="en-US" sz="2800" dirty="0"/>
              <a:t>director and board chair sign the grant award acceptance and grant assurances form</a:t>
            </a:r>
          </a:p>
          <a:p>
            <a:pPr>
              <a:lnSpc>
                <a:spcPct val="80000"/>
              </a:lnSpc>
            </a:pPr>
            <a:r>
              <a:rPr lang="en-US" sz="2800" dirty="0" smtClean="0"/>
              <a:t>Grant </a:t>
            </a:r>
            <a:r>
              <a:rPr lang="en-US" sz="2800" dirty="0"/>
              <a:t>project </a:t>
            </a:r>
            <a:r>
              <a:rPr lang="en-US" sz="2800" dirty="0" smtClean="0"/>
              <a:t>begin by January</a:t>
            </a:r>
            <a:r>
              <a:rPr lang="en-US" sz="2800" dirty="0"/>
              <a:t>, </a:t>
            </a:r>
            <a:r>
              <a:rPr lang="en-US" sz="2800" dirty="0" smtClean="0"/>
              <a:t>2013</a:t>
            </a:r>
            <a:endParaRPr lang="en-US" sz="2800" dirty="0"/>
          </a:p>
          <a:p>
            <a:pPr>
              <a:lnSpc>
                <a:spcPct val="80000"/>
              </a:lnSpc>
            </a:pPr>
            <a:r>
              <a:rPr lang="en-US" sz="2800" dirty="0"/>
              <a:t>At least one program staff attends TIG Conference in January, </a:t>
            </a:r>
            <a:r>
              <a:rPr lang="en-US" sz="2800" dirty="0" smtClean="0"/>
              <a:t>2013</a:t>
            </a:r>
            <a:endParaRPr lang="en-US" sz="2800" dirty="0"/>
          </a:p>
        </p:txBody>
      </p:sp>
    </p:spTree>
    <p:extLst>
      <p:ext uri="{BB962C8B-B14F-4D97-AF65-F5344CB8AC3E}">
        <p14:creationId xmlns:p14="http://schemas.microsoft.com/office/powerpoint/2010/main" val="1291280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TIG Reporting Requirements </a:t>
            </a:r>
          </a:p>
        </p:txBody>
      </p:sp>
      <p:sp>
        <p:nvSpPr>
          <p:cNvPr id="62467" name="Rectangle 3"/>
          <p:cNvSpPr>
            <a:spLocks noGrp="1" noChangeArrowheads="1"/>
          </p:cNvSpPr>
          <p:nvPr>
            <p:ph type="body" idx="1"/>
          </p:nvPr>
        </p:nvSpPr>
        <p:spPr>
          <a:xfrm>
            <a:off x="533400" y="1752600"/>
            <a:ext cx="8229600" cy="4267200"/>
          </a:xfrm>
        </p:spPr>
        <p:txBody>
          <a:bodyPr/>
          <a:lstStyle/>
          <a:p>
            <a:pPr>
              <a:spcBef>
                <a:spcPts val="1200"/>
              </a:spcBef>
            </a:pPr>
            <a:r>
              <a:rPr lang="en-US" sz="2800" dirty="0"/>
              <a:t>Within 30 days of the end of each payment period, recipient submits payment request and milestone completion reports through </a:t>
            </a:r>
            <a:r>
              <a:rPr lang="en-US" sz="2800" dirty="0" smtClean="0"/>
              <a:t>LSC Grants (https://lscgrants.lsc.gov)</a:t>
            </a:r>
            <a:endParaRPr lang="en-US" sz="2800" dirty="0"/>
          </a:p>
          <a:p>
            <a:pPr>
              <a:spcBef>
                <a:spcPts val="1200"/>
              </a:spcBef>
            </a:pPr>
            <a:r>
              <a:rPr lang="en-US" sz="2800" dirty="0" smtClean="0"/>
              <a:t>Final </a:t>
            </a:r>
            <a:r>
              <a:rPr lang="en-US" sz="2800" dirty="0"/>
              <a:t>payment is sent after the project’s Final Report (which includes project evaluation</a:t>
            </a:r>
            <a:r>
              <a:rPr lang="en-US" sz="2800" dirty="0" smtClean="0"/>
              <a:t>) and Final Budget </a:t>
            </a:r>
            <a:r>
              <a:rPr lang="en-US" sz="2800" dirty="0"/>
              <a:t>is approved by LSC </a:t>
            </a:r>
          </a:p>
          <a:p>
            <a:pPr>
              <a:spcBef>
                <a:spcPts val="1200"/>
              </a:spcBef>
            </a:pPr>
            <a:r>
              <a:rPr lang="en-US" sz="2800" dirty="0" smtClean="0"/>
              <a:t>LSC TIG Training </a:t>
            </a:r>
            <a:r>
              <a:rPr lang="en-US" sz="2800" dirty="0"/>
              <a:t>on Reporting System </a:t>
            </a:r>
            <a:r>
              <a:rPr lang="en-US" sz="2800" dirty="0" smtClean="0"/>
              <a:t>in June</a:t>
            </a:r>
            <a:endParaRPr lang="en-US" sz="2800" dirty="0"/>
          </a:p>
        </p:txBody>
      </p:sp>
    </p:spTree>
    <p:extLst>
      <p:ext uri="{BB962C8B-B14F-4D97-AF65-F5344CB8AC3E}">
        <p14:creationId xmlns:p14="http://schemas.microsoft.com/office/powerpoint/2010/main" val="790962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57200"/>
            <a:ext cx="8229600" cy="533400"/>
          </a:xfrm>
        </p:spPr>
        <p:txBody>
          <a:bodyPr/>
          <a:lstStyle/>
          <a:p>
            <a:r>
              <a:rPr lang="en-US" sz="3600"/>
              <a:t>Additional Resources</a:t>
            </a:r>
          </a:p>
        </p:txBody>
      </p:sp>
      <p:sp>
        <p:nvSpPr>
          <p:cNvPr id="50179" name="Rectangle 3"/>
          <p:cNvSpPr>
            <a:spLocks noGrp="1" noChangeArrowheads="1"/>
          </p:cNvSpPr>
          <p:nvPr>
            <p:ph type="body" idx="1"/>
          </p:nvPr>
        </p:nvSpPr>
        <p:spPr>
          <a:xfrm>
            <a:off x="457200" y="1600200"/>
            <a:ext cx="8229600" cy="5105400"/>
          </a:xfrm>
        </p:spPr>
        <p:txBody>
          <a:bodyPr/>
          <a:lstStyle/>
          <a:p>
            <a:pPr>
              <a:lnSpc>
                <a:spcPct val="80000"/>
              </a:lnSpc>
            </a:pPr>
            <a:r>
              <a:rPr lang="en-US" sz="2400" dirty="0"/>
              <a:t>LSC’s TIG Website: </a:t>
            </a:r>
            <a:r>
              <a:rPr lang="en-US" sz="2400" dirty="0">
                <a:hlinkClick r:id="rId3"/>
              </a:rPr>
              <a:t>http://</a:t>
            </a:r>
            <a:r>
              <a:rPr lang="en-US" sz="2400" dirty="0" smtClean="0">
                <a:hlinkClick r:id="rId3"/>
              </a:rPr>
              <a:t>tig.lsc.gov</a:t>
            </a:r>
            <a:endParaRPr lang="en-US" sz="2400" dirty="0" smtClean="0"/>
          </a:p>
          <a:p>
            <a:pPr lvl="1">
              <a:lnSpc>
                <a:spcPct val="80000"/>
              </a:lnSpc>
            </a:pPr>
            <a:r>
              <a:rPr lang="en-US" sz="2100" dirty="0"/>
              <a:t>See </a:t>
            </a:r>
            <a:r>
              <a:rPr lang="en-US" sz="2100" dirty="0">
                <a:hlinkClick r:id="rId4"/>
              </a:rPr>
              <a:t>http://</a:t>
            </a:r>
            <a:r>
              <a:rPr lang="en-US" sz="2100" dirty="0" smtClean="0">
                <a:hlinkClick r:id="rId4"/>
              </a:rPr>
              <a:t>tig.lsc.gov/grants/application-process</a:t>
            </a:r>
            <a:endParaRPr lang="en-US" sz="2100" dirty="0"/>
          </a:p>
          <a:p>
            <a:pPr>
              <a:lnSpc>
                <a:spcPct val="80000"/>
              </a:lnSpc>
            </a:pPr>
            <a:r>
              <a:rPr lang="en-US" sz="2400" dirty="0"/>
              <a:t>LSNTAP’s Tech </a:t>
            </a:r>
            <a:r>
              <a:rPr lang="en-US" sz="2400" dirty="0" smtClean="0"/>
              <a:t>Library: </a:t>
            </a:r>
            <a:r>
              <a:rPr lang="en-US" sz="2400" dirty="0" smtClean="0">
                <a:hlinkClick r:id="rId5"/>
              </a:rPr>
              <a:t>http://lsntap.org/tech-library</a:t>
            </a:r>
            <a:endParaRPr lang="en-US" sz="2400" dirty="0" smtClean="0"/>
          </a:p>
          <a:p>
            <a:pPr>
              <a:lnSpc>
                <a:spcPct val="80000"/>
              </a:lnSpc>
            </a:pPr>
            <a:r>
              <a:rPr lang="en-US" sz="2400" dirty="0"/>
              <a:t>Law Help Interactive</a:t>
            </a:r>
            <a:r>
              <a:rPr lang="en-US" sz="2400" dirty="0" smtClean="0"/>
              <a:t>: </a:t>
            </a:r>
            <a:r>
              <a:rPr lang="en-US" sz="2400" dirty="0" smtClean="0">
                <a:hlinkClick r:id="rId6"/>
              </a:rPr>
              <a:t>http</a:t>
            </a:r>
            <a:r>
              <a:rPr lang="en-US" sz="2400" dirty="0">
                <a:hlinkClick r:id="rId6"/>
              </a:rPr>
              <a:t>://</a:t>
            </a:r>
            <a:r>
              <a:rPr lang="en-US" sz="2400" dirty="0" smtClean="0">
                <a:hlinkClick r:id="rId6"/>
              </a:rPr>
              <a:t>www.lawhelpinteractive.org</a:t>
            </a:r>
            <a:endParaRPr lang="en-US" sz="2400" dirty="0" smtClean="0"/>
          </a:p>
          <a:p>
            <a:pPr>
              <a:lnSpc>
                <a:spcPct val="80000"/>
              </a:lnSpc>
            </a:pPr>
            <a:r>
              <a:rPr lang="en-US" sz="2400" dirty="0"/>
              <a:t>A2J Author: </a:t>
            </a:r>
            <a:r>
              <a:rPr lang="en-US" sz="2400" dirty="0">
                <a:hlinkClick r:id="rId7"/>
              </a:rPr>
              <a:t>http://</a:t>
            </a:r>
            <a:r>
              <a:rPr lang="en-US" sz="2400" dirty="0" smtClean="0">
                <a:hlinkClick r:id="rId7"/>
              </a:rPr>
              <a:t>www.a2jauthor.org</a:t>
            </a:r>
            <a:endParaRPr lang="en-US" sz="2400" dirty="0" smtClean="0"/>
          </a:p>
          <a:p>
            <a:pPr>
              <a:lnSpc>
                <a:spcPct val="80000"/>
              </a:lnSpc>
            </a:pPr>
            <a:r>
              <a:rPr lang="en-US" sz="2400" dirty="0" smtClean="0"/>
              <a:t>Pro </a:t>
            </a:r>
            <a:r>
              <a:rPr lang="en-US" sz="2400" dirty="0"/>
              <a:t>Bono Net’s Document Assembly Support Site: </a:t>
            </a:r>
          </a:p>
          <a:p>
            <a:pPr>
              <a:lnSpc>
                <a:spcPct val="80000"/>
              </a:lnSpc>
              <a:buFont typeface="Wingdings" pitchFamily="2" charset="2"/>
              <a:buNone/>
            </a:pPr>
            <a:r>
              <a:rPr lang="en-US" sz="2400" dirty="0"/>
              <a:t>	</a:t>
            </a:r>
            <a:r>
              <a:rPr lang="en-US" sz="2400" dirty="0">
                <a:hlinkClick r:id="rId8"/>
              </a:rPr>
              <a:t>http://</a:t>
            </a:r>
            <a:r>
              <a:rPr lang="en-US" sz="2400" dirty="0" smtClean="0">
                <a:hlinkClick r:id="rId8"/>
              </a:rPr>
              <a:t>www.probono.net/dasupport</a:t>
            </a:r>
            <a:endParaRPr lang="en-US" sz="2400" dirty="0" smtClean="0"/>
          </a:p>
          <a:p>
            <a:pPr lvl="1"/>
            <a:r>
              <a:rPr lang="en-US" sz="2000" dirty="0" smtClean="0"/>
              <a:t>Contact </a:t>
            </a:r>
            <a:r>
              <a:rPr lang="en-US" sz="2000" dirty="0"/>
              <a:t>Claudia Johnson, </a:t>
            </a:r>
            <a:r>
              <a:rPr lang="en-US" sz="2000" dirty="0">
                <a:hlinkClick r:id="rId9"/>
              </a:rPr>
              <a:t>cjohnson@probono.net</a:t>
            </a:r>
            <a:r>
              <a:rPr lang="en-US" sz="2000" dirty="0"/>
              <a:t> for password, other questions and brainstorming ideas</a:t>
            </a:r>
            <a:r>
              <a:rPr lang="en-US" sz="2000" dirty="0" smtClean="0"/>
              <a:t>.</a:t>
            </a:r>
          </a:p>
          <a:p>
            <a:pPr>
              <a:lnSpc>
                <a:spcPct val="80000"/>
              </a:lnSpc>
            </a:pPr>
            <a:r>
              <a:rPr lang="en-US" sz="2400" dirty="0" smtClean="0"/>
              <a:t>LawHelp Statewide Websites Support Site:</a:t>
            </a:r>
            <a:endParaRPr lang="en-US" sz="2400" dirty="0"/>
          </a:p>
          <a:p>
            <a:pPr>
              <a:lnSpc>
                <a:spcPct val="80000"/>
              </a:lnSpc>
              <a:buNone/>
            </a:pPr>
            <a:r>
              <a:rPr lang="en-US" sz="2400" dirty="0"/>
              <a:t>	</a:t>
            </a:r>
            <a:r>
              <a:rPr lang="en-US" sz="2400" dirty="0" smtClean="0"/>
              <a:t> </a:t>
            </a:r>
            <a:r>
              <a:rPr lang="en-US" sz="2400" dirty="0" smtClean="0">
                <a:hlinkClick r:id="rId10"/>
              </a:rPr>
              <a:t>http://www.probono.net/statewebsites</a:t>
            </a:r>
            <a:endParaRPr lang="en-US" sz="2400" dirty="0" smtClean="0"/>
          </a:p>
          <a:p>
            <a:pPr lvl="1">
              <a:lnSpc>
                <a:spcPct val="80000"/>
              </a:lnSpc>
            </a:pPr>
            <a:r>
              <a:rPr lang="en-US" sz="2000" dirty="0" smtClean="0"/>
              <a:t>Contact Liz Keith, </a:t>
            </a:r>
            <a:r>
              <a:rPr lang="en-US" sz="2000" dirty="0" smtClean="0">
                <a:hlinkClick r:id="rId11"/>
              </a:rPr>
              <a:t>lkeith@probono.net</a:t>
            </a:r>
            <a:r>
              <a:rPr lang="en-US" sz="2000" dirty="0" smtClean="0"/>
              <a:t> 	</a:t>
            </a:r>
          </a:p>
          <a:p>
            <a:pPr>
              <a:lnSpc>
                <a:spcPct val="80000"/>
              </a:lnSpc>
            </a:pPr>
            <a:r>
              <a:rPr lang="en-US" sz="2400" dirty="0" smtClean="0"/>
              <a:t>Drupal for Legal Aid Websites: </a:t>
            </a:r>
            <a:r>
              <a:rPr lang="en-US" sz="2400" dirty="0" smtClean="0">
                <a:hlinkClick r:id="rId12"/>
              </a:rPr>
              <a:t>http</a:t>
            </a:r>
            <a:r>
              <a:rPr lang="en-US" sz="2400" dirty="0">
                <a:hlinkClick r:id="rId12"/>
              </a:rPr>
              <a:t>://www.openadvocate.org/dlaw/index.html</a:t>
            </a:r>
            <a:endParaRPr lang="en-US" sz="2400" dirty="0"/>
          </a:p>
        </p:txBody>
      </p:sp>
    </p:spTree>
    <p:extLst>
      <p:ext uri="{BB962C8B-B14F-4D97-AF65-F5344CB8AC3E}">
        <p14:creationId xmlns:p14="http://schemas.microsoft.com/office/powerpoint/2010/main" val="1548314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838200"/>
          </a:xfrm>
        </p:spPr>
        <p:txBody>
          <a:bodyPr/>
          <a:lstStyle/>
          <a:p>
            <a:r>
              <a:rPr lang="en-US" dirty="0"/>
              <a:t>TIG Staff Contacts</a:t>
            </a:r>
          </a:p>
        </p:txBody>
      </p:sp>
      <p:sp>
        <p:nvSpPr>
          <p:cNvPr id="57347" name="Rectangle 3"/>
          <p:cNvSpPr>
            <a:spLocks noGrp="1" noChangeArrowheads="1"/>
          </p:cNvSpPr>
          <p:nvPr>
            <p:ph type="body" idx="1"/>
          </p:nvPr>
        </p:nvSpPr>
        <p:spPr>
          <a:xfrm>
            <a:off x="457200" y="1524000"/>
            <a:ext cx="8458200" cy="4876800"/>
          </a:xfrm>
        </p:spPr>
        <p:txBody>
          <a:bodyPr>
            <a:normAutofit lnSpcReduction="10000"/>
          </a:bodyPr>
          <a:lstStyle/>
          <a:p>
            <a:pPr>
              <a:lnSpc>
                <a:spcPct val="80000"/>
              </a:lnSpc>
              <a:buFont typeface="Wingdings" pitchFamily="2" charset="2"/>
              <a:buNone/>
            </a:pPr>
            <a:endParaRPr lang="en-US" sz="1000" dirty="0" smtClean="0"/>
          </a:p>
          <a:p>
            <a:pPr>
              <a:lnSpc>
                <a:spcPct val="80000"/>
              </a:lnSpc>
            </a:pPr>
            <a:r>
              <a:rPr lang="en-US" sz="1800" b="1" dirty="0" smtClean="0"/>
              <a:t>Eric Mathison</a:t>
            </a:r>
            <a:r>
              <a:rPr lang="en-US" sz="1800" dirty="0" smtClean="0"/>
              <a:t>– </a:t>
            </a:r>
            <a:r>
              <a:rPr lang="en-US" sz="1800" dirty="0"/>
              <a:t>Payment Requests and Milestones</a:t>
            </a:r>
          </a:p>
          <a:p>
            <a:pPr>
              <a:lnSpc>
                <a:spcPct val="80000"/>
              </a:lnSpc>
              <a:buFont typeface="Wingdings" pitchFamily="2" charset="2"/>
              <a:buNone/>
            </a:pPr>
            <a:r>
              <a:rPr lang="en-US" sz="1800" dirty="0"/>
              <a:t>	</a:t>
            </a:r>
            <a:r>
              <a:rPr lang="en-US" sz="1800" dirty="0" smtClean="0">
                <a:hlinkClick r:id="rId3"/>
              </a:rPr>
              <a:t>mathisone@lsc.gov</a:t>
            </a:r>
            <a:r>
              <a:rPr lang="en-US" sz="1800" dirty="0" smtClean="0"/>
              <a:t> or 202-295-1535</a:t>
            </a:r>
          </a:p>
          <a:p>
            <a:pPr>
              <a:lnSpc>
                <a:spcPct val="80000"/>
              </a:lnSpc>
              <a:buFont typeface="Wingdings" pitchFamily="2" charset="2"/>
              <a:buNone/>
            </a:pPr>
            <a:endParaRPr lang="en-US" sz="1000" dirty="0" smtClean="0"/>
          </a:p>
          <a:p>
            <a:pPr>
              <a:lnSpc>
                <a:spcPct val="80000"/>
              </a:lnSpc>
            </a:pPr>
            <a:r>
              <a:rPr lang="en-US" sz="1800" b="1" dirty="0" smtClean="0"/>
              <a:t>Bristow Hardin</a:t>
            </a:r>
            <a:r>
              <a:rPr lang="en-US" sz="1800" dirty="0" smtClean="0"/>
              <a:t> – Evaluations, Final Reports and Veterans Projects</a:t>
            </a:r>
          </a:p>
          <a:p>
            <a:pPr>
              <a:lnSpc>
                <a:spcPct val="80000"/>
              </a:lnSpc>
              <a:buNone/>
            </a:pPr>
            <a:r>
              <a:rPr lang="en-US" sz="1800" dirty="0" smtClean="0"/>
              <a:t>	</a:t>
            </a:r>
            <a:r>
              <a:rPr lang="en-US" sz="1800" dirty="0" smtClean="0">
                <a:hlinkClick r:id="rId4"/>
              </a:rPr>
              <a:t>hardinb@lsc.gov</a:t>
            </a:r>
            <a:r>
              <a:rPr lang="en-US" sz="1800" dirty="0" smtClean="0"/>
              <a:t> or 202-295-1553 </a:t>
            </a:r>
          </a:p>
          <a:p>
            <a:pPr>
              <a:lnSpc>
                <a:spcPct val="80000"/>
              </a:lnSpc>
              <a:buNone/>
            </a:pPr>
            <a:endParaRPr lang="en-US" sz="1000" b="1" dirty="0" smtClean="0"/>
          </a:p>
          <a:p>
            <a:pPr>
              <a:lnSpc>
                <a:spcPct val="80000"/>
              </a:lnSpc>
            </a:pPr>
            <a:r>
              <a:rPr lang="en-US" sz="1800" b="1" dirty="0" smtClean="0"/>
              <a:t>David Bonebrake </a:t>
            </a:r>
            <a:r>
              <a:rPr lang="en-US" sz="1800" dirty="0" smtClean="0"/>
              <a:t>– Grant Administration for </a:t>
            </a:r>
            <a:r>
              <a:rPr lang="en-US" sz="1800" b="1" dirty="0" smtClean="0"/>
              <a:t>North</a:t>
            </a:r>
            <a:r>
              <a:rPr lang="en-US" sz="1800" dirty="0" smtClean="0"/>
              <a:t>: </a:t>
            </a:r>
          </a:p>
          <a:p>
            <a:pPr>
              <a:lnSpc>
                <a:spcPct val="80000"/>
              </a:lnSpc>
              <a:buNone/>
            </a:pPr>
            <a:r>
              <a:rPr lang="en-US" sz="1800" dirty="0" smtClean="0"/>
              <a:t>	CT, DC, IL, IN, MA, ME, MI, NH, NJ, NY, OH, PA, RI, WI, WV</a:t>
            </a:r>
          </a:p>
          <a:p>
            <a:pPr>
              <a:lnSpc>
                <a:spcPct val="80000"/>
              </a:lnSpc>
              <a:buNone/>
            </a:pPr>
            <a:r>
              <a:rPr lang="en-US" sz="1800" dirty="0" smtClean="0"/>
              <a:t>	</a:t>
            </a:r>
            <a:r>
              <a:rPr lang="en-US" sz="1800" dirty="0" smtClean="0">
                <a:hlinkClick r:id="rId5"/>
              </a:rPr>
              <a:t>bonebraked@lsc.gov</a:t>
            </a:r>
            <a:r>
              <a:rPr lang="en-US" sz="1800" dirty="0" smtClean="0"/>
              <a:t> or 202-295-1547</a:t>
            </a:r>
          </a:p>
          <a:p>
            <a:pPr>
              <a:lnSpc>
                <a:spcPct val="80000"/>
              </a:lnSpc>
              <a:buNone/>
            </a:pPr>
            <a:endParaRPr lang="en-US" sz="1000" dirty="0" smtClean="0"/>
          </a:p>
          <a:p>
            <a:pPr>
              <a:lnSpc>
                <a:spcPct val="80000"/>
              </a:lnSpc>
            </a:pPr>
            <a:r>
              <a:rPr lang="en-US" sz="1800" b="1" dirty="0" smtClean="0"/>
              <a:t>Glenn </a:t>
            </a:r>
            <a:r>
              <a:rPr lang="en-US" sz="1800" b="1" dirty="0"/>
              <a:t>Rawdon</a:t>
            </a:r>
            <a:r>
              <a:rPr lang="en-US" sz="1800" dirty="0"/>
              <a:t> – Grant </a:t>
            </a:r>
            <a:r>
              <a:rPr lang="en-US" sz="1800" dirty="0" smtClean="0"/>
              <a:t>Administration </a:t>
            </a:r>
            <a:r>
              <a:rPr lang="en-US" sz="1800" dirty="0"/>
              <a:t>for </a:t>
            </a:r>
            <a:r>
              <a:rPr lang="en-US" sz="1800" b="1" dirty="0" smtClean="0"/>
              <a:t>West</a:t>
            </a:r>
            <a:r>
              <a:rPr lang="en-US" sz="1800" dirty="0" smtClean="0"/>
              <a:t>:</a:t>
            </a:r>
            <a:endParaRPr lang="en-US" sz="1800" dirty="0"/>
          </a:p>
          <a:p>
            <a:pPr>
              <a:lnSpc>
                <a:spcPct val="80000"/>
              </a:lnSpc>
              <a:buFont typeface="Wingdings" pitchFamily="2" charset="2"/>
              <a:buNone/>
            </a:pPr>
            <a:r>
              <a:rPr lang="en-US" sz="1800" dirty="0"/>
              <a:t>	AK, AZ, CA</a:t>
            </a:r>
            <a:r>
              <a:rPr lang="en-US" sz="1800" dirty="0" smtClean="0"/>
              <a:t>, </a:t>
            </a:r>
            <a:r>
              <a:rPr lang="en-US" sz="1800" dirty="0"/>
              <a:t>CO, </a:t>
            </a:r>
            <a:r>
              <a:rPr lang="en-US" sz="1800" dirty="0" smtClean="0"/>
              <a:t>GU</a:t>
            </a:r>
            <a:r>
              <a:rPr lang="en-US" sz="1800" dirty="0"/>
              <a:t>, HI, ID, </a:t>
            </a:r>
            <a:r>
              <a:rPr lang="en-US" sz="1800" dirty="0" smtClean="0"/>
              <a:t>IA</a:t>
            </a:r>
            <a:r>
              <a:rPr lang="en-US" sz="1800" dirty="0"/>
              <a:t>, KS, </a:t>
            </a:r>
            <a:r>
              <a:rPr lang="en-US" sz="1800" dirty="0" smtClean="0"/>
              <a:t>MP</a:t>
            </a:r>
            <a:r>
              <a:rPr lang="en-US" sz="1800" dirty="0"/>
              <a:t>, MN, MT, NE, NV, </a:t>
            </a:r>
            <a:r>
              <a:rPr lang="en-US" sz="1800" dirty="0" smtClean="0"/>
              <a:t>NM</a:t>
            </a:r>
            <a:r>
              <a:rPr lang="en-US" sz="1800" dirty="0"/>
              <a:t>, </a:t>
            </a:r>
            <a:r>
              <a:rPr lang="en-US" sz="1800" dirty="0" smtClean="0"/>
              <a:t>ND</a:t>
            </a:r>
            <a:r>
              <a:rPr lang="en-US" sz="1800" dirty="0"/>
              <a:t>, OK, OR, SD, TX, UT, WA, WY</a:t>
            </a:r>
          </a:p>
          <a:p>
            <a:pPr>
              <a:lnSpc>
                <a:spcPct val="80000"/>
              </a:lnSpc>
              <a:buFont typeface="Wingdings" pitchFamily="2" charset="2"/>
              <a:buNone/>
            </a:pPr>
            <a:r>
              <a:rPr lang="en-US" sz="1800" dirty="0"/>
              <a:t>	</a:t>
            </a:r>
            <a:r>
              <a:rPr lang="en-US" sz="1800" dirty="0" smtClean="0">
                <a:hlinkClick r:id="rId6"/>
              </a:rPr>
              <a:t>grawdon@lsc.gov</a:t>
            </a:r>
            <a:r>
              <a:rPr lang="en-US" sz="1800" dirty="0" smtClean="0"/>
              <a:t> or 202-295-1552</a:t>
            </a:r>
          </a:p>
          <a:p>
            <a:pPr>
              <a:lnSpc>
                <a:spcPct val="80000"/>
              </a:lnSpc>
              <a:buFont typeface="Wingdings" pitchFamily="2" charset="2"/>
              <a:buNone/>
            </a:pPr>
            <a:endParaRPr lang="en-US" sz="1000" dirty="0"/>
          </a:p>
          <a:p>
            <a:pPr>
              <a:lnSpc>
                <a:spcPct val="80000"/>
              </a:lnSpc>
            </a:pPr>
            <a:r>
              <a:rPr lang="en-US" sz="1800" b="1" dirty="0"/>
              <a:t>Jane Ribadeneyra</a:t>
            </a:r>
            <a:r>
              <a:rPr lang="en-US" sz="1800" dirty="0"/>
              <a:t> – Grant </a:t>
            </a:r>
            <a:r>
              <a:rPr lang="en-US" sz="1800" dirty="0" smtClean="0"/>
              <a:t>Administration </a:t>
            </a:r>
            <a:r>
              <a:rPr lang="en-US" sz="1800" dirty="0"/>
              <a:t>for </a:t>
            </a:r>
            <a:r>
              <a:rPr lang="en-US" sz="1800" b="1" dirty="0" smtClean="0"/>
              <a:t>South</a:t>
            </a:r>
            <a:r>
              <a:rPr lang="en-US" sz="1800" dirty="0" smtClean="0"/>
              <a:t>:</a:t>
            </a:r>
            <a:endParaRPr lang="en-US" sz="1800" dirty="0"/>
          </a:p>
          <a:p>
            <a:pPr>
              <a:lnSpc>
                <a:spcPct val="80000"/>
              </a:lnSpc>
              <a:buFont typeface="Wingdings" pitchFamily="2" charset="2"/>
              <a:buNone/>
            </a:pPr>
            <a:r>
              <a:rPr lang="en-US" sz="1800" dirty="0"/>
              <a:t>	AL, AR</a:t>
            </a:r>
            <a:r>
              <a:rPr lang="en-US" sz="1800" dirty="0" smtClean="0"/>
              <a:t>, </a:t>
            </a:r>
            <a:r>
              <a:rPr lang="en-US" sz="1800" dirty="0"/>
              <a:t>FL, GA, </a:t>
            </a:r>
            <a:r>
              <a:rPr lang="en-US" sz="1800" dirty="0" smtClean="0"/>
              <a:t>KY</a:t>
            </a:r>
            <a:r>
              <a:rPr lang="en-US" sz="1800" dirty="0"/>
              <a:t>, LA, </a:t>
            </a:r>
            <a:r>
              <a:rPr lang="en-US" sz="1800" dirty="0" smtClean="0"/>
              <a:t>MD</a:t>
            </a:r>
            <a:r>
              <a:rPr lang="en-US" sz="1800" dirty="0"/>
              <a:t>, MS, MO, NC, </a:t>
            </a:r>
            <a:r>
              <a:rPr lang="en-US" sz="1800" dirty="0" smtClean="0"/>
              <a:t>PR</a:t>
            </a:r>
            <a:r>
              <a:rPr lang="en-US" sz="1800" dirty="0"/>
              <a:t>, </a:t>
            </a:r>
            <a:r>
              <a:rPr lang="en-US" sz="1800" dirty="0" smtClean="0"/>
              <a:t>SC</a:t>
            </a:r>
            <a:r>
              <a:rPr lang="en-US" sz="1800" dirty="0"/>
              <a:t>, TN, </a:t>
            </a:r>
            <a:r>
              <a:rPr lang="en-US" sz="1800" dirty="0" smtClean="0"/>
              <a:t>VI</a:t>
            </a:r>
            <a:r>
              <a:rPr lang="en-US" sz="1800" dirty="0"/>
              <a:t>, </a:t>
            </a:r>
            <a:r>
              <a:rPr lang="en-US" sz="1800" dirty="0" smtClean="0"/>
              <a:t>VA </a:t>
            </a:r>
          </a:p>
          <a:p>
            <a:pPr>
              <a:lnSpc>
                <a:spcPct val="80000"/>
              </a:lnSpc>
              <a:buFont typeface="Wingdings" pitchFamily="2" charset="2"/>
              <a:buNone/>
            </a:pPr>
            <a:r>
              <a:rPr lang="en-US" sz="1800" dirty="0"/>
              <a:t>	</a:t>
            </a:r>
            <a:r>
              <a:rPr lang="en-US" sz="1800" dirty="0" smtClean="0">
                <a:hlinkClick r:id="rId7"/>
              </a:rPr>
              <a:t>ribadeneyraj@lsc.gov</a:t>
            </a:r>
            <a:r>
              <a:rPr lang="en-US" sz="1800" dirty="0" smtClean="0"/>
              <a:t> or 202-295-1554</a:t>
            </a:r>
            <a:endParaRPr lang="en-US" sz="1800" dirty="0"/>
          </a:p>
        </p:txBody>
      </p:sp>
    </p:spTree>
    <p:extLst>
      <p:ext uri="{BB962C8B-B14F-4D97-AF65-F5344CB8AC3E}">
        <p14:creationId xmlns:p14="http://schemas.microsoft.com/office/powerpoint/2010/main" val="14115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2775" y="228600"/>
            <a:ext cx="8153400" cy="990600"/>
          </a:xfrm>
        </p:spPr>
        <p:txBody>
          <a:bodyPr/>
          <a:lstStyle/>
          <a:p>
            <a:pPr eaLnBrk="1" hangingPunct="1"/>
            <a:r>
              <a:rPr lang="en-US" dirty="0" smtClean="0"/>
              <a:t>2012 TIG Cycle</a:t>
            </a:r>
          </a:p>
        </p:txBody>
      </p:sp>
      <p:sp>
        <p:nvSpPr>
          <p:cNvPr id="40963" name="Content Placeholder 2"/>
          <p:cNvSpPr>
            <a:spLocks noGrp="1"/>
          </p:cNvSpPr>
          <p:nvPr>
            <p:ph sz="quarter" idx="1"/>
          </p:nvPr>
        </p:nvSpPr>
        <p:spPr>
          <a:xfrm>
            <a:off x="612775" y="1600200"/>
            <a:ext cx="8153400" cy="4495800"/>
          </a:xfrm>
        </p:spPr>
        <p:txBody>
          <a:bodyPr/>
          <a:lstStyle/>
          <a:p>
            <a:pPr eaLnBrk="1" hangingPunct="1"/>
            <a:r>
              <a:rPr lang="en-US" sz="3200" dirty="0" smtClean="0"/>
              <a:t>Approximately </a:t>
            </a:r>
            <a:r>
              <a:rPr lang="en-US" sz="3200" dirty="0"/>
              <a:t>$3.4 million is available for 2012 grant </a:t>
            </a:r>
            <a:r>
              <a:rPr lang="en-US" sz="3200" dirty="0" smtClean="0"/>
              <a:t>awards</a:t>
            </a:r>
          </a:p>
          <a:p>
            <a:pPr eaLnBrk="1" hangingPunct="1"/>
            <a:r>
              <a:rPr lang="en-US" dirty="0"/>
              <a:t>Letters of Intent (LOI) </a:t>
            </a:r>
          </a:p>
          <a:p>
            <a:pPr lvl="1" eaLnBrk="1" hangingPunct="1"/>
            <a:r>
              <a:rPr lang="en-US" sz="2900" dirty="0"/>
              <a:t>Online System Available: February 10</a:t>
            </a:r>
          </a:p>
          <a:p>
            <a:pPr lvl="1" eaLnBrk="1" hangingPunct="1"/>
            <a:r>
              <a:rPr lang="en-US" sz="2900" dirty="0"/>
              <a:t>LOIs Due: March </a:t>
            </a:r>
            <a:r>
              <a:rPr lang="en-US" sz="2900" dirty="0" smtClean="0"/>
              <a:t>12</a:t>
            </a:r>
            <a:endParaRPr lang="en-US" sz="3200" dirty="0"/>
          </a:p>
          <a:p>
            <a:pPr eaLnBrk="1" hangingPunct="1"/>
            <a:r>
              <a:rPr lang="en-US" dirty="0" smtClean="0"/>
              <a:t>Invitations for Full Applications: April 16</a:t>
            </a:r>
          </a:p>
          <a:p>
            <a:pPr eaLnBrk="1" hangingPunct="1"/>
            <a:r>
              <a:rPr lang="en-US" dirty="0" smtClean="0"/>
              <a:t>Full Applications Due: June 1</a:t>
            </a:r>
          </a:p>
          <a:p>
            <a:pPr eaLnBrk="1" hangingPunct="1"/>
            <a:r>
              <a:rPr lang="en-US" dirty="0" smtClean="0"/>
              <a:t>TIG Award Notifications: September 2012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2775" y="228600"/>
            <a:ext cx="8153400" cy="990600"/>
          </a:xfrm>
        </p:spPr>
        <p:txBody>
          <a:bodyPr/>
          <a:lstStyle/>
          <a:p>
            <a:pPr eaLnBrk="1" hangingPunct="1"/>
            <a:r>
              <a:rPr lang="en-US" dirty="0" smtClean="0"/>
              <a:t>2012 TIG Cycle</a:t>
            </a:r>
          </a:p>
        </p:txBody>
      </p:sp>
      <p:sp>
        <p:nvSpPr>
          <p:cNvPr id="40963" name="Content Placeholder 2"/>
          <p:cNvSpPr>
            <a:spLocks noGrp="1"/>
          </p:cNvSpPr>
          <p:nvPr>
            <p:ph sz="quarter" idx="1"/>
          </p:nvPr>
        </p:nvSpPr>
        <p:spPr>
          <a:xfrm>
            <a:off x="612775" y="1600200"/>
            <a:ext cx="8153400" cy="4495800"/>
          </a:xfrm>
        </p:spPr>
        <p:txBody>
          <a:bodyPr/>
          <a:lstStyle/>
          <a:p>
            <a:pPr eaLnBrk="1" hangingPunct="1"/>
            <a:r>
              <a:rPr lang="en-US" sz="3200" dirty="0" smtClean="0"/>
              <a:t>Approximately </a:t>
            </a:r>
            <a:r>
              <a:rPr lang="en-US" sz="3200" dirty="0"/>
              <a:t>$3.4 million is available for 2012 grant </a:t>
            </a:r>
            <a:r>
              <a:rPr lang="en-US" sz="3200" dirty="0" smtClean="0"/>
              <a:t>awards</a:t>
            </a:r>
          </a:p>
          <a:p>
            <a:pPr eaLnBrk="1" hangingPunct="1"/>
            <a:r>
              <a:rPr lang="en-US" dirty="0"/>
              <a:t>Letters of Intent (LOI) </a:t>
            </a:r>
          </a:p>
          <a:p>
            <a:pPr lvl="1" eaLnBrk="1" hangingPunct="1"/>
            <a:r>
              <a:rPr lang="en-US" sz="2900" dirty="0"/>
              <a:t>Online System Available: February 10</a:t>
            </a:r>
          </a:p>
          <a:p>
            <a:pPr lvl="1" eaLnBrk="1" hangingPunct="1"/>
            <a:r>
              <a:rPr lang="en-US" sz="2900" dirty="0"/>
              <a:t>LOIs Due: March </a:t>
            </a:r>
            <a:r>
              <a:rPr lang="en-US" sz="2900" dirty="0" smtClean="0"/>
              <a:t>12</a:t>
            </a:r>
            <a:endParaRPr lang="en-US" sz="3200" dirty="0"/>
          </a:p>
          <a:p>
            <a:pPr eaLnBrk="1" hangingPunct="1"/>
            <a:r>
              <a:rPr lang="en-US" dirty="0" smtClean="0"/>
              <a:t>Invitations for Full Applications: April 16</a:t>
            </a:r>
          </a:p>
          <a:p>
            <a:pPr eaLnBrk="1" hangingPunct="1"/>
            <a:r>
              <a:rPr lang="en-US" dirty="0" smtClean="0"/>
              <a:t>Full Applications Due: June 1</a:t>
            </a:r>
          </a:p>
          <a:p>
            <a:pPr eaLnBrk="1" hangingPunct="1"/>
            <a:r>
              <a:rPr lang="en-US" dirty="0" smtClean="0"/>
              <a:t>TIG Award Notifications: September 2012</a:t>
            </a:r>
          </a:p>
        </p:txBody>
      </p:sp>
    </p:spTree>
    <p:extLst>
      <p:ext uri="{BB962C8B-B14F-4D97-AF65-F5344CB8AC3E}">
        <p14:creationId xmlns:p14="http://schemas.microsoft.com/office/powerpoint/2010/main" val="1579859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Grant </a:t>
            </a:r>
            <a:r>
              <a:rPr lang="en-US" dirty="0"/>
              <a:t>Awards</a:t>
            </a:r>
          </a:p>
        </p:txBody>
      </p:sp>
      <p:sp>
        <p:nvSpPr>
          <p:cNvPr id="55299" name="Rectangle 3"/>
          <p:cNvSpPr>
            <a:spLocks noGrp="1" noChangeArrowheads="1"/>
          </p:cNvSpPr>
          <p:nvPr>
            <p:ph type="body" idx="1"/>
          </p:nvPr>
        </p:nvSpPr>
        <p:spPr>
          <a:xfrm>
            <a:off x="457200" y="1828800"/>
            <a:ext cx="8229600" cy="4114800"/>
          </a:xfrm>
        </p:spPr>
        <p:txBody>
          <a:bodyPr/>
          <a:lstStyle/>
          <a:p>
            <a:r>
              <a:rPr lang="en-US" sz="2800" dirty="0" smtClean="0"/>
              <a:t>No limits on TIG funding requests - we recommend a minimum request of $30,000, but lower requests will be considered</a:t>
            </a:r>
          </a:p>
          <a:p>
            <a:r>
              <a:rPr lang="en-US" sz="2800" dirty="0" smtClean="0"/>
              <a:t>37 Grants in 2011, with a median funding level of $70,205</a:t>
            </a:r>
          </a:p>
          <a:p>
            <a:r>
              <a:rPr lang="en-US" sz="2800" dirty="0" smtClean="0"/>
              <a:t>Complete </a:t>
            </a:r>
            <a:r>
              <a:rPr lang="en-US" sz="2800" dirty="0"/>
              <a:t>list can be found at</a:t>
            </a:r>
            <a:r>
              <a:rPr lang="en-US" sz="2800" dirty="0" smtClean="0"/>
              <a:t>: </a:t>
            </a:r>
            <a:r>
              <a:rPr lang="en-US" sz="2800" dirty="0">
                <a:hlinkClick r:id="rId3"/>
              </a:rPr>
              <a:t>http://</a:t>
            </a:r>
            <a:r>
              <a:rPr lang="en-US" sz="2800" dirty="0" smtClean="0">
                <a:hlinkClick r:id="rId3"/>
              </a:rPr>
              <a:t>tig.lsc.gov/grants/past-grant-awards/technology-initiative-grant-2011</a:t>
            </a:r>
            <a:endParaRPr lang="en-US" sz="2800" dirty="0" smtClean="0"/>
          </a:p>
          <a:p>
            <a:r>
              <a:rPr lang="en-US" sz="2800" dirty="0" smtClean="0"/>
              <a:t>Typical </a:t>
            </a:r>
            <a:r>
              <a:rPr lang="en-US" sz="2800" dirty="0"/>
              <a:t>projects last 12 to 24 months plus an additional 3 months for final </a:t>
            </a:r>
            <a:r>
              <a:rPr lang="en-US" sz="2800" dirty="0" smtClean="0"/>
              <a:t>reporting and accounting</a:t>
            </a:r>
            <a:endParaRPr lang="en-US" sz="2800" dirty="0"/>
          </a:p>
          <a:p>
            <a:pPr>
              <a:buFont typeface="Wingdings" pitchFamily="2" charset="2"/>
              <a:buNone/>
            </a:pPr>
            <a:endParaRPr lang="en-US" sz="2800" dirty="0"/>
          </a:p>
          <a:p>
            <a:pPr>
              <a:buFont typeface="Wingdings" pitchFamily="2" charset="2"/>
              <a:buNone/>
            </a:pPr>
            <a:endParaRPr lang="en-US" sz="2800" dirty="0"/>
          </a:p>
        </p:txBody>
      </p:sp>
    </p:spTree>
    <p:extLst>
      <p:ext uri="{BB962C8B-B14F-4D97-AF65-F5344CB8AC3E}">
        <p14:creationId xmlns:p14="http://schemas.microsoft.com/office/powerpoint/2010/main" val="1380124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TIG </a:t>
            </a:r>
            <a:r>
              <a:rPr lang="en-US" dirty="0" smtClean="0"/>
              <a:t>2012 </a:t>
            </a:r>
            <a:r>
              <a:rPr lang="en-US" dirty="0"/>
              <a:t>Letters of Intent</a:t>
            </a:r>
            <a:br>
              <a:rPr lang="en-US" dirty="0"/>
            </a:br>
            <a:r>
              <a:rPr lang="en-US" sz="3600" i="1" dirty="0">
                <a:solidFill>
                  <a:schemeClr val="tx1"/>
                </a:solidFill>
              </a:rPr>
              <a:t>Eligibility</a:t>
            </a:r>
          </a:p>
        </p:txBody>
      </p:sp>
      <p:sp>
        <p:nvSpPr>
          <p:cNvPr id="21507" name="Rectangle 3"/>
          <p:cNvSpPr>
            <a:spLocks noGrp="1" noChangeArrowheads="1"/>
          </p:cNvSpPr>
          <p:nvPr>
            <p:ph type="body" idx="1"/>
          </p:nvPr>
        </p:nvSpPr>
        <p:spPr>
          <a:xfrm>
            <a:off x="457200" y="1981200"/>
            <a:ext cx="8229600" cy="4724400"/>
          </a:xfrm>
        </p:spPr>
        <p:txBody>
          <a:bodyPr>
            <a:normAutofit fontScale="92500" lnSpcReduction="20000"/>
          </a:bodyPr>
          <a:lstStyle/>
          <a:p>
            <a:r>
              <a:rPr lang="en-US" dirty="0"/>
              <a:t>Only LSC program grantees are eligible to apply for TIG funds. Other entities are encouraged to participate as project partners. </a:t>
            </a:r>
          </a:p>
          <a:p>
            <a:r>
              <a:rPr lang="en-US" dirty="0"/>
              <a:t>Programs should be up to date on all previous TIG grants prior to submitting a LOI</a:t>
            </a:r>
            <a:r>
              <a:rPr lang="en-US" dirty="0" smtClean="0"/>
              <a:t>.</a:t>
            </a:r>
          </a:p>
          <a:p>
            <a:r>
              <a:rPr lang="en-US" dirty="0"/>
              <a:t>LSC recipients that have had a previous TIG terminated for failure to provide timely documentation are not eligible to receive a TIG for three years after their earlier grant was terminated. </a:t>
            </a:r>
          </a:p>
          <a:p>
            <a:r>
              <a:rPr lang="en-US" dirty="0" smtClean="0"/>
              <a:t>LSC encourages all grantees to submit LOIs, particularly those that have not previously participated in the TIG program.</a:t>
            </a:r>
            <a:endParaRPr lang="en-US" dirty="0"/>
          </a:p>
        </p:txBody>
      </p:sp>
    </p:spTree>
    <p:extLst>
      <p:ext uri="{BB962C8B-B14F-4D97-AF65-F5344CB8AC3E}">
        <p14:creationId xmlns:p14="http://schemas.microsoft.com/office/powerpoint/2010/main" val="1055430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TIG </a:t>
            </a:r>
            <a:r>
              <a:rPr lang="en-US" dirty="0" smtClean="0"/>
              <a:t>2012 </a:t>
            </a:r>
            <a:r>
              <a:rPr lang="en-US" dirty="0"/>
              <a:t>Grant Categories</a:t>
            </a:r>
          </a:p>
        </p:txBody>
      </p:sp>
      <p:sp>
        <p:nvSpPr>
          <p:cNvPr id="25603" name="Rectangle 3"/>
          <p:cNvSpPr>
            <a:spLocks noGrp="1" noChangeArrowheads="1"/>
          </p:cNvSpPr>
          <p:nvPr>
            <p:ph type="body" idx="1"/>
          </p:nvPr>
        </p:nvSpPr>
        <p:spPr/>
        <p:txBody>
          <a:bodyPr/>
          <a:lstStyle/>
          <a:p>
            <a:r>
              <a:rPr lang="en-US" dirty="0"/>
              <a:t>LSC will accept projects in three application categories for </a:t>
            </a:r>
            <a:r>
              <a:rPr lang="en-US" dirty="0" smtClean="0"/>
              <a:t>2012:</a:t>
            </a:r>
            <a:endParaRPr lang="en-US" dirty="0"/>
          </a:p>
          <a:p>
            <a:pPr marL="1200150" lvl="1" indent="-742950">
              <a:buFont typeface="+mj-lt"/>
              <a:buAutoNum type="arabicPeriod"/>
            </a:pPr>
            <a:r>
              <a:rPr lang="en-US" sz="3600" dirty="0" smtClean="0"/>
              <a:t>Website Improvement and Innovation</a:t>
            </a:r>
            <a:endParaRPr lang="en-US" sz="3600" dirty="0"/>
          </a:p>
          <a:p>
            <a:pPr marL="1200150" lvl="1" indent="-742950">
              <a:buFont typeface="+mj-lt"/>
              <a:buAutoNum type="arabicPeriod"/>
            </a:pPr>
            <a:r>
              <a:rPr lang="en-US" sz="3600" dirty="0" smtClean="0"/>
              <a:t>Replication and Adaptation</a:t>
            </a:r>
            <a:endParaRPr lang="en-US" sz="3600" dirty="0"/>
          </a:p>
          <a:p>
            <a:pPr marL="1200150" lvl="1" indent="-742950">
              <a:buFont typeface="+mj-lt"/>
              <a:buAutoNum type="arabicPeriod"/>
            </a:pPr>
            <a:r>
              <a:rPr lang="en-US" sz="3600" dirty="0"/>
              <a:t>Open Category</a:t>
            </a:r>
          </a:p>
        </p:txBody>
      </p:sp>
    </p:spTree>
    <p:extLst>
      <p:ext uri="{BB962C8B-B14F-4D97-AF65-F5344CB8AC3E}">
        <p14:creationId xmlns:p14="http://schemas.microsoft.com/office/powerpoint/2010/main" val="84831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81000"/>
            <a:ext cx="8229600" cy="1066800"/>
          </a:xfrm>
        </p:spPr>
        <p:txBody>
          <a:bodyPr/>
          <a:lstStyle/>
          <a:p>
            <a:r>
              <a:rPr lang="en-US" dirty="0"/>
              <a:t>TIG </a:t>
            </a:r>
            <a:r>
              <a:rPr lang="en-US" dirty="0" smtClean="0"/>
              <a:t>2012 </a:t>
            </a:r>
            <a:r>
              <a:rPr lang="en-US" dirty="0"/>
              <a:t>Grant Categories</a:t>
            </a:r>
          </a:p>
        </p:txBody>
      </p:sp>
      <p:sp>
        <p:nvSpPr>
          <p:cNvPr id="27651" name="Rectangle 3"/>
          <p:cNvSpPr>
            <a:spLocks noGrp="1" noChangeArrowheads="1"/>
          </p:cNvSpPr>
          <p:nvPr>
            <p:ph type="body" idx="1"/>
          </p:nvPr>
        </p:nvSpPr>
        <p:spPr>
          <a:xfrm>
            <a:off x="457200" y="1828800"/>
            <a:ext cx="8229600" cy="4419600"/>
          </a:xfrm>
        </p:spPr>
        <p:txBody>
          <a:bodyPr/>
          <a:lstStyle/>
          <a:p>
            <a:pPr>
              <a:lnSpc>
                <a:spcPct val="90000"/>
              </a:lnSpc>
            </a:pPr>
            <a:r>
              <a:rPr lang="en-US" dirty="0" smtClean="0"/>
              <a:t>Website </a:t>
            </a:r>
            <a:r>
              <a:rPr lang="en-US" dirty="0"/>
              <a:t>Improvement &amp; </a:t>
            </a:r>
            <a:r>
              <a:rPr lang="en-US" dirty="0" smtClean="0"/>
              <a:t>Innovation</a:t>
            </a:r>
          </a:p>
          <a:p>
            <a:pPr lvl="1">
              <a:lnSpc>
                <a:spcPct val="90000"/>
              </a:lnSpc>
            </a:pPr>
            <a:r>
              <a:rPr lang="en-US" dirty="0" smtClean="0"/>
              <a:t>Initiatives </a:t>
            </a:r>
            <a:r>
              <a:rPr lang="en-US" dirty="0"/>
              <a:t>to </a:t>
            </a:r>
            <a:r>
              <a:rPr lang="en-US" dirty="0" smtClean="0"/>
              <a:t>improve and expand </a:t>
            </a:r>
            <a:r>
              <a:rPr lang="en-US" dirty="0"/>
              <a:t>the use of </a:t>
            </a:r>
            <a:r>
              <a:rPr lang="en-US" i="1" dirty="0" smtClean="0"/>
              <a:t>statewide websites (SWWS)</a:t>
            </a:r>
            <a:endParaRPr lang="en-US" i="1" dirty="0"/>
          </a:p>
          <a:p>
            <a:pPr lvl="1">
              <a:lnSpc>
                <a:spcPct val="90000"/>
              </a:lnSpc>
            </a:pPr>
            <a:r>
              <a:rPr lang="en-US" dirty="0" smtClean="0"/>
              <a:t>Add </a:t>
            </a:r>
            <a:r>
              <a:rPr lang="en-US" dirty="0"/>
              <a:t>new tools, </a:t>
            </a:r>
            <a:r>
              <a:rPr lang="en-US" dirty="0" smtClean="0"/>
              <a:t>promote website </a:t>
            </a:r>
            <a:r>
              <a:rPr lang="en-US" dirty="0"/>
              <a:t>traffic, build community and increase </a:t>
            </a:r>
            <a:r>
              <a:rPr lang="en-US" dirty="0" smtClean="0"/>
              <a:t>effectiveness of SWWS </a:t>
            </a:r>
            <a:r>
              <a:rPr lang="en-US" dirty="0"/>
              <a:t>to better serve the community, partners, advocates and client </a:t>
            </a:r>
            <a:r>
              <a:rPr lang="en-US" dirty="0" smtClean="0"/>
              <a:t>population</a:t>
            </a:r>
          </a:p>
          <a:p>
            <a:pPr lvl="1">
              <a:lnSpc>
                <a:spcPct val="90000"/>
              </a:lnSpc>
            </a:pPr>
            <a:r>
              <a:rPr lang="en-US" dirty="0" smtClean="0"/>
              <a:t>Note: 2010 was the last year for Renewal and Continuation Website Grants</a:t>
            </a:r>
          </a:p>
          <a:p>
            <a:pPr lvl="2">
              <a:lnSpc>
                <a:spcPct val="90000"/>
              </a:lnSpc>
            </a:pPr>
            <a:endParaRPr lang="en-US" dirty="0"/>
          </a:p>
        </p:txBody>
      </p:sp>
    </p:spTree>
    <p:extLst>
      <p:ext uri="{BB962C8B-B14F-4D97-AF65-F5344CB8AC3E}">
        <p14:creationId xmlns:p14="http://schemas.microsoft.com/office/powerpoint/2010/main" val="1502767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TIG </a:t>
            </a:r>
            <a:r>
              <a:rPr lang="en-US" dirty="0" smtClean="0"/>
              <a:t>2012 </a:t>
            </a:r>
            <a:r>
              <a:rPr lang="en-US" dirty="0"/>
              <a:t>Grant Categories</a:t>
            </a:r>
          </a:p>
        </p:txBody>
      </p:sp>
      <p:sp>
        <p:nvSpPr>
          <p:cNvPr id="29699" name="Rectangle 3"/>
          <p:cNvSpPr>
            <a:spLocks noGrp="1" noChangeArrowheads="1"/>
          </p:cNvSpPr>
          <p:nvPr>
            <p:ph type="body" idx="1"/>
          </p:nvPr>
        </p:nvSpPr>
        <p:spPr>
          <a:xfrm>
            <a:off x="457200" y="1676400"/>
            <a:ext cx="8229600" cy="4800600"/>
          </a:xfrm>
        </p:spPr>
        <p:txBody>
          <a:bodyPr/>
          <a:lstStyle/>
          <a:p>
            <a:pPr>
              <a:lnSpc>
                <a:spcPct val="80000"/>
              </a:lnSpc>
            </a:pPr>
            <a:r>
              <a:rPr lang="en-US" sz="2800" dirty="0" smtClean="0"/>
              <a:t>Replication and Adaptation – to replicate, adapt, or provide added value to the work of prior TIG projects.</a:t>
            </a:r>
          </a:p>
          <a:p>
            <a:pPr lvl="1">
              <a:lnSpc>
                <a:spcPct val="80000"/>
              </a:lnSpc>
            </a:pPr>
            <a:r>
              <a:rPr lang="en-US" sz="2400" b="1" dirty="0" smtClean="0"/>
              <a:t>A. Replication </a:t>
            </a:r>
            <a:r>
              <a:rPr lang="en-US" sz="2400" b="1" dirty="0"/>
              <a:t>of Previous TIG Projects</a:t>
            </a:r>
            <a:r>
              <a:rPr lang="en-US" sz="2400" dirty="0"/>
              <a:t> – e.g., look at projects where software or content has been created and is available at no (or low) cost</a:t>
            </a:r>
          </a:p>
          <a:p>
            <a:pPr lvl="1">
              <a:lnSpc>
                <a:spcPct val="80000"/>
              </a:lnSpc>
              <a:buFont typeface="Wingdings" pitchFamily="2" charset="2"/>
              <a:buNone/>
            </a:pPr>
            <a:endParaRPr lang="en-US" sz="1200" dirty="0"/>
          </a:p>
          <a:p>
            <a:pPr lvl="1">
              <a:lnSpc>
                <a:spcPct val="80000"/>
              </a:lnSpc>
            </a:pPr>
            <a:r>
              <a:rPr lang="en-US" sz="2400" b="1" dirty="0" smtClean="0"/>
              <a:t>B. Automated </a:t>
            </a:r>
            <a:r>
              <a:rPr lang="en-US" sz="2400" b="1" dirty="0"/>
              <a:t>Form Replication</a:t>
            </a:r>
            <a:r>
              <a:rPr lang="en-US" sz="2400" dirty="0"/>
              <a:t> – identify Hot Docs and A2J templates on LawHelp Interactive National HotDocs </a:t>
            </a:r>
            <a:r>
              <a:rPr lang="en-US" sz="2400" dirty="0" smtClean="0"/>
              <a:t>Server (</a:t>
            </a:r>
            <a:r>
              <a:rPr lang="en-US" sz="2400" dirty="0" smtClean="0">
                <a:hlinkClick r:id="rId3"/>
              </a:rPr>
              <a:t>http://www.lawhelpinteractive.org</a:t>
            </a:r>
            <a:r>
              <a:rPr lang="en-US" sz="2400" dirty="0" smtClean="0"/>
              <a:t>) </a:t>
            </a:r>
            <a:r>
              <a:rPr lang="en-US" sz="2400" dirty="0"/>
              <a:t>that can be replicated for your </a:t>
            </a:r>
            <a:r>
              <a:rPr lang="en-US" sz="2400" dirty="0" smtClean="0"/>
              <a:t>jurisdiction</a:t>
            </a:r>
          </a:p>
          <a:p>
            <a:pPr lvl="1">
              <a:lnSpc>
                <a:spcPct val="80000"/>
              </a:lnSpc>
              <a:buNone/>
            </a:pPr>
            <a:endParaRPr lang="en-US" sz="1200" dirty="0" smtClean="0"/>
          </a:p>
          <a:p>
            <a:pPr lvl="1">
              <a:lnSpc>
                <a:spcPct val="80000"/>
              </a:lnSpc>
            </a:pPr>
            <a:r>
              <a:rPr lang="en-US" sz="2400" dirty="0" smtClean="0"/>
              <a:t>Examples and final reports of some replicable projects are available at: </a:t>
            </a:r>
            <a:r>
              <a:rPr lang="en-US" sz="2400" dirty="0">
                <a:hlinkClick r:id="rId4"/>
              </a:rPr>
              <a:t>http://</a:t>
            </a:r>
            <a:r>
              <a:rPr lang="en-US" sz="2400" dirty="0" smtClean="0">
                <a:hlinkClick r:id="rId4"/>
              </a:rPr>
              <a:t>tig.lsc.gov/grants/final-reports/final-report-samples-replicable-projects</a:t>
            </a:r>
            <a:endParaRPr lang="en-US" sz="2400" dirty="0" smtClean="0"/>
          </a:p>
          <a:p>
            <a:pPr lvl="1">
              <a:lnSpc>
                <a:spcPct val="80000"/>
              </a:lnSpc>
            </a:pPr>
            <a:endParaRPr lang="en-US" sz="2400" dirty="0" smtClean="0"/>
          </a:p>
        </p:txBody>
      </p:sp>
    </p:spTree>
    <p:extLst>
      <p:ext uri="{BB962C8B-B14F-4D97-AF65-F5344CB8AC3E}">
        <p14:creationId xmlns:p14="http://schemas.microsoft.com/office/powerpoint/2010/main" val="1518703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t>TIG </a:t>
            </a:r>
            <a:r>
              <a:rPr lang="en-US" dirty="0" smtClean="0"/>
              <a:t>2012 </a:t>
            </a:r>
            <a:r>
              <a:rPr lang="en-US" dirty="0"/>
              <a:t>Grant Categories</a:t>
            </a:r>
          </a:p>
        </p:txBody>
      </p:sp>
      <p:sp>
        <p:nvSpPr>
          <p:cNvPr id="31747" name="Rectangle 3"/>
          <p:cNvSpPr>
            <a:spLocks noGrp="1" noChangeArrowheads="1"/>
          </p:cNvSpPr>
          <p:nvPr>
            <p:ph type="body" idx="1"/>
          </p:nvPr>
        </p:nvSpPr>
        <p:spPr>
          <a:xfrm>
            <a:off x="457200" y="1752600"/>
            <a:ext cx="8229600" cy="4572000"/>
          </a:xfrm>
        </p:spPr>
        <p:txBody>
          <a:bodyPr/>
          <a:lstStyle/>
          <a:p>
            <a:r>
              <a:rPr lang="en-US" sz="2800" dirty="0"/>
              <a:t>Open Category – </a:t>
            </a:r>
            <a:r>
              <a:rPr lang="en-US" sz="2800" dirty="0" smtClean="0"/>
              <a:t>projects that don’t fall within website or replication categories and: </a:t>
            </a:r>
            <a:endParaRPr lang="en-US" sz="2800" dirty="0"/>
          </a:p>
          <a:p>
            <a:pPr lvl="1"/>
            <a:r>
              <a:rPr lang="en-US" sz="2400" dirty="0"/>
              <a:t>Implement new or innovative approaches for using technology in legal services </a:t>
            </a:r>
          </a:p>
          <a:p>
            <a:pPr lvl="1"/>
            <a:r>
              <a:rPr lang="en-US" sz="2400" dirty="0"/>
              <a:t>Enhance the effectiveness and efficiency of other TIG initiatives </a:t>
            </a:r>
            <a:r>
              <a:rPr lang="en-US" sz="2400" dirty="0" smtClean="0"/>
              <a:t>or use technology to increase the quality and quantity of services to clients</a:t>
            </a:r>
            <a:endParaRPr lang="en-US" sz="2400" dirty="0"/>
          </a:p>
          <a:p>
            <a:pPr lvl="1"/>
            <a:r>
              <a:rPr lang="en-US" sz="2400" dirty="0" smtClean="0"/>
              <a:t>Have </a:t>
            </a:r>
            <a:r>
              <a:rPr lang="en-US" sz="2400" dirty="0"/>
              <a:t>broad applicability or </a:t>
            </a:r>
            <a:r>
              <a:rPr lang="en-US" sz="2400" dirty="0" smtClean="0"/>
              <a:t>impact</a:t>
            </a:r>
            <a:endParaRPr lang="en-US" sz="2400" dirty="0"/>
          </a:p>
        </p:txBody>
      </p:sp>
    </p:spTree>
    <p:extLst>
      <p:ext uri="{BB962C8B-B14F-4D97-AF65-F5344CB8AC3E}">
        <p14:creationId xmlns:p14="http://schemas.microsoft.com/office/powerpoint/2010/main" val="10072864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0070C0"/>
      </a:dk2>
      <a:lt2>
        <a:srgbClr val="EBDDC3"/>
      </a:lt2>
      <a:accent1>
        <a:srgbClr val="0070C0"/>
      </a:accent1>
      <a:accent2>
        <a:srgbClr val="CC0000"/>
      </a:accent2>
      <a:accent3>
        <a:srgbClr val="DD8047"/>
      </a:accent3>
      <a:accent4>
        <a:srgbClr val="A5AB81"/>
      </a:accent4>
      <a:accent5>
        <a:srgbClr val="7BA79D"/>
      </a:accent5>
      <a:accent6>
        <a:srgbClr val="968C8C"/>
      </a:accent6>
      <a:hlink>
        <a:srgbClr val="0033CC"/>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070C0"/>
    </a:dk2>
    <a:lt2>
      <a:srgbClr val="EBDDC3"/>
    </a:lt2>
    <a:accent1>
      <a:srgbClr val="0070C0"/>
    </a:accent1>
    <a:accent2>
      <a:srgbClr val="CC0000"/>
    </a:accent2>
    <a:accent3>
      <a:srgbClr val="DD8047"/>
    </a:accent3>
    <a:accent4>
      <a:srgbClr val="A5AB81"/>
    </a:accent4>
    <a:accent5>
      <a:srgbClr val="7BA79D"/>
    </a:accent5>
    <a:accent6>
      <a:srgbClr val="968C8C"/>
    </a:accent6>
    <a:hlink>
      <a:srgbClr val="0033CC"/>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2637</TotalTime>
  <Words>4378</Words>
  <Application>Microsoft Office PowerPoint</Application>
  <PresentationFormat>On-screen Show (4:3)</PresentationFormat>
  <Paragraphs>322</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2012 TIG Cycle Informational Webinar</vt:lpstr>
      <vt:lpstr>History of TIG</vt:lpstr>
      <vt:lpstr>2012 TIG Cycle</vt:lpstr>
      <vt:lpstr>Grant Awards</vt:lpstr>
      <vt:lpstr>TIG 2012 Letters of Intent Eligibility</vt:lpstr>
      <vt:lpstr>TIG 2012 Grant Categories</vt:lpstr>
      <vt:lpstr>TIG 2012 Grant Categories</vt:lpstr>
      <vt:lpstr>TIG 2012 Grant Categories</vt:lpstr>
      <vt:lpstr>TIG 2012 Grant Categories</vt:lpstr>
      <vt:lpstr>TIG 2012 Areas of Interest</vt:lpstr>
      <vt:lpstr>TIG 2012 LOI Requirements</vt:lpstr>
      <vt:lpstr>What’s Needed in the LOI</vt:lpstr>
      <vt:lpstr>LSC Grants Home Page http://lscgrants.lsc.gov</vt:lpstr>
      <vt:lpstr>Create a New LOI</vt:lpstr>
      <vt:lpstr>Choose Category</vt:lpstr>
      <vt:lpstr>PowerPoint Presentation</vt:lpstr>
      <vt:lpstr>Save Your Work!</vt:lpstr>
      <vt:lpstr>Proof and Submit</vt:lpstr>
      <vt:lpstr>Create New LOI or Exit</vt:lpstr>
      <vt:lpstr>LOI Confirmation </vt:lpstr>
      <vt:lpstr>Tips &amp; Resources for an LOI</vt:lpstr>
      <vt:lpstr>TIG Compliance Resources</vt:lpstr>
      <vt:lpstr>LOI Review</vt:lpstr>
      <vt:lpstr>What Comes Next: Full Applications</vt:lpstr>
      <vt:lpstr>Full TIG Applications</vt:lpstr>
      <vt:lpstr>What happens after you receive a TIG award?</vt:lpstr>
      <vt:lpstr>TIG Reporting Requirements </vt:lpstr>
      <vt:lpstr>Additional Resources</vt:lpstr>
      <vt:lpstr>TIG Staff Contacts</vt:lpstr>
      <vt:lpstr>2012 TIG Cycle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ribadeneyraj</dc:creator>
  <cp:lastModifiedBy>bonebraked</cp:lastModifiedBy>
  <cp:revision>158</cp:revision>
  <cp:lastPrinted>2012-02-06T19:08:03Z</cp:lastPrinted>
  <dcterms:created xsi:type="dcterms:W3CDTF">2011-01-04T22:17:24Z</dcterms:created>
  <dcterms:modified xsi:type="dcterms:W3CDTF">2012-02-08T16:32:56Z</dcterms:modified>
</cp:coreProperties>
</file>