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5" r:id="rId5"/>
    <p:sldId id="260" r:id="rId6"/>
    <p:sldId id="264" r:id="rId7"/>
    <p:sldId id="263" r:id="rId8"/>
    <p:sldId id="261" r:id="rId9"/>
    <p:sldId id="262" r:id="rId10"/>
  </p:sldIdLst>
  <p:sldSz cx="9144000" cy="6858000" type="screen4x3"/>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pPr>
        <a:solidFill>
          <a:srgbClr val="FFC000"/>
        </a:solidFill>
        <a:ln>
          <a:solidFill>
            <a:schemeClr val="tx1"/>
          </a:solidFill>
        </a:ln>
      </c:spPr>
    </c:sideWall>
    <c:backWall>
      <c:thickness val="0"/>
      <c:spPr>
        <a:solidFill>
          <a:srgbClr val="FFC000"/>
        </a:solidFill>
        <a:ln>
          <a:solidFill>
            <a:schemeClr val="tx1"/>
          </a:solidFill>
        </a:ln>
      </c:spPr>
    </c:backWall>
    <c:plotArea>
      <c:layout>
        <c:manualLayout>
          <c:layoutTarget val="inner"/>
          <c:xMode val="edge"/>
          <c:yMode val="edge"/>
          <c:x val="0.47200531057693934"/>
          <c:y val="2.8270470491861665E-2"/>
          <c:w val="0.48378993503120388"/>
          <c:h val="0.88930663888592087"/>
        </c:manualLayout>
      </c:layout>
      <c:bar3DChart>
        <c:barDir val="bar"/>
        <c:grouping val="clustered"/>
        <c:varyColors val="0"/>
        <c:ser>
          <c:idx val="0"/>
          <c:order val="0"/>
          <c:tx>
            <c:strRef>
              <c:f>Sheet1!$B$1</c:f>
              <c:strCache>
                <c:ptCount val="1"/>
                <c:pt idx="0">
                  <c:v>Column1</c:v>
                </c:pt>
              </c:strCache>
            </c:strRef>
          </c:tx>
          <c:spPr>
            <a:solidFill>
              <a:srgbClr val="FF0000"/>
            </a:solidFill>
            <a:ln>
              <a:solidFill>
                <a:srgbClr val="FF0000"/>
              </a:solidFill>
            </a:ln>
            <a:effectLst>
              <a:innerShdw blurRad="63500" dist="50800" dir="13500000">
                <a:prstClr val="black">
                  <a:alpha val="50000"/>
                </a:prstClr>
              </a:innerShdw>
            </a:effectLst>
          </c:spPr>
          <c:invertIfNegative val="0"/>
          <c:dPt>
            <c:idx val="0"/>
            <c:invertIfNegative val="0"/>
            <c:bubble3D val="0"/>
            <c:spPr>
              <a:solidFill>
                <a:srgbClr val="00B0F0"/>
              </a:solidFill>
              <a:ln>
                <a:solidFill>
                  <a:srgbClr val="FF0000"/>
                </a:solidFill>
              </a:ln>
              <a:effectLst>
                <a:innerShdw blurRad="63500" dist="50800" dir="13500000">
                  <a:prstClr val="black">
                    <a:alpha val="50000"/>
                  </a:prstClr>
                </a:innerShdw>
              </a:effectLst>
            </c:spPr>
          </c:dPt>
          <c:dPt>
            <c:idx val="6"/>
            <c:invertIfNegative val="0"/>
            <c:bubble3D val="0"/>
            <c:spPr>
              <a:solidFill>
                <a:srgbClr val="FF0000"/>
              </a:solidFill>
              <a:ln>
                <a:solidFill>
                  <a:schemeClr val="tx1"/>
                </a:solidFill>
              </a:ln>
              <a:effectLst>
                <a:innerShdw blurRad="63500" dist="50800" dir="13500000">
                  <a:prstClr val="black">
                    <a:alpha val="50000"/>
                  </a:prstClr>
                </a:innerShdw>
              </a:effectLst>
            </c:spPr>
          </c:dPt>
          <c:dLbls>
            <c:dLbl>
              <c:idx val="0"/>
              <c:layout>
                <c:manualLayout>
                  <c:x val="3.4519956850053858E-2"/>
                  <c:y val="6.116207951070339E-3"/>
                </c:manualLayout>
              </c:layout>
              <c:showLegendKey val="0"/>
              <c:showVal val="1"/>
              <c:showCatName val="0"/>
              <c:showSerName val="0"/>
              <c:showPercent val="0"/>
              <c:showBubbleSize val="0"/>
            </c:dLbl>
            <c:dLbl>
              <c:idx val="1"/>
              <c:layout>
                <c:manualLayout>
                  <c:x val="1.5102481121898603E-2"/>
                  <c:y val="-4.5871559633027525E-3"/>
                </c:manualLayout>
              </c:layout>
              <c:showLegendKey val="0"/>
              <c:showVal val="1"/>
              <c:showCatName val="0"/>
              <c:showSerName val="0"/>
              <c:showPercent val="0"/>
              <c:showBubbleSize val="0"/>
            </c:dLbl>
            <c:dLbl>
              <c:idx val="2"/>
              <c:layout>
                <c:manualLayout>
                  <c:x val="2.1574973031283716E-2"/>
                  <c:y val="0"/>
                </c:manualLayout>
              </c:layout>
              <c:showLegendKey val="0"/>
              <c:showVal val="1"/>
              <c:showCatName val="0"/>
              <c:showSerName val="0"/>
              <c:showPercent val="0"/>
              <c:showBubbleSize val="0"/>
            </c:dLbl>
            <c:dLbl>
              <c:idx val="3"/>
              <c:layout/>
              <c:tx>
                <c:rich>
                  <a:bodyPr/>
                  <a:lstStyle/>
                  <a:p>
                    <a:r>
                      <a:rPr lang="en-US" sz="2400" smtClean="0"/>
                      <a:t>  3974</a:t>
                    </a:r>
                    <a:endParaRPr lang="en-US"/>
                  </a:p>
                </c:rich>
              </c:tx>
              <c:showLegendKey val="0"/>
              <c:showVal val="1"/>
              <c:showCatName val="0"/>
              <c:showSerName val="0"/>
              <c:showPercent val="0"/>
              <c:showBubbleSize val="0"/>
            </c:dLbl>
            <c:dLbl>
              <c:idx val="4"/>
              <c:layout/>
              <c:tx>
                <c:rich>
                  <a:bodyPr/>
                  <a:lstStyle/>
                  <a:p>
                    <a:r>
                      <a:rPr lang="en-US" sz="2400" smtClean="0"/>
                      <a:t>  459</a:t>
                    </a:r>
                    <a:endParaRPr lang="en-US"/>
                  </a:p>
                </c:rich>
              </c:tx>
              <c:showLegendKey val="0"/>
              <c:showVal val="1"/>
              <c:showCatName val="0"/>
              <c:showSerName val="0"/>
              <c:showPercent val="0"/>
              <c:showBubbleSize val="0"/>
            </c:dLbl>
            <c:dLbl>
              <c:idx val="5"/>
              <c:layout>
                <c:manualLayout>
                  <c:x val="1.6181229773462792E-2"/>
                  <c:y val="-1.5290519877675843E-3"/>
                </c:manualLayout>
              </c:layout>
              <c:showLegendKey val="0"/>
              <c:showVal val="1"/>
              <c:showCatName val="0"/>
              <c:showSerName val="0"/>
              <c:showPercent val="0"/>
              <c:showBubbleSize val="0"/>
            </c:dLbl>
            <c:dLbl>
              <c:idx val="6"/>
              <c:layout>
                <c:manualLayout>
                  <c:x val="2.2653721682847905E-2"/>
                  <c:y val="-2.8032295944264269E-17"/>
                </c:manualLayout>
              </c:layout>
              <c:showLegendKey val="0"/>
              <c:showVal val="1"/>
              <c:showCatName val="0"/>
              <c:showSerName val="0"/>
              <c:showPercent val="0"/>
              <c:showBubbleSize val="0"/>
            </c:dLbl>
            <c:dLbl>
              <c:idx val="7"/>
              <c:layout>
                <c:manualLayout>
                  <c:x val="-4.6386192017259978E-2"/>
                  <c:y val="-2.7522935779816529E-2"/>
                </c:manualLayout>
              </c:layout>
              <c:showLegendKey val="0"/>
              <c:showVal val="1"/>
              <c:showCatName val="0"/>
              <c:showSerName val="0"/>
              <c:showPercent val="0"/>
              <c:showBubbleSize val="0"/>
            </c:dLbl>
            <c:txPr>
              <a:bodyPr/>
              <a:lstStyle/>
              <a:p>
                <a:pPr>
                  <a:defRPr sz="2400" b="1"/>
                </a:pPr>
                <a:endParaRPr lang="en-US"/>
              </a:p>
            </c:txPr>
            <c:showLegendKey val="0"/>
            <c:showVal val="1"/>
            <c:showCatName val="0"/>
            <c:showSerName val="0"/>
            <c:showPercent val="0"/>
            <c:showBubbleSize val="0"/>
            <c:showLeaderLines val="0"/>
          </c:dLbls>
          <c:cat>
            <c:strRef>
              <c:f>Sheet1!$A$2:$A$9</c:f>
              <c:strCache>
                <c:ptCount val="8"/>
                <c:pt idx="0">
                  <c:v>Total applicants who qualified and became clients of NJP.</c:v>
                </c:pt>
                <c:pt idx="1">
                  <c:v>Applicants that did not qualify either financially or case priority</c:v>
                </c:pt>
                <c:pt idx="2">
                  <c:v>Applicants who called CLEAR &amp; confirmed they completed online app</c:v>
                </c:pt>
                <c:pt idx="3">
                  <c:v>Applicants, not high priority, instructed to call CLEAR </c:v>
                </c:pt>
                <c:pt idx="4">
                  <c:v>Applicants who were callbacks and became clients</c:v>
                </c:pt>
                <c:pt idx="5">
                  <c:v>Applicants with high priority problems who receive NJP callback</c:v>
                </c:pt>
                <c:pt idx="6">
                  <c:v>Applicants who "probably qualify" for services (to be confirmed by screener)</c:v>
                </c:pt>
                <c:pt idx="7">
                  <c:v>Applicants who completed full or partial app online.</c:v>
                </c:pt>
              </c:strCache>
            </c:strRef>
          </c:cat>
          <c:val>
            <c:numRef>
              <c:f>Sheet1!$B$2:$B$9</c:f>
              <c:numCache>
                <c:formatCode>General</c:formatCode>
                <c:ptCount val="8"/>
                <c:pt idx="0">
                  <c:v>861</c:v>
                </c:pt>
                <c:pt idx="1">
                  <c:v>2679</c:v>
                </c:pt>
                <c:pt idx="2">
                  <c:v>624</c:v>
                </c:pt>
                <c:pt idx="3">
                  <c:v>3974</c:v>
                </c:pt>
                <c:pt idx="4">
                  <c:v>459</c:v>
                </c:pt>
                <c:pt idx="5">
                  <c:v>996</c:v>
                </c:pt>
                <c:pt idx="6">
                  <c:v>4970</c:v>
                </c:pt>
                <c:pt idx="7">
                  <c:v>8799</c:v>
                </c:pt>
              </c:numCache>
            </c:numRef>
          </c:val>
        </c:ser>
        <c:dLbls>
          <c:showLegendKey val="0"/>
          <c:showVal val="0"/>
          <c:showCatName val="0"/>
          <c:showSerName val="0"/>
          <c:showPercent val="0"/>
          <c:showBubbleSize val="0"/>
        </c:dLbls>
        <c:gapWidth val="150"/>
        <c:shape val="box"/>
        <c:axId val="37909632"/>
        <c:axId val="37911168"/>
        <c:axId val="0"/>
      </c:bar3DChart>
      <c:catAx>
        <c:axId val="37909632"/>
        <c:scaling>
          <c:orientation val="minMax"/>
        </c:scaling>
        <c:delete val="0"/>
        <c:axPos val="l"/>
        <c:numFmt formatCode="General" sourceLinked="1"/>
        <c:majorTickMark val="out"/>
        <c:minorTickMark val="none"/>
        <c:tickLblPos val="nextTo"/>
        <c:txPr>
          <a:bodyPr/>
          <a:lstStyle/>
          <a:p>
            <a:pPr>
              <a:defRPr sz="1400" b="1" baseline="0">
                <a:latin typeface="Arial" pitchFamily="34" charset="0"/>
              </a:defRPr>
            </a:pPr>
            <a:endParaRPr lang="en-US"/>
          </a:p>
        </c:txPr>
        <c:crossAx val="37911168"/>
        <c:crosses val="autoZero"/>
        <c:auto val="1"/>
        <c:lblAlgn val="ctr"/>
        <c:lblOffset val="100"/>
        <c:noMultiLvlLbl val="0"/>
      </c:catAx>
      <c:valAx>
        <c:axId val="37911168"/>
        <c:scaling>
          <c:orientation val="minMax"/>
        </c:scaling>
        <c:delete val="0"/>
        <c:axPos val="b"/>
        <c:majorGridlines>
          <c:spPr>
            <a:ln cmpd="thickThin"/>
            <a:effectLst>
              <a:innerShdw blurRad="63500" dist="50800" dir="13500000">
                <a:prstClr val="black">
                  <a:alpha val="50000"/>
                </a:prstClr>
              </a:innerShdw>
            </a:effectLst>
          </c:spPr>
        </c:majorGridlines>
        <c:numFmt formatCode="General" sourceLinked="1"/>
        <c:majorTickMark val="out"/>
        <c:minorTickMark val="none"/>
        <c:tickLblPos val="nextTo"/>
        <c:txPr>
          <a:bodyPr/>
          <a:lstStyle/>
          <a:p>
            <a:pPr>
              <a:defRPr sz="1800" b="1"/>
            </a:pPr>
            <a:endParaRPr lang="en-US"/>
          </a:p>
        </c:txPr>
        <c:crossAx val="37909632"/>
        <c:crosses val="autoZero"/>
        <c:crossBetween val="between"/>
      </c:valAx>
      <c:spPr>
        <a:solidFill>
          <a:schemeClr val="bg1">
            <a:lumMod val="95000"/>
          </a:schemeClr>
        </a:solidFill>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DB203-1A8B-4C9A-B61A-5E910D532C8C}" type="datetimeFigureOut">
              <a:rPr lang="en-US" smtClean="0"/>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42DF-D0DA-4CA0-A6F2-CDB8AC87976D}" type="slidenum">
              <a:rPr lang="en-US" smtClean="0"/>
              <a:t>‹#›</a:t>
            </a:fld>
            <a:endParaRPr lang="en-US"/>
          </a:p>
        </p:txBody>
      </p:sp>
    </p:spTree>
    <p:extLst>
      <p:ext uri="{BB962C8B-B14F-4D97-AF65-F5344CB8AC3E}">
        <p14:creationId xmlns:p14="http://schemas.microsoft.com/office/powerpoint/2010/main" val="1841409233"/>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1595"/>
              </a:lnSpc>
            </a:pPr>
            <a:r>
              <a:rPr lang="en-US" smtClean="0"/>
              <a:t>So the way we are doing our triage is different from NJP in several ways. The first is that their goal was to get high-priority cases to services faster. As I just described to you that is our goal as well, but we have the additional goal of diverting low-priority cases to other resources. </a:t>
            </a:r>
          </a:p>
          <a:p>
            <a:pPr>
              <a:lnSpc>
                <a:spcPts val="1595"/>
              </a:lnSpc>
            </a:pPr>
            <a:endParaRPr lang="en-US" smtClean="0"/>
          </a:p>
          <a:p>
            <a:pPr>
              <a:lnSpc>
                <a:spcPts val="1595"/>
              </a:lnSpc>
            </a:pPr>
            <a:r>
              <a:rPr lang="en-US" smtClean="0"/>
              <a:t>What you see on this slide is a screenshot from NJP’s triage system. It is designed in A2J Author, which provides a very user-friendly interface. After a series of introduction and disclaimer screens, they ask the user what kind of legal problem they have. This is another fundamental difference between our system and theirs. We don’t want to do this and here’s why. </a:t>
            </a:r>
          </a:p>
          <a:p>
            <a:pPr>
              <a:lnSpc>
                <a:spcPts val="1595"/>
              </a:lnSpc>
            </a:pPr>
            <a:endParaRPr lang="en-US" smtClean="0"/>
          </a:p>
          <a:p>
            <a:pPr>
              <a:lnSpc>
                <a:spcPts val="1595"/>
              </a:lnSpc>
            </a:pPr>
            <a:r>
              <a:rPr lang="en-US" smtClean="0"/>
              <a:t>Our website used to be designed as a drill down list. We started with broad legal categories and asked users to drill down to more and more discrete areas until they got to the information they were seeking. We did usability testing on this design and found that it didn’t work because many people do not know how to categorize their legal problem. So what we did instead was to create a search engine…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3899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59" indent="0" algn="ctr">
              <a:buNone/>
              <a:defRPr>
                <a:solidFill>
                  <a:schemeClr val="tx1">
                    <a:tint val="75000"/>
                  </a:schemeClr>
                </a:solidFill>
              </a:defRPr>
            </a:lvl3pPr>
            <a:lvl4pPr marL="1371390" indent="0" algn="ctr">
              <a:buNone/>
              <a:defRPr>
                <a:solidFill>
                  <a:schemeClr val="tx1">
                    <a:tint val="75000"/>
                  </a:schemeClr>
                </a:solidFill>
              </a:defRPr>
            </a:lvl4pPr>
            <a:lvl5pPr marL="1828519" indent="0" algn="ctr">
              <a:buNone/>
              <a:defRPr>
                <a:solidFill>
                  <a:schemeClr val="tx1">
                    <a:tint val="75000"/>
                  </a:schemeClr>
                </a:solidFill>
              </a:defRPr>
            </a:lvl5pPr>
            <a:lvl6pPr marL="2285649" indent="0" algn="ctr">
              <a:buNone/>
              <a:defRPr>
                <a:solidFill>
                  <a:schemeClr val="tx1">
                    <a:tint val="75000"/>
                  </a:schemeClr>
                </a:solidFill>
              </a:defRPr>
            </a:lvl6pPr>
            <a:lvl7pPr marL="2742780" indent="0" algn="ctr">
              <a:buNone/>
              <a:defRPr>
                <a:solidFill>
                  <a:schemeClr val="tx1">
                    <a:tint val="75000"/>
                  </a:schemeClr>
                </a:solidFill>
              </a:defRPr>
            </a:lvl7pPr>
            <a:lvl8pPr marL="3199908" indent="0" algn="ctr">
              <a:buNone/>
              <a:defRPr>
                <a:solidFill>
                  <a:schemeClr val="tx1">
                    <a:tint val="75000"/>
                  </a:schemeClr>
                </a:solidFill>
              </a:defRPr>
            </a:lvl8pPr>
            <a:lvl9pPr marL="365703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682A45-5A20-4862-B1D7-AB1E403338E7}" type="datetimeFigureOut">
              <a:rPr lang="en-US">
                <a:solidFill>
                  <a:prstClr val="black">
                    <a:tint val="75000"/>
                  </a:prstClr>
                </a:solidFill>
              </a:rPr>
              <a:pPr>
                <a:defRPr/>
              </a:pPr>
              <a:t>2/6/2013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497104C-24F1-4015-AF0F-4D3B02239F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1089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368F2B-A920-424C-A125-CDF5EBAB2296}" type="datetimeFigureOut">
              <a:rPr lang="en-US">
                <a:solidFill>
                  <a:prstClr val="black">
                    <a:tint val="75000"/>
                  </a:prstClr>
                </a:solidFill>
              </a:rPr>
              <a:pPr>
                <a:defRPr/>
              </a:pPr>
              <a:t>2/6/2013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CA246C0-29A9-4586-9B44-758ADFD759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9595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8"/>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8"/>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CDB04D-6799-4503-95B4-B06CC16B32BC}" type="datetimeFigureOut">
              <a:rPr lang="en-US">
                <a:solidFill>
                  <a:prstClr val="black">
                    <a:tint val="75000"/>
                  </a:prstClr>
                </a:solidFill>
              </a:rPr>
              <a:pPr>
                <a:defRPr/>
              </a:pPr>
              <a:t>2/6/2013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A5D32D-CF60-4FA0-8768-FB7449C8C1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4015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95E8C3-6044-4044-A13B-1AC1A5D64FF1}" type="datetimeFigureOut">
              <a:rPr lang="en-US">
                <a:solidFill>
                  <a:prstClr val="black">
                    <a:tint val="75000"/>
                  </a:prstClr>
                </a:solidFill>
              </a:rPr>
              <a:pPr>
                <a:defRPr/>
              </a:pPr>
              <a:t>2/6/2013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951D91F-8106-4DD6-9C4C-98C74C9126B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218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59" indent="0">
              <a:buNone/>
              <a:defRPr sz="1600">
                <a:solidFill>
                  <a:schemeClr val="tx1">
                    <a:tint val="75000"/>
                  </a:schemeClr>
                </a:solidFill>
              </a:defRPr>
            </a:lvl3pPr>
            <a:lvl4pPr marL="1371390" indent="0">
              <a:buNone/>
              <a:defRPr sz="1400">
                <a:solidFill>
                  <a:schemeClr val="tx1">
                    <a:tint val="75000"/>
                  </a:schemeClr>
                </a:solidFill>
              </a:defRPr>
            </a:lvl4pPr>
            <a:lvl5pPr marL="1828519" indent="0">
              <a:buNone/>
              <a:defRPr sz="1400">
                <a:solidFill>
                  <a:schemeClr val="tx1">
                    <a:tint val="75000"/>
                  </a:schemeClr>
                </a:solidFill>
              </a:defRPr>
            </a:lvl5pPr>
            <a:lvl6pPr marL="2285649" indent="0">
              <a:buNone/>
              <a:defRPr sz="1400">
                <a:solidFill>
                  <a:schemeClr val="tx1">
                    <a:tint val="75000"/>
                  </a:schemeClr>
                </a:solidFill>
              </a:defRPr>
            </a:lvl6pPr>
            <a:lvl7pPr marL="2742780" indent="0">
              <a:buNone/>
              <a:defRPr sz="1400">
                <a:solidFill>
                  <a:schemeClr val="tx1">
                    <a:tint val="75000"/>
                  </a:schemeClr>
                </a:solidFill>
              </a:defRPr>
            </a:lvl7pPr>
            <a:lvl8pPr marL="3199908" indent="0">
              <a:buNone/>
              <a:defRPr sz="1400">
                <a:solidFill>
                  <a:schemeClr val="tx1">
                    <a:tint val="75000"/>
                  </a:schemeClr>
                </a:solidFill>
              </a:defRPr>
            </a:lvl8pPr>
            <a:lvl9pPr marL="365703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3484D4E-7795-4E42-8E0E-9C8B2D775DD3}" type="datetimeFigureOut">
              <a:rPr lang="en-US">
                <a:solidFill>
                  <a:prstClr val="black">
                    <a:tint val="75000"/>
                  </a:prstClr>
                </a:solidFill>
              </a:rPr>
              <a:pPr>
                <a:defRPr/>
              </a:pPr>
              <a:t>2/6/2013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C50594-A5D2-43B7-BCA3-9407843A20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110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8"/>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1" y="2276478"/>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56CAD7-DA3A-4F85-AD8F-FE35C52CDF92}" type="datetimeFigureOut">
              <a:rPr lang="en-US">
                <a:solidFill>
                  <a:prstClr val="black">
                    <a:tint val="75000"/>
                  </a:prstClr>
                </a:solidFill>
              </a:rPr>
              <a:pPr>
                <a:defRPr/>
              </a:pPr>
              <a:t>2/6/2013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857DBD2-77BB-48B8-A165-3C4C2DD1985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346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30" indent="0">
              <a:buNone/>
              <a:defRPr sz="2000" b="1"/>
            </a:lvl2pPr>
            <a:lvl3pPr marL="914259" indent="0">
              <a:buNone/>
              <a:defRPr sz="1800" b="1"/>
            </a:lvl3pPr>
            <a:lvl4pPr marL="1371390" indent="0">
              <a:buNone/>
              <a:defRPr sz="1600" b="1"/>
            </a:lvl4pPr>
            <a:lvl5pPr marL="1828519" indent="0">
              <a:buNone/>
              <a:defRPr sz="1600" b="1"/>
            </a:lvl5pPr>
            <a:lvl6pPr marL="2285649" indent="0">
              <a:buNone/>
              <a:defRPr sz="1600" b="1"/>
            </a:lvl6pPr>
            <a:lvl7pPr marL="2742780" indent="0">
              <a:buNone/>
              <a:defRPr sz="1600" b="1"/>
            </a:lvl7pPr>
            <a:lvl8pPr marL="3199908" indent="0">
              <a:buNone/>
              <a:defRPr sz="1600" b="1"/>
            </a:lvl8pPr>
            <a:lvl9pPr marL="36570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30" indent="0">
              <a:buNone/>
              <a:defRPr sz="2000" b="1"/>
            </a:lvl2pPr>
            <a:lvl3pPr marL="914259" indent="0">
              <a:buNone/>
              <a:defRPr sz="1800" b="1"/>
            </a:lvl3pPr>
            <a:lvl4pPr marL="1371390" indent="0">
              <a:buNone/>
              <a:defRPr sz="1600" b="1"/>
            </a:lvl4pPr>
            <a:lvl5pPr marL="1828519" indent="0">
              <a:buNone/>
              <a:defRPr sz="1600" b="1"/>
            </a:lvl5pPr>
            <a:lvl6pPr marL="2285649" indent="0">
              <a:buNone/>
              <a:defRPr sz="1600" b="1"/>
            </a:lvl6pPr>
            <a:lvl7pPr marL="2742780" indent="0">
              <a:buNone/>
              <a:defRPr sz="1600" b="1"/>
            </a:lvl7pPr>
            <a:lvl8pPr marL="3199908" indent="0">
              <a:buNone/>
              <a:defRPr sz="1600" b="1"/>
            </a:lvl8pPr>
            <a:lvl9pPr marL="36570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BDC9FA9-1F6E-4802-88A0-049EC939458F}" type="datetimeFigureOut">
              <a:rPr lang="en-US">
                <a:solidFill>
                  <a:prstClr val="black">
                    <a:tint val="75000"/>
                  </a:prstClr>
                </a:solidFill>
              </a:rPr>
              <a:pPr>
                <a:defRPr/>
              </a:pPr>
              <a:t>2/6/2013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CFE996BA-AA0F-4844-96BB-2B1E1FA387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4769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DEB37C7-103C-4577-AE41-9E134C99500F}" type="datetimeFigureOut">
              <a:rPr lang="en-US">
                <a:solidFill>
                  <a:prstClr val="black">
                    <a:tint val="75000"/>
                  </a:prstClr>
                </a:solidFill>
              </a:rPr>
              <a:pPr>
                <a:defRPr/>
              </a:pPr>
              <a:t>2/6/2013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ADE1EDC-A732-45B8-925D-CEDC7986A26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631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24F44B-254E-4DE8-9523-D9908A2C89A6}" type="datetimeFigureOut">
              <a:rPr lang="en-US">
                <a:solidFill>
                  <a:prstClr val="black">
                    <a:tint val="75000"/>
                  </a:prstClr>
                </a:solidFill>
              </a:rPr>
              <a:pPr>
                <a:defRPr/>
              </a:pPr>
              <a:t>2/6/2013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33D3B03-35E1-436B-AF08-D71C59936D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949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30" indent="0">
              <a:buNone/>
              <a:defRPr sz="1200"/>
            </a:lvl2pPr>
            <a:lvl3pPr marL="914259" indent="0">
              <a:buNone/>
              <a:defRPr sz="1000"/>
            </a:lvl3pPr>
            <a:lvl4pPr marL="1371390" indent="0">
              <a:buNone/>
              <a:defRPr sz="900"/>
            </a:lvl4pPr>
            <a:lvl5pPr marL="1828519" indent="0">
              <a:buNone/>
              <a:defRPr sz="900"/>
            </a:lvl5pPr>
            <a:lvl6pPr marL="2285649" indent="0">
              <a:buNone/>
              <a:defRPr sz="900"/>
            </a:lvl6pPr>
            <a:lvl7pPr marL="2742780" indent="0">
              <a:buNone/>
              <a:defRPr sz="900"/>
            </a:lvl7pPr>
            <a:lvl8pPr marL="3199908" indent="0">
              <a:buNone/>
              <a:defRPr sz="900"/>
            </a:lvl8pPr>
            <a:lvl9pPr marL="3657039"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1279D8-B6BC-451D-999E-C0A33DE2B904}" type="datetimeFigureOut">
              <a:rPr lang="en-US">
                <a:solidFill>
                  <a:prstClr val="black">
                    <a:tint val="75000"/>
                  </a:prstClr>
                </a:solidFill>
              </a:rPr>
              <a:pPr>
                <a:defRPr/>
              </a:pPr>
              <a:t>2/6/2013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F3E1DA9-26B2-4298-933A-ADAAC9D978D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937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30" indent="0">
              <a:buNone/>
              <a:defRPr sz="2800"/>
            </a:lvl2pPr>
            <a:lvl3pPr marL="914259" indent="0">
              <a:buNone/>
              <a:defRPr sz="2400"/>
            </a:lvl3pPr>
            <a:lvl4pPr marL="1371390" indent="0">
              <a:buNone/>
              <a:defRPr sz="2000"/>
            </a:lvl4pPr>
            <a:lvl5pPr marL="1828519" indent="0">
              <a:buNone/>
              <a:defRPr sz="2000"/>
            </a:lvl5pPr>
            <a:lvl6pPr marL="2285649" indent="0">
              <a:buNone/>
              <a:defRPr sz="2000"/>
            </a:lvl6pPr>
            <a:lvl7pPr marL="2742780" indent="0">
              <a:buNone/>
              <a:defRPr sz="2000"/>
            </a:lvl7pPr>
            <a:lvl8pPr marL="3199908" indent="0">
              <a:buNone/>
              <a:defRPr sz="2000"/>
            </a:lvl8pPr>
            <a:lvl9pPr marL="3657039"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30" indent="0">
              <a:buNone/>
              <a:defRPr sz="1200"/>
            </a:lvl2pPr>
            <a:lvl3pPr marL="914259" indent="0">
              <a:buNone/>
              <a:defRPr sz="1000"/>
            </a:lvl3pPr>
            <a:lvl4pPr marL="1371390" indent="0">
              <a:buNone/>
              <a:defRPr sz="900"/>
            </a:lvl4pPr>
            <a:lvl5pPr marL="1828519" indent="0">
              <a:buNone/>
              <a:defRPr sz="900"/>
            </a:lvl5pPr>
            <a:lvl6pPr marL="2285649" indent="0">
              <a:buNone/>
              <a:defRPr sz="900"/>
            </a:lvl6pPr>
            <a:lvl7pPr marL="2742780" indent="0">
              <a:buNone/>
              <a:defRPr sz="900"/>
            </a:lvl7pPr>
            <a:lvl8pPr marL="3199908" indent="0">
              <a:buNone/>
              <a:defRPr sz="900"/>
            </a:lvl8pPr>
            <a:lvl9pPr marL="3657039"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67AD50-E94A-47B9-A04E-D051AD226FD3}" type="datetimeFigureOut">
              <a:rPr lang="en-US">
                <a:solidFill>
                  <a:prstClr val="black">
                    <a:tint val="75000"/>
                  </a:prstClr>
                </a:solidFill>
              </a:rPr>
              <a:pPr>
                <a:defRPr/>
              </a:pPr>
              <a:t>2/6/2013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2087479-911D-46B2-B681-34161F43FC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837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647" y="274588"/>
            <a:ext cx="822870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647" y="1600647"/>
            <a:ext cx="8228707" cy="4525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647" y="6356821"/>
            <a:ext cx="2133079" cy="365001"/>
          </a:xfrm>
          <a:prstGeom prst="rect">
            <a:avLst/>
          </a:prstGeom>
        </p:spPr>
        <p:txBody>
          <a:bodyPr vert="horz" lIns="91425" tIns="45713" rIns="91425" bIns="45713" rtlCol="0" anchor="ctr"/>
          <a:lstStyle>
            <a:lvl1pPr algn="l" defTabSz="410730">
              <a:defRPr sz="1200">
                <a:solidFill>
                  <a:schemeClr val="tx1">
                    <a:tint val="75000"/>
                  </a:schemeClr>
                </a:solidFill>
                <a:ea typeface="ＭＳ Ｐゴシック" charset="-128"/>
              </a:defRPr>
            </a:lvl1pPr>
          </a:lstStyle>
          <a:p>
            <a:pPr fontAlgn="base" hangingPunct="0">
              <a:spcBef>
                <a:spcPct val="0"/>
              </a:spcBef>
              <a:spcAft>
                <a:spcPct val="0"/>
              </a:spcAft>
              <a:defRPr/>
            </a:pPr>
            <a:fld id="{63790D4A-A758-4F6C-B945-AC61C8233D16}" type="datetimeFigureOut">
              <a:rPr lang="en-US">
                <a:solidFill>
                  <a:prstClr val="black">
                    <a:tint val="75000"/>
                  </a:prstClr>
                </a:solidFill>
                <a:latin typeface="Helvetica Light" charset="0"/>
                <a:sym typeface="Helvetica Light" charset="0"/>
              </a:rPr>
              <a:pPr fontAlgn="base" hangingPunct="0">
                <a:spcBef>
                  <a:spcPct val="0"/>
                </a:spcBef>
                <a:spcAft>
                  <a:spcPct val="0"/>
                </a:spcAft>
                <a:defRPr/>
              </a:pPr>
              <a:t>2/6/2013</a:t>
            </a:fld>
            <a:endParaRPr lang="en-US">
              <a:solidFill>
                <a:prstClr val="black">
                  <a:tint val="75000"/>
                </a:prstClr>
              </a:solidFill>
              <a:latin typeface="Helvetica Light" charset="0"/>
              <a:sym typeface="Helvetica Light" charset="0"/>
            </a:endParaRPr>
          </a:p>
        </p:txBody>
      </p:sp>
      <p:sp>
        <p:nvSpPr>
          <p:cNvPr id="5" name="Footer Placeholder 4"/>
          <p:cNvSpPr>
            <a:spLocks noGrp="1"/>
          </p:cNvSpPr>
          <p:nvPr>
            <p:ph type="ftr" sz="quarter" idx="3"/>
          </p:nvPr>
        </p:nvSpPr>
        <p:spPr>
          <a:xfrm>
            <a:off x="3124275" y="6356821"/>
            <a:ext cx="2895451" cy="365001"/>
          </a:xfrm>
          <a:prstGeom prst="rect">
            <a:avLst/>
          </a:prstGeom>
        </p:spPr>
        <p:txBody>
          <a:bodyPr vert="horz" lIns="91425" tIns="45713" rIns="91425" bIns="45713" rtlCol="0" anchor="ctr"/>
          <a:lstStyle>
            <a:lvl1pPr algn="ctr" defTabSz="410730">
              <a:defRPr sz="1200">
                <a:solidFill>
                  <a:schemeClr val="tx1">
                    <a:tint val="75000"/>
                  </a:schemeClr>
                </a:solidFill>
                <a:ea typeface="ＭＳ Ｐゴシック" charset="-128"/>
              </a:defRPr>
            </a:lvl1pPr>
          </a:lstStyle>
          <a:p>
            <a:pPr fontAlgn="base" hangingPunct="0">
              <a:spcBef>
                <a:spcPct val="0"/>
              </a:spcBef>
              <a:spcAft>
                <a:spcPct val="0"/>
              </a:spcAft>
              <a:defRPr/>
            </a:pPr>
            <a:endParaRPr lang="en-US">
              <a:solidFill>
                <a:prstClr val="black">
                  <a:tint val="75000"/>
                </a:prstClr>
              </a:solidFill>
              <a:latin typeface="Helvetica Light" charset="0"/>
              <a:sym typeface="Helvetica Light" charset="0"/>
            </a:endParaRPr>
          </a:p>
        </p:txBody>
      </p:sp>
      <p:sp>
        <p:nvSpPr>
          <p:cNvPr id="6" name="Slide Number Placeholder 5"/>
          <p:cNvSpPr>
            <a:spLocks noGrp="1"/>
          </p:cNvSpPr>
          <p:nvPr>
            <p:ph type="sldNum" sz="quarter" idx="4"/>
          </p:nvPr>
        </p:nvSpPr>
        <p:spPr>
          <a:xfrm>
            <a:off x="6553275" y="6356821"/>
            <a:ext cx="2133079" cy="365001"/>
          </a:xfrm>
          <a:prstGeom prst="rect">
            <a:avLst/>
          </a:prstGeom>
        </p:spPr>
        <p:txBody>
          <a:bodyPr vert="horz" lIns="91425" tIns="45713" rIns="91425" bIns="45713" rtlCol="0" anchor="ctr"/>
          <a:lstStyle>
            <a:lvl1pPr algn="r" defTabSz="410730">
              <a:defRPr sz="1200">
                <a:solidFill>
                  <a:schemeClr val="tx1">
                    <a:tint val="75000"/>
                  </a:schemeClr>
                </a:solidFill>
                <a:ea typeface="ＭＳ Ｐゴシック" charset="-128"/>
              </a:defRPr>
            </a:lvl1pPr>
          </a:lstStyle>
          <a:p>
            <a:pPr fontAlgn="base" hangingPunct="0">
              <a:spcBef>
                <a:spcPct val="0"/>
              </a:spcBef>
              <a:spcAft>
                <a:spcPct val="0"/>
              </a:spcAft>
              <a:defRPr/>
            </a:pPr>
            <a:fld id="{38E12F8F-B4C5-4C38-BABF-94EDEECEBDAC}" type="slidenum">
              <a:rPr lang="en-US">
                <a:solidFill>
                  <a:prstClr val="black">
                    <a:tint val="75000"/>
                  </a:prstClr>
                </a:solidFill>
                <a:latin typeface="Helvetica Light" charset="0"/>
                <a:sym typeface="Helvetica Light" charset="0"/>
              </a:rPr>
              <a:pPr fontAlgn="base" hangingPunct="0">
                <a:spcBef>
                  <a:spcPct val="0"/>
                </a:spcBef>
                <a:spcAft>
                  <a:spcPct val="0"/>
                </a:spcAft>
                <a:defRPr/>
              </a:pPr>
              <a:t>‹#›</a:t>
            </a:fld>
            <a:endParaRPr lang="en-US">
              <a:solidFill>
                <a:prstClr val="black">
                  <a:tint val="75000"/>
                </a:prstClr>
              </a:solidFill>
              <a:latin typeface="Helvetica Light" charset="0"/>
              <a:sym typeface="Helvetica Light" charset="0"/>
            </a:endParaRPr>
          </a:p>
        </p:txBody>
      </p:sp>
    </p:spTree>
    <p:extLst>
      <p:ext uri="{BB962C8B-B14F-4D97-AF65-F5344CB8AC3E}">
        <p14:creationId xmlns:p14="http://schemas.microsoft.com/office/powerpoint/2010/main" val="3946313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145" rtl="0" eaLnBrk="0" fontAlgn="base" hangingPunct="0">
        <a:spcBef>
          <a:spcPct val="0"/>
        </a:spcBef>
        <a:spcAft>
          <a:spcPct val="0"/>
        </a:spcAft>
        <a:defRPr sz="4400" kern="1200">
          <a:solidFill>
            <a:schemeClr val="tx1"/>
          </a:solidFill>
          <a:latin typeface="+mj-lt"/>
          <a:ea typeface="+mj-ea"/>
          <a:cs typeface="+mj-cs"/>
        </a:defRPr>
      </a:lvl1pPr>
      <a:lvl2pPr algn="ctr" defTabSz="914145" rtl="0" eaLnBrk="0" fontAlgn="base" hangingPunct="0">
        <a:spcBef>
          <a:spcPct val="0"/>
        </a:spcBef>
        <a:spcAft>
          <a:spcPct val="0"/>
        </a:spcAft>
        <a:defRPr sz="4400">
          <a:solidFill>
            <a:schemeClr val="tx1"/>
          </a:solidFill>
          <a:latin typeface="Calibri" pitchFamily="34" charset="0"/>
        </a:defRPr>
      </a:lvl2pPr>
      <a:lvl3pPr algn="ctr" defTabSz="914145" rtl="0" eaLnBrk="0" fontAlgn="base" hangingPunct="0">
        <a:spcBef>
          <a:spcPct val="0"/>
        </a:spcBef>
        <a:spcAft>
          <a:spcPct val="0"/>
        </a:spcAft>
        <a:defRPr sz="4400">
          <a:solidFill>
            <a:schemeClr val="tx1"/>
          </a:solidFill>
          <a:latin typeface="Calibri" pitchFamily="34" charset="0"/>
        </a:defRPr>
      </a:lvl3pPr>
      <a:lvl4pPr algn="ctr" defTabSz="914145" rtl="0" eaLnBrk="0" fontAlgn="base" hangingPunct="0">
        <a:spcBef>
          <a:spcPct val="0"/>
        </a:spcBef>
        <a:spcAft>
          <a:spcPct val="0"/>
        </a:spcAft>
        <a:defRPr sz="4400">
          <a:solidFill>
            <a:schemeClr val="tx1"/>
          </a:solidFill>
          <a:latin typeface="Calibri" pitchFamily="34" charset="0"/>
        </a:defRPr>
      </a:lvl4pPr>
      <a:lvl5pPr algn="ctr" defTabSz="914145" rtl="0" eaLnBrk="0" fontAlgn="base" hangingPunct="0">
        <a:spcBef>
          <a:spcPct val="0"/>
        </a:spcBef>
        <a:spcAft>
          <a:spcPct val="0"/>
        </a:spcAft>
        <a:defRPr sz="4400">
          <a:solidFill>
            <a:schemeClr val="tx1"/>
          </a:solidFill>
          <a:latin typeface="Calibri" pitchFamily="34" charset="0"/>
        </a:defRPr>
      </a:lvl5pPr>
      <a:lvl6pPr marL="321457" algn="ctr" defTabSz="914145" rtl="0" fontAlgn="base">
        <a:spcBef>
          <a:spcPct val="0"/>
        </a:spcBef>
        <a:spcAft>
          <a:spcPct val="0"/>
        </a:spcAft>
        <a:defRPr sz="4400">
          <a:solidFill>
            <a:schemeClr val="tx1"/>
          </a:solidFill>
          <a:latin typeface="Calibri" pitchFamily="34" charset="0"/>
        </a:defRPr>
      </a:lvl6pPr>
      <a:lvl7pPr marL="642915" algn="ctr" defTabSz="914145" rtl="0" fontAlgn="base">
        <a:spcBef>
          <a:spcPct val="0"/>
        </a:spcBef>
        <a:spcAft>
          <a:spcPct val="0"/>
        </a:spcAft>
        <a:defRPr sz="4400">
          <a:solidFill>
            <a:schemeClr val="tx1"/>
          </a:solidFill>
          <a:latin typeface="Calibri" pitchFamily="34" charset="0"/>
        </a:defRPr>
      </a:lvl7pPr>
      <a:lvl8pPr marL="964372" algn="ctr" defTabSz="914145" rtl="0" fontAlgn="base">
        <a:spcBef>
          <a:spcPct val="0"/>
        </a:spcBef>
        <a:spcAft>
          <a:spcPct val="0"/>
        </a:spcAft>
        <a:defRPr sz="4400">
          <a:solidFill>
            <a:schemeClr val="tx1"/>
          </a:solidFill>
          <a:latin typeface="Calibri" pitchFamily="34" charset="0"/>
        </a:defRPr>
      </a:lvl8pPr>
      <a:lvl9pPr marL="1285829" algn="ctr" defTabSz="914145" rtl="0" fontAlgn="base">
        <a:spcBef>
          <a:spcPct val="0"/>
        </a:spcBef>
        <a:spcAft>
          <a:spcPct val="0"/>
        </a:spcAft>
        <a:defRPr sz="4400">
          <a:solidFill>
            <a:schemeClr val="tx1"/>
          </a:solidFill>
          <a:latin typeface="Calibri" pitchFamily="34" charset="0"/>
        </a:defRPr>
      </a:lvl9pPr>
    </p:titleStyle>
    <p:bodyStyle>
      <a:lvl1pPr marL="342665" indent="-342665" algn="l" defTabSz="914145"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254" indent="-284624" algn="l" defTabSz="914145"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1844" indent="-227699" algn="l" defTabSz="914145"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9474" indent="-227699" algn="l" defTabSz="914145"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5987" indent="-227699" algn="l" defTabSz="914145"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215" indent="-228564" algn="l" defTabSz="9142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44" indent="-228564" algn="l" defTabSz="9142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75" indent="-228564" algn="l" defTabSz="9142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03" indent="-228564" algn="l" defTabSz="91425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9" rtl="0" eaLnBrk="1" latinLnBrk="0" hangingPunct="1">
        <a:defRPr sz="1800" kern="1200">
          <a:solidFill>
            <a:schemeClr val="tx1"/>
          </a:solidFill>
          <a:latin typeface="+mn-lt"/>
          <a:ea typeface="+mn-ea"/>
          <a:cs typeface="+mn-cs"/>
        </a:defRPr>
      </a:lvl1pPr>
      <a:lvl2pPr marL="457130" algn="l" defTabSz="914259" rtl="0" eaLnBrk="1" latinLnBrk="0" hangingPunct="1">
        <a:defRPr sz="1800" kern="1200">
          <a:solidFill>
            <a:schemeClr val="tx1"/>
          </a:solidFill>
          <a:latin typeface="+mn-lt"/>
          <a:ea typeface="+mn-ea"/>
          <a:cs typeface="+mn-cs"/>
        </a:defRPr>
      </a:lvl2pPr>
      <a:lvl3pPr marL="914259" algn="l" defTabSz="914259" rtl="0" eaLnBrk="1" latinLnBrk="0" hangingPunct="1">
        <a:defRPr sz="1800" kern="1200">
          <a:solidFill>
            <a:schemeClr val="tx1"/>
          </a:solidFill>
          <a:latin typeface="+mn-lt"/>
          <a:ea typeface="+mn-ea"/>
          <a:cs typeface="+mn-cs"/>
        </a:defRPr>
      </a:lvl3pPr>
      <a:lvl4pPr marL="1371390" algn="l" defTabSz="914259" rtl="0" eaLnBrk="1" latinLnBrk="0" hangingPunct="1">
        <a:defRPr sz="1800" kern="1200">
          <a:solidFill>
            <a:schemeClr val="tx1"/>
          </a:solidFill>
          <a:latin typeface="+mn-lt"/>
          <a:ea typeface="+mn-ea"/>
          <a:cs typeface="+mn-cs"/>
        </a:defRPr>
      </a:lvl4pPr>
      <a:lvl5pPr marL="1828519" algn="l" defTabSz="914259" rtl="0" eaLnBrk="1" latinLnBrk="0" hangingPunct="1">
        <a:defRPr sz="1800" kern="1200">
          <a:solidFill>
            <a:schemeClr val="tx1"/>
          </a:solidFill>
          <a:latin typeface="+mn-lt"/>
          <a:ea typeface="+mn-ea"/>
          <a:cs typeface="+mn-cs"/>
        </a:defRPr>
      </a:lvl5pPr>
      <a:lvl6pPr marL="2285649" algn="l" defTabSz="914259" rtl="0" eaLnBrk="1" latinLnBrk="0" hangingPunct="1">
        <a:defRPr sz="1800" kern="1200">
          <a:solidFill>
            <a:schemeClr val="tx1"/>
          </a:solidFill>
          <a:latin typeface="+mn-lt"/>
          <a:ea typeface="+mn-ea"/>
          <a:cs typeface="+mn-cs"/>
        </a:defRPr>
      </a:lvl6pPr>
      <a:lvl7pPr marL="2742780" algn="l" defTabSz="914259" rtl="0" eaLnBrk="1" latinLnBrk="0" hangingPunct="1">
        <a:defRPr sz="1800" kern="1200">
          <a:solidFill>
            <a:schemeClr val="tx1"/>
          </a:solidFill>
          <a:latin typeface="+mn-lt"/>
          <a:ea typeface="+mn-ea"/>
          <a:cs typeface="+mn-cs"/>
        </a:defRPr>
      </a:lvl7pPr>
      <a:lvl8pPr marL="3199908" algn="l" defTabSz="914259" rtl="0" eaLnBrk="1" latinLnBrk="0" hangingPunct="1">
        <a:defRPr sz="1800" kern="1200">
          <a:solidFill>
            <a:schemeClr val="tx1"/>
          </a:solidFill>
          <a:latin typeface="+mn-lt"/>
          <a:ea typeface="+mn-ea"/>
          <a:cs typeface="+mn-cs"/>
        </a:defRPr>
      </a:lvl8pPr>
      <a:lvl9pPr marL="3657039" algn="l" defTabSz="91425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600" dirty="0">
                <a:solidFill>
                  <a:srgbClr val="002060"/>
                </a:solidFill>
              </a:rPr>
              <a:t>The NJP Landscape</a:t>
            </a:r>
          </a:p>
        </p:txBody>
      </p:sp>
      <p:sp>
        <p:nvSpPr>
          <p:cNvPr id="6147" name="Content Placeholder 2"/>
          <p:cNvSpPr>
            <a:spLocks noGrp="1"/>
          </p:cNvSpPr>
          <p:nvPr>
            <p:ph idx="1"/>
          </p:nvPr>
        </p:nvSpPr>
        <p:spPr>
          <a:xfrm>
            <a:off x="442020" y="1821657"/>
            <a:ext cx="8228707" cy="4628927"/>
          </a:xfrm>
        </p:spPr>
        <p:txBody>
          <a:bodyPr/>
          <a:lstStyle/>
          <a:p>
            <a:pPr>
              <a:spcBef>
                <a:spcPts val="844"/>
              </a:spcBef>
            </a:pPr>
            <a:r>
              <a:rPr lang="en-US" sz="2800" dirty="0"/>
              <a:t>NJP runs CLEAR,  a statewide hotline, which screens applicants in Washington for NJP and its partners</a:t>
            </a:r>
          </a:p>
          <a:p>
            <a:pPr>
              <a:spcBef>
                <a:spcPts val="844"/>
              </a:spcBef>
            </a:pPr>
            <a:r>
              <a:rPr lang="en-US" sz="2800" dirty="0"/>
              <a:t>CLEAR is open from 9:15am to 12:30pm M-F</a:t>
            </a:r>
          </a:p>
          <a:p>
            <a:pPr>
              <a:spcBef>
                <a:spcPts val="844"/>
              </a:spcBef>
            </a:pPr>
            <a:r>
              <a:rPr lang="en-US" sz="2800" dirty="0"/>
              <a:t>Applicants are “screened” for financial eligibility and case priority by non- attorney </a:t>
            </a:r>
            <a:r>
              <a:rPr lang="en-US" sz="2800" dirty="0" smtClean="0"/>
              <a:t>screeners - helped </a:t>
            </a:r>
            <a:r>
              <a:rPr lang="en-US" sz="2800" dirty="0"/>
              <a:t>by NJP </a:t>
            </a:r>
            <a:r>
              <a:rPr lang="en-US" sz="2800" dirty="0" smtClean="0"/>
              <a:t>or </a:t>
            </a:r>
            <a:r>
              <a:rPr lang="en-US" sz="2800" dirty="0"/>
              <a:t>referred to our partners</a:t>
            </a:r>
          </a:p>
          <a:p>
            <a:pPr>
              <a:spcBef>
                <a:spcPts val="844"/>
              </a:spcBef>
            </a:pPr>
            <a:r>
              <a:rPr lang="en-US" sz="2800" dirty="0"/>
              <a:t>All civil legal aid providers in WA use Legal Server</a:t>
            </a:r>
          </a:p>
          <a:p>
            <a:pPr>
              <a:spcBef>
                <a:spcPts val="844"/>
              </a:spcBef>
            </a:pPr>
            <a:r>
              <a:rPr lang="en-US" sz="2800" dirty="0" smtClean="0"/>
              <a:t>Referrals- All </a:t>
            </a:r>
            <a:r>
              <a:rPr lang="en-US" sz="2800" dirty="0"/>
              <a:t>intake data is e-transferred using Legal Server</a:t>
            </a:r>
          </a:p>
        </p:txBody>
      </p:sp>
      <p:pic>
        <p:nvPicPr>
          <p:cNvPr id="614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3751" y="102691"/>
            <a:ext cx="1718965" cy="1718965"/>
          </a:xfrm>
          <a:prstGeom prst="rect">
            <a:avLst/>
          </a:prstGeom>
          <a:noFill/>
          <a:ln>
            <a:noFill/>
          </a:ln>
          <a:effectLst/>
          <a:extLst>
            <a:ext uri="{909E8E84-426E-40DD-AFC4-6F175D3DCCD1}">
              <a14:hiddenFill xmlns:a14="http://schemas.microsoft.com/office/drawing/2010/main">
                <a:gradFill rotWithShape="0">
                  <a:gsLst>
                    <a:gs pos="0">
                      <a:srgbClr val="074FB3"/>
                    </a:gs>
                    <a:gs pos="100000">
                      <a:srgbClr val="0C3280"/>
                    </a:gs>
                  </a:gsLst>
                  <a:lin ang="5400000"/>
                </a:gradFill>
              </a14:hiddenFill>
            </a:ext>
            <a:ext uri="{91240B29-F687-4F45-9708-019B960494DF}">
              <a14:hiddenLine xmlns:a14="http://schemas.microsoft.com/office/drawing/2010/main" w="12700">
                <a:solidFill>
                  <a:schemeClr val="tx1"/>
                </a:solidFill>
                <a:miter lim="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376" y="235522"/>
            <a:ext cx="1178719" cy="1453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92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Content Placeholder 2"/>
          <p:cNvSpPr>
            <a:spLocks noGrp="1"/>
          </p:cNvSpPr>
          <p:nvPr>
            <p:ph idx="1"/>
          </p:nvPr>
        </p:nvSpPr>
        <p:spPr>
          <a:xfrm>
            <a:off x="500063" y="1393031"/>
            <a:ext cx="8228707" cy="5197078"/>
          </a:xfrm>
        </p:spPr>
        <p:txBody>
          <a:bodyPr/>
          <a:lstStyle/>
          <a:p>
            <a:pPr marL="165184" indent="-165184">
              <a:buNone/>
            </a:pPr>
            <a:r>
              <a:rPr lang="en-US" b="1" dirty="0" smtClean="0"/>
              <a:t>“</a:t>
            </a:r>
            <a:r>
              <a:rPr lang="en-US" dirty="0" smtClean="0"/>
              <a:t>Increase applicants’ access to services, the number of clients served on </a:t>
            </a:r>
            <a:r>
              <a:rPr lang="en-US" b="1" dirty="0" smtClean="0">
                <a:solidFill>
                  <a:srgbClr val="FF0000"/>
                </a:solidFill>
              </a:rPr>
              <a:t>high-priority issues </a:t>
            </a:r>
            <a:r>
              <a:rPr lang="en-US" dirty="0" smtClean="0"/>
              <a:t>and NJP’s operational efficiency by developing and implementing a new on-line intake system.</a:t>
            </a:r>
            <a:r>
              <a:rPr lang="en-US" b="1" dirty="0" smtClean="0"/>
              <a:t>”</a:t>
            </a:r>
            <a:r>
              <a:rPr lang="en-US" dirty="0" smtClean="0"/>
              <a:t>  </a:t>
            </a:r>
            <a:endParaRPr lang="en-US" b="1" dirty="0" smtClean="0">
              <a:solidFill>
                <a:srgbClr val="FF0000"/>
              </a:solidFill>
            </a:endParaRPr>
          </a:p>
          <a:p>
            <a:pPr marL="0" indent="0">
              <a:buNone/>
            </a:pPr>
            <a:endParaRPr lang="en-US" b="1" dirty="0" smtClean="0">
              <a:solidFill>
                <a:srgbClr val="FF0000"/>
              </a:solidFill>
            </a:endParaRPr>
          </a:p>
          <a:p>
            <a:pPr marL="0" indent="0">
              <a:buNone/>
            </a:pPr>
            <a:endParaRPr lang="en-US" b="1" dirty="0" smtClean="0">
              <a:solidFill>
                <a:srgbClr val="FF0000"/>
              </a:solidFill>
            </a:endParaRPr>
          </a:p>
          <a:p>
            <a:pPr marL="0" indent="0">
              <a:buNone/>
            </a:pPr>
            <a:r>
              <a:rPr lang="en-US" b="1" dirty="0" smtClean="0">
                <a:solidFill>
                  <a:srgbClr val="FF0000"/>
                </a:solidFill>
              </a:rPr>
              <a:t>high-priority issues = denial of benefits and eviction </a:t>
            </a:r>
            <a:r>
              <a:rPr lang="en-US" b="1" dirty="0" smtClean="0">
                <a:solidFill>
                  <a:srgbClr val="7030A0"/>
                </a:solidFill>
              </a:rPr>
              <a:t>and </a:t>
            </a:r>
            <a:r>
              <a:rPr lang="en-US" b="1" dirty="0" smtClean="0">
                <a:solidFill>
                  <a:srgbClr val="FF0000"/>
                </a:solidFill>
              </a:rPr>
              <a:t>means a callback to the client</a:t>
            </a:r>
            <a:endParaRPr lang="en-US" dirty="0" smtClean="0"/>
          </a:p>
        </p:txBody>
      </p:sp>
      <p:sp>
        <p:nvSpPr>
          <p:cNvPr id="7170" name="Title 1"/>
          <p:cNvSpPr>
            <a:spLocks noGrp="1"/>
          </p:cNvSpPr>
          <p:nvPr>
            <p:ph type="title"/>
          </p:nvPr>
        </p:nvSpPr>
        <p:spPr>
          <a:xfrm>
            <a:off x="392907" y="267891"/>
            <a:ext cx="8121551" cy="1143000"/>
          </a:xfrm>
        </p:spPr>
        <p:txBody>
          <a:bodyPr/>
          <a:lstStyle/>
          <a:p>
            <a:pPr algn="l"/>
            <a:r>
              <a:rPr lang="en-US" sz="4600" dirty="0">
                <a:solidFill>
                  <a:srgbClr val="002060"/>
                </a:solidFill>
              </a:rPr>
              <a:t>NJP’s Goal for 2010 TIG Grant</a:t>
            </a:r>
          </a:p>
        </p:txBody>
      </p:sp>
      <p:pic>
        <p:nvPicPr>
          <p:cNvPr id="717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3429000"/>
            <a:ext cx="1714500" cy="1714500"/>
          </a:xfrm>
          <a:prstGeom prst="rect">
            <a:avLst/>
          </a:prstGeom>
          <a:noFill/>
          <a:ln>
            <a:noFill/>
          </a:ln>
          <a:effectLst/>
          <a:extLst>
            <a:ext uri="{909E8E84-426E-40DD-AFC4-6F175D3DCCD1}">
              <a14:hiddenFill xmlns:a14="http://schemas.microsoft.com/office/drawing/2010/main">
                <a:gradFill rotWithShape="0">
                  <a:gsLst>
                    <a:gs pos="0">
                      <a:srgbClr val="074FB3"/>
                    </a:gs>
                    <a:gs pos="100000">
                      <a:srgbClr val="0C3280"/>
                    </a:gs>
                  </a:gsLst>
                  <a:lin ang="5400000"/>
                </a:gradFill>
              </a14:hiddenFill>
            </a:ext>
            <a:ext uri="{91240B29-F687-4F45-9708-019B960494DF}">
              <a14:hiddenLine xmlns:a14="http://schemas.microsoft.com/office/drawing/2010/main" w="12700">
                <a:solidFill>
                  <a:schemeClr val="tx1"/>
                </a:solidFill>
                <a:miter lim="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646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647" y="274589"/>
            <a:ext cx="8228707" cy="904131"/>
          </a:xfrm>
        </p:spPr>
        <p:txBody>
          <a:bodyPr/>
          <a:lstStyle/>
          <a:p>
            <a:pPr algn="l" eaLnBrk="1" hangingPunct="1"/>
            <a:r>
              <a:rPr lang="en-US" sz="4600" dirty="0">
                <a:solidFill>
                  <a:srgbClr val="002060"/>
                </a:solidFill>
              </a:rPr>
              <a:t>NJP’s </a:t>
            </a:r>
            <a:r>
              <a:rPr lang="en-US" sz="4600" dirty="0" smtClean="0">
                <a:solidFill>
                  <a:srgbClr val="002060"/>
                </a:solidFill>
              </a:rPr>
              <a:t>model – A2J </a:t>
            </a:r>
            <a:endParaRPr lang="en-US" sz="4600" dirty="0">
              <a:solidFill>
                <a:srgbClr val="002060"/>
              </a:solidFill>
            </a:endParaRPr>
          </a:p>
        </p:txBody>
      </p:sp>
      <p:pic>
        <p:nvPicPr>
          <p:cNvPr id="10243" name="Picture 5" descr="04.2012_NJP_legalissu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376" y="1607344"/>
            <a:ext cx="7775525" cy="45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793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390"/>
            <a:ext cx="8228707" cy="1440810"/>
          </a:xfrm>
        </p:spPr>
        <p:txBody>
          <a:bodyPr/>
          <a:lstStyle/>
          <a:p>
            <a:r>
              <a:rPr lang="en-US" sz="3600" dirty="0" smtClean="0"/>
              <a:t>Branch Logic</a:t>
            </a:r>
            <a:r>
              <a:rPr lang="en-US" sz="2800" dirty="0" smtClean="0"/>
              <a:t/>
            </a:r>
            <a:br>
              <a:rPr lang="en-US" sz="2800" dirty="0" smtClean="0"/>
            </a:br>
            <a:r>
              <a:rPr lang="en-US" sz="2400" dirty="0" smtClean="0"/>
              <a:t> A</a:t>
            </a:r>
            <a:r>
              <a:rPr lang="en-US" sz="2000" dirty="0" smtClean="0"/>
              <a:t>llows for LPC and SLPC to be resolved.</a:t>
            </a:r>
            <a:br>
              <a:rPr lang="en-US" sz="2000" dirty="0" smtClean="0"/>
            </a:br>
            <a:r>
              <a:rPr lang="en-US" sz="2000" dirty="0" smtClean="0"/>
              <a:t>Leads to determination of next steps (who calls who) and correct referrals and resources  </a:t>
            </a:r>
            <a:endParaRPr lang="en-US" sz="2000"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3414" r="4097"/>
          <a:stretch/>
        </p:blipFill>
        <p:spPr bwMode="auto">
          <a:xfrm>
            <a:off x="228600" y="1828800"/>
            <a:ext cx="8552206"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793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647" y="274589"/>
            <a:ext cx="8228707" cy="904131"/>
          </a:xfrm>
        </p:spPr>
        <p:txBody>
          <a:bodyPr/>
          <a:lstStyle/>
          <a:p>
            <a:pPr algn="l"/>
            <a:r>
              <a:rPr lang="en-US" sz="4600" dirty="0">
                <a:solidFill>
                  <a:srgbClr val="002060"/>
                </a:solidFill>
              </a:rPr>
              <a:t>Triage and Callback Information</a:t>
            </a:r>
          </a:p>
        </p:txBody>
      </p:sp>
      <p:sp>
        <p:nvSpPr>
          <p:cNvPr id="5" name="Right Arrow 4"/>
          <p:cNvSpPr/>
          <p:nvPr/>
        </p:nvSpPr>
        <p:spPr>
          <a:xfrm>
            <a:off x="982266" y="4349472"/>
            <a:ext cx="955834" cy="418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4288" tIns="32144" rIns="64288" bIns="32144" rtlCol="0" anchor="ctr"/>
          <a:lstStyle/>
          <a:p>
            <a:pPr algn="ctr" defTabSz="409614" fontAlgn="base" hangingPunct="0">
              <a:spcBef>
                <a:spcPct val="0"/>
              </a:spcBef>
              <a:spcAft>
                <a:spcPct val="0"/>
              </a:spcAft>
            </a:pPr>
            <a:endParaRPr lang="en-US">
              <a:solidFill>
                <a:prstClr val="white"/>
              </a:solidFill>
              <a:sym typeface="Helvetica Light" charset="0"/>
            </a:endParaRPr>
          </a:p>
        </p:txBody>
      </p:sp>
      <p:pic>
        <p:nvPicPr>
          <p:cNvPr id="3" name="Content Placeholder 2" descr="CLEAR*Online Results - Mozilla Firefox"/>
          <p:cNvPicPr>
            <a:picLocks noGrp="1" noChangeAspect="1"/>
          </p:cNvPicPr>
          <p:nvPr>
            <p:ph idx="1"/>
          </p:nvPr>
        </p:nvPicPr>
        <p:blipFill rotWithShape="1">
          <a:blip r:embed="rId3">
            <a:extLst>
              <a:ext uri="{28A0092B-C50C-407E-A947-70E740481C1C}">
                <a14:useLocalDpi xmlns:a14="http://schemas.microsoft.com/office/drawing/2010/main" val="0"/>
              </a:ext>
            </a:extLst>
          </a:blip>
          <a:srcRect t="13845"/>
          <a:stretch/>
        </p:blipFill>
        <p:spPr>
          <a:xfrm>
            <a:off x="609600" y="1295400"/>
            <a:ext cx="7602072" cy="5257800"/>
          </a:xfrm>
        </p:spPr>
      </p:pic>
    </p:spTree>
    <p:extLst>
      <p:ext uri="{BB962C8B-B14F-4D97-AF65-F5344CB8AC3E}">
        <p14:creationId xmlns:p14="http://schemas.microsoft.com/office/powerpoint/2010/main" val="1370137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401812"/>
          </a:xfrm>
        </p:spPr>
        <p:txBody>
          <a:bodyPr/>
          <a:lstStyle/>
          <a:p>
            <a:r>
              <a:rPr lang="en-US" sz="6600" dirty="0" smtClean="0"/>
              <a:t>  Answers to FAQ’s</a:t>
            </a:r>
            <a:endParaRPr lang="en-US" sz="6600" dirty="0"/>
          </a:p>
        </p:txBody>
      </p:sp>
      <p:sp>
        <p:nvSpPr>
          <p:cNvPr id="3" name="Content Placeholder 2"/>
          <p:cNvSpPr>
            <a:spLocks noGrp="1"/>
          </p:cNvSpPr>
          <p:nvPr>
            <p:ph idx="1"/>
          </p:nvPr>
        </p:nvSpPr>
        <p:spPr>
          <a:xfrm>
            <a:off x="533400" y="1828800"/>
            <a:ext cx="8228707" cy="4525119"/>
          </a:xfrm>
        </p:spPr>
        <p:txBody>
          <a:bodyPr/>
          <a:lstStyle/>
          <a:p>
            <a:pPr>
              <a:buFont typeface="Wingdings" pitchFamily="2" charset="2"/>
              <a:buChar char="q"/>
            </a:pPr>
            <a:r>
              <a:rPr lang="en-US" sz="2800" dirty="0" smtClean="0"/>
              <a:t>All apps are reviewed by a human being so we do not ask:</a:t>
            </a:r>
          </a:p>
          <a:p>
            <a:pPr lvl="1">
              <a:buFont typeface="Arial" pitchFamily="34" charset="0"/>
              <a:buChar char="•"/>
            </a:pPr>
            <a:r>
              <a:rPr lang="en-US" dirty="0" smtClean="0"/>
              <a:t>Opposing party</a:t>
            </a:r>
          </a:p>
          <a:p>
            <a:pPr lvl="1">
              <a:buFont typeface="Arial" pitchFamily="34" charset="0"/>
              <a:buChar char="•"/>
            </a:pPr>
            <a:r>
              <a:rPr lang="en-US" dirty="0" smtClean="0"/>
              <a:t>Citizenship status</a:t>
            </a:r>
          </a:p>
          <a:p>
            <a:pPr>
              <a:buFont typeface="Wingdings" pitchFamily="2" charset="2"/>
              <a:buChar char="q"/>
            </a:pPr>
            <a:r>
              <a:rPr lang="en-US" sz="2800" dirty="0"/>
              <a:t>No </a:t>
            </a:r>
            <a:r>
              <a:rPr lang="en-US" sz="2800" dirty="0" smtClean="0"/>
              <a:t>text box </a:t>
            </a:r>
            <a:r>
              <a:rPr lang="en-US" sz="2800" dirty="0"/>
              <a:t>for </a:t>
            </a:r>
            <a:r>
              <a:rPr lang="en-US" sz="2800" dirty="0" smtClean="0"/>
              <a:t>explanation </a:t>
            </a:r>
            <a:r>
              <a:rPr lang="en-US" sz="2800" dirty="0"/>
              <a:t>of </a:t>
            </a:r>
            <a:r>
              <a:rPr lang="en-US" sz="2800" dirty="0" smtClean="0"/>
              <a:t>problem </a:t>
            </a:r>
            <a:r>
              <a:rPr lang="en-US" sz="2800" dirty="0"/>
              <a:t>by </a:t>
            </a:r>
            <a:r>
              <a:rPr lang="en-US" sz="2800" dirty="0" smtClean="0"/>
              <a:t>design</a:t>
            </a:r>
          </a:p>
          <a:p>
            <a:pPr>
              <a:buFont typeface="Wingdings" pitchFamily="2" charset="2"/>
              <a:buChar char="q"/>
            </a:pPr>
            <a:r>
              <a:rPr lang="en-US" sz="2800" dirty="0" smtClean="0"/>
              <a:t>Conflict searches are </a:t>
            </a:r>
            <a:r>
              <a:rPr lang="en-US" sz="2800" u="sng" dirty="0"/>
              <a:t>not</a:t>
            </a:r>
            <a:r>
              <a:rPr lang="en-US" sz="2800" dirty="0"/>
              <a:t> performed </a:t>
            </a:r>
            <a:r>
              <a:rPr lang="en-US" sz="2800" dirty="0" smtClean="0"/>
              <a:t>on-line:</a:t>
            </a:r>
          </a:p>
          <a:p>
            <a:pPr lvl="1">
              <a:buFont typeface="Arial" pitchFamily="34" charset="0"/>
              <a:buChar char="•"/>
            </a:pPr>
            <a:r>
              <a:rPr lang="en-US" dirty="0"/>
              <a:t>C</a:t>
            </a:r>
            <a:r>
              <a:rPr lang="en-US" dirty="0" smtClean="0"/>
              <a:t>onflict search of client name performed by screener </a:t>
            </a:r>
            <a:r>
              <a:rPr lang="en-US" u="sng" dirty="0" smtClean="0"/>
              <a:t>before</a:t>
            </a:r>
            <a:r>
              <a:rPr lang="en-US" dirty="0" smtClean="0"/>
              <a:t> info is brought into NJP database</a:t>
            </a:r>
          </a:p>
          <a:p>
            <a:pPr lvl="1">
              <a:buFont typeface="Arial" pitchFamily="34" charset="0"/>
              <a:buChar char="•"/>
            </a:pPr>
            <a:r>
              <a:rPr lang="en-US" sz="2800" dirty="0" smtClean="0"/>
              <a:t>Screener can reject or allow import</a:t>
            </a:r>
            <a:endParaRPr lang="en-US" sz="2800" dirty="0"/>
          </a:p>
          <a:p>
            <a:pPr marL="457630" lvl="1" indent="0">
              <a:buFont typeface="Arial" pitchFamily="34" charset="0"/>
              <a:buNone/>
            </a:pPr>
            <a:r>
              <a:rPr lang="en-US" sz="24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238"/>
            <a:ext cx="1447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346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Server View</a:t>
            </a:r>
            <a:endParaRPr lang="en-US" dirty="0"/>
          </a:p>
        </p:txBody>
      </p:sp>
      <p:pic>
        <p:nvPicPr>
          <p:cNvPr id="4" name="Content Placeholder 3" descr="NJP: Cases - Mozilla Firefox"/>
          <p:cNvPicPr>
            <a:picLocks noGrp="1" noChangeAspect="1"/>
          </p:cNvPicPr>
          <p:nvPr>
            <p:ph idx="1"/>
          </p:nvPr>
        </p:nvPicPr>
        <p:blipFill rotWithShape="1">
          <a:blip r:embed="rId2">
            <a:extLst>
              <a:ext uri="{28A0092B-C50C-407E-A947-70E740481C1C}">
                <a14:useLocalDpi xmlns:a14="http://schemas.microsoft.com/office/drawing/2010/main" val="0"/>
              </a:ext>
            </a:extLst>
          </a:blip>
          <a:srcRect l="292" t="17158" r="33615" b="44495"/>
          <a:stretch/>
        </p:blipFill>
        <p:spPr>
          <a:xfrm>
            <a:off x="100195" y="1752600"/>
            <a:ext cx="8678045" cy="4267200"/>
          </a:xfrm>
        </p:spPr>
      </p:pic>
      <p:sp>
        <p:nvSpPr>
          <p:cNvPr id="5" name="Rectangle 4"/>
          <p:cNvSpPr/>
          <p:nvPr/>
        </p:nvSpPr>
        <p:spPr>
          <a:xfrm>
            <a:off x="1295400" y="4800600"/>
            <a:ext cx="1143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313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8349184"/>
              </p:ext>
            </p:extLst>
          </p:nvPr>
        </p:nvGraphicFramePr>
        <p:xfrm>
          <a:off x="325934" y="750094"/>
          <a:ext cx="8277820" cy="584001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92908" y="147821"/>
            <a:ext cx="7137189" cy="779060"/>
          </a:xfrm>
          <a:prstGeom prst="rect">
            <a:avLst/>
          </a:prstGeom>
          <a:noFill/>
        </p:spPr>
        <p:txBody>
          <a:bodyPr wrap="square" lIns="64288" tIns="32144" rIns="64288" bIns="32144" rtlCol="0">
            <a:spAutoFit/>
          </a:bodyPr>
          <a:lstStyle/>
          <a:p>
            <a:pPr defTabSz="409614" fontAlgn="base" hangingPunct="0">
              <a:spcBef>
                <a:spcPct val="0"/>
              </a:spcBef>
              <a:spcAft>
                <a:spcPct val="0"/>
              </a:spcAft>
            </a:pPr>
            <a:r>
              <a:rPr lang="en-US" sz="4600" dirty="0">
                <a:solidFill>
                  <a:srgbClr val="002060"/>
                </a:solidFill>
                <a:ea typeface="MS PGothic" pitchFamily="34" charset="-128"/>
                <a:sym typeface="Helvetica Light" charset="0"/>
              </a:rPr>
              <a:t>NJP Stats- First 9 mos.</a:t>
            </a:r>
          </a:p>
        </p:txBody>
      </p:sp>
    </p:spTree>
    <p:extLst>
      <p:ext uri="{BB962C8B-B14F-4D97-AF65-F5344CB8AC3E}">
        <p14:creationId xmlns:p14="http://schemas.microsoft.com/office/powerpoint/2010/main" val="2823612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647" y="274589"/>
            <a:ext cx="8228707" cy="904131"/>
          </a:xfrm>
        </p:spPr>
        <p:txBody>
          <a:bodyPr/>
          <a:lstStyle/>
          <a:p>
            <a:pPr algn="l"/>
            <a:r>
              <a:rPr lang="en-US" sz="4600" dirty="0">
                <a:solidFill>
                  <a:srgbClr val="002060"/>
                </a:solidFill>
              </a:rPr>
              <a:t>NJP Lessons Learned</a:t>
            </a:r>
          </a:p>
        </p:txBody>
      </p:sp>
      <p:sp>
        <p:nvSpPr>
          <p:cNvPr id="13315" name="Content Placeholder 2"/>
          <p:cNvSpPr>
            <a:spLocks noGrp="1"/>
          </p:cNvSpPr>
          <p:nvPr>
            <p:ph idx="1"/>
          </p:nvPr>
        </p:nvSpPr>
        <p:spPr>
          <a:xfrm>
            <a:off x="457647" y="1600648"/>
            <a:ext cx="8228707" cy="4935885"/>
          </a:xfrm>
        </p:spPr>
        <p:txBody>
          <a:bodyPr/>
          <a:lstStyle/>
          <a:p>
            <a:r>
              <a:rPr lang="en-US" sz="2500" dirty="0" smtClean="0">
                <a:solidFill>
                  <a:srgbClr val="FF0000"/>
                </a:solidFill>
              </a:rPr>
              <a:t>Plan ahead! What </a:t>
            </a:r>
            <a:r>
              <a:rPr lang="en-US" sz="2500" dirty="0">
                <a:solidFill>
                  <a:srgbClr val="FF0000"/>
                </a:solidFill>
              </a:rPr>
              <a:t>will you do with the 9000 </a:t>
            </a:r>
            <a:r>
              <a:rPr lang="en-US" sz="2500" dirty="0" smtClean="0">
                <a:solidFill>
                  <a:srgbClr val="FF0000"/>
                </a:solidFill>
              </a:rPr>
              <a:t>apps.?</a:t>
            </a:r>
            <a:endParaRPr lang="en-US" sz="2500" dirty="0">
              <a:solidFill>
                <a:srgbClr val="FF0000"/>
              </a:solidFill>
            </a:endParaRPr>
          </a:p>
          <a:p>
            <a:r>
              <a:rPr lang="en-US" sz="2500" dirty="0"/>
              <a:t>Read your User Surveys (760 completed)</a:t>
            </a:r>
          </a:p>
          <a:p>
            <a:r>
              <a:rPr lang="en-US" sz="2500" dirty="0" smtClean="0"/>
              <a:t>Put </a:t>
            </a:r>
            <a:r>
              <a:rPr lang="en-US" sz="2500" dirty="0"/>
              <a:t>instructions everywhere: website &amp; application </a:t>
            </a:r>
            <a:endParaRPr lang="en-US" sz="2500" dirty="0">
              <a:solidFill>
                <a:srgbClr val="FF0000"/>
              </a:solidFill>
            </a:endParaRPr>
          </a:p>
          <a:p>
            <a:r>
              <a:rPr lang="en-US" sz="2500" dirty="0"/>
              <a:t>Create an instructional video: </a:t>
            </a:r>
            <a:r>
              <a:rPr lang="en-US" sz="2500" dirty="0" smtClean="0"/>
              <a:t>3000 </a:t>
            </a:r>
            <a:r>
              <a:rPr lang="en-US" sz="2500" dirty="0"/>
              <a:t>views in </a:t>
            </a:r>
            <a:r>
              <a:rPr lang="en-US" sz="2500" dirty="0" smtClean="0"/>
              <a:t>11 </a:t>
            </a:r>
            <a:r>
              <a:rPr lang="en-US" sz="2500" dirty="0"/>
              <a:t>mos.  </a:t>
            </a:r>
          </a:p>
          <a:p>
            <a:r>
              <a:rPr lang="en-US" sz="2500" dirty="0"/>
              <a:t>Staff communication: Make sure all staff understand how online intake works and the goal.</a:t>
            </a:r>
          </a:p>
          <a:p>
            <a:r>
              <a:rPr lang="en-US" sz="2500" dirty="0"/>
              <a:t>Community education: Be sure your process is very clearly started in all outreach materials</a:t>
            </a:r>
            <a:r>
              <a:rPr lang="en-US" sz="2500" dirty="0" smtClean="0"/>
              <a:t>.</a:t>
            </a:r>
          </a:p>
          <a:p>
            <a:r>
              <a:rPr lang="en-US" sz="2500" dirty="0" smtClean="0"/>
              <a:t>Branch logic and structuring the questions will take much longer than you imagined</a:t>
            </a:r>
            <a:endParaRPr lang="en-US" sz="2500" dirty="0"/>
          </a:p>
        </p:txBody>
      </p:sp>
      <p:pic>
        <p:nvPicPr>
          <p:cNvPr id="1331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52400"/>
            <a:ext cx="1649759" cy="2298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498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503</Words>
  <Application>Microsoft Office PowerPoint</Application>
  <PresentationFormat>On-screen Show (4:3)</PresentationFormat>
  <Paragraphs>46</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The NJP Landscape</vt:lpstr>
      <vt:lpstr>NJP’s Goal for 2010 TIG Grant</vt:lpstr>
      <vt:lpstr>NJP’s model – A2J </vt:lpstr>
      <vt:lpstr>Branch Logic  Allows for LPC and SLPC to be resolved. Leads to determination of next steps (who calls who) and correct referrals and resources  </vt:lpstr>
      <vt:lpstr>Triage and Callback Information</vt:lpstr>
      <vt:lpstr>  Answers to FAQ’s</vt:lpstr>
      <vt:lpstr>Legal Server View</vt:lpstr>
      <vt:lpstr>PowerPoint Presentation</vt:lpstr>
      <vt:lpstr>NJP Lessons Learned</vt:lpstr>
    </vt:vector>
  </TitlesOfParts>
  <Company>Northwest Justice Project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NJP Landscape</dc:title>
  <dc:creator>Susan Encherman</dc:creator>
  <cp:lastModifiedBy>bonebraked</cp:lastModifiedBy>
  <cp:revision>17</cp:revision>
  <dcterms:created xsi:type="dcterms:W3CDTF">2012-12-28T19:17:13Z</dcterms:created>
  <dcterms:modified xsi:type="dcterms:W3CDTF">2013-02-06T18:53:21Z</dcterms:modified>
</cp:coreProperties>
</file>